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29" r:id="rId2"/>
    <p:sldMasterId id="2147483741" r:id="rId3"/>
    <p:sldMasterId id="2147483748" r:id="rId4"/>
  </p:sldMasterIdLst>
  <p:notesMasterIdLst>
    <p:notesMasterId r:id="rId24"/>
  </p:notesMasterIdLst>
  <p:handoutMasterIdLst>
    <p:handoutMasterId r:id="rId25"/>
  </p:handoutMasterIdLst>
  <p:sldIdLst>
    <p:sldId id="337" r:id="rId5"/>
    <p:sldId id="329" r:id="rId6"/>
    <p:sldId id="332" r:id="rId7"/>
    <p:sldId id="294" r:id="rId8"/>
    <p:sldId id="262" r:id="rId9"/>
    <p:sldId id="295" r:id="rId10"/>
    <p:sldId id="335" r:id="rId11"/>
    <p:sldId id="261" r:id="rId12"/>
    <p:sldId id="265" r:id="rId13"/>
    <p:sldId id="263" r:id="rId14"/>
    <p:sldId id="264" r:id="rId15"/>
    <p:sldId id="259" r:id="rId16"/>
    <p:sldId id="340" r:id="rId17"/>
    <p:sldId id="331" r:id="rId18"/>
    <p:sldId id="333" r:id="rId19"/>
    <p:sldId id="330" r:id="rId20"/>
    <p:sldId id="339" r:id="rId21"/>
    <p:sldId id="338" r:id="rId22"/>
    <p:sldId id="341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10ABF"/>
    <a:srgbClr val="CCECFF"/>
    <a:srgbClr val="0085B4"/>
    <a:srgbClr val="680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>
        <p:scale>
          <a:sx n="65" d="100"/>
          <a:sy n="65" d="100"/>
        </p:scale>
        <p:origin x="1310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 smtClean="0"/>
              <a:t>Top Ten Fasting Growing Occupations </a:t>
            </a:r>
          </a:p>
          <a:p>
            <a:pPr>
              <a:defRPr sz="2400"/>
            </a:pPr>
            <a:r>
              <a:rPr lang="en-US" sz="1800" baseline="0" dirty="0" smtClean="0"/>
              <a:t>(Growth </a:t>
            </a:r>
            <a:r>
              <a:rPr lang="en-US" sz="1800" baseline="0" dirty="0"/>
              <a:t>rate (%) </a:t>
            </a:r>
            <a:r>
              <a:rPr lang="en-US" sz="1800" baseline="0" dirty="0" smtClean="0"/>
              <a:t>2014-2024)</a:t>
            </a:r>
            <a:endParaRPr lang="en-US" sz="1800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 rate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Wind turbine service techs</c:v>
                </c:pt>
                <c:pt idx="1">
                  <c:v>Occupational therapy assistants</c:v>
                </c:pt>
                <c:pt idx="2">
                  <c:v>Physical therapy assistants</c:v>
                </c:pt>
                <c:pt idx="3">
                  <c:v>Physical therapist aides</c:v>
                </c:pt>
                <c:pt idx="4">
                  <c:v>Home health aides</c:v>
                </c:pt>
                <c:pt idx="5">
                  <c:v>Commercial drivers</c:v>
                </c:pt>
                <c:pt idx="6">
                  <c:v>Nurse practitioners</c:v>
                </c:pt>
                <c:pt idx="7">
                  <c:v>Physical therapists</c:v>
                </c:pt>
                <c:pt idx="8">
                  <c:v>Statisticians</c:v>
                </c:pt>
                <c:pt idx="9">
                  <c:v>Ambulance drivers/attendants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108</c:v>
                </c:pt>
                <c:pt idx="1">
                  <c:v>43</c:v>
                </c:pt>
                <c:pt idx="2">
                  <c:v>41</c:v>
                </c:pt>
                <c:pt idx="3">
                  <c:v>39</c:v>
                </c:pt>
                <c:pt idx="4">
                  <c:v>38</c:v>
                </c:pt>
                <c:pt idx="5">
                  <c:v>37</c:v>
                </c:pt>
                <c:pt idx="6">
                  <c:v>35</c:v>
                </c:pt>
                <c:pt idx="7">
                  <c:v>34</c:v>
                </c:pt>
                <c:pt idx="8">
                  <c:v>34</c:v>
                </c:pt>
                <c:pt idx="9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2-4550-9518-6199F1B8F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666944"/>
        <c:axId val="99764480"/>
      </c:barChart>
      <c:catAx>
        <c:axId val="9966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64480"/>
        <c:crosses val="autoZero"/>
        <c:auto val="1"/>
        <c:lblAlgn val="ctr"/>
        <c:lblOffset val="100"/>
        <c:noMultiLvlLbl val="0"/>
      </c:catAx>
      <c:valAx>
        <c:axId val="9976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6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BD073D0-1208-4413-A513-F543E2BF4183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9DCE3AE-D598-468D-818C-7193FC08F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5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5F0E4-464D-4D98-93AA-4EA2CDF0F047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EE65C-7D26-40A7-9B73-F97D24EC9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1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67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17DFCC-B945-4378-AD0E-47E2F9D674A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0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99FF6-8557-49A8-B0CD-E0EA1C4F6DA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81038"/>
            <a:ext cx="4879975" cy="3659187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597400"/>
            <a:ext cx="5414962" cy="4256088"/>
          </a:xfrm>
          <a:noFill/>
        </p:spPr>
        <p:txBody>
          <a:bodyPr/>
          <a:lstStyle/>
          <a:p>
            <a:pPr eaLnBrk="1" hangingPunct="1"/>
            <a:endParaRPr lang="sl-SI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1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67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17DFCC-B945-4378-AD0E-47E2F9D674A4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0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99FF6-8557-49A8-B0CD-E0EA1C4F6DA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681038"/>
            <a:ext cx="4879975" cy="3659187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597400"/>
            <a:ext cx="5414962" cy="4256088"/>
          </a:xfrm>
          <a:noFill/>
        </p:spPr>
        <p:txBody>
          <a:bodyPr/>
          <a:lstStyle/>
          <a:p>
            <a:pPr eaLnBrk="1" hangingPunct="1"/>
            <a:endParaRPr lang="sl-SI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9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54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Jessica Utts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June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7E59F-2677-4121-ABE1-A0706B8D038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Jessica Utts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June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5956-C4EB-474F-8F7B-2E74AEA5B24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9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5875" y="169437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751514" y="6229220"/>
            <a:ext cx="395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EB4C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Is Statistics| American Statistical Association | </a:t>
            </a:r>
            <a:fld id="{2066355A-084C-D24E-9AD2-7E4FC41EA627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3" name="Picture 2" descr="icon.eps"/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568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4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15200" y="6553200"/>
            <a:ext cx="167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fld id="{268C0C0C-C3A5-4CE7-B6FA-6929F9E4F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27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461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00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7900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722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0736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228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66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0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5071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6323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67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78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70372"/>
            <a:ext cx="9144000" cy="246262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539" y="3433667"/>
            <a:ext cx="8326001" cy="73025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5858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39" y="4070178"/>
            <a:ext cx="5029200" cy="505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5858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90284"/>
            <a:ext cx="9157512" cy="45719"/>
          </a:xfrm>
          <a:prstGeom prst="rect">
            <a:avLst/>
          </a:prstGeom>
          <a:solidFill>
            <a:srgbClr val="3EB4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3512" y="2670372"/>
            <a:ext cx="9157512" cy="45719"/>
          </a:xfrm>
          <a:prstGeom prst="rect">
            <a:avLst/>
          </a:prstGeom>
          <a:solidFill>
            <a:srgbClr val="3EB4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392">
            <a:off x="6693483" y="2127112"/>
            <a:ext cx="1642962" cy="165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647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5875" y="169437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827423" y="6346630"/>
            <a:ext cx="395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EB4C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This Is Statistics| American Statistical Association | </a:t>
            </a: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3EB4C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Picture 2" descr="icon.eps"/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567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827423" y="6346630"/>
            <a:ext cx="395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EB4C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This Is Statistics| American Statistical Association | </a:t>
            </a: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3EB4C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Picture 2" descr="icon.eps"/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1193800" y="2833688"/>
            <a:ext cx="6729413" cy="283368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42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576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827423" y="6346630"/>
            <a:ext cx="395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EB4C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This Is Statistics| American Statistical Association | </a:t>
            </a: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3EB4C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320800"/>
            <a:ext cx="9144000" cy="553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9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255471" cy="7058745"/>
          </a:xfrm>
          <a:prstGeom prst="rect">
            <a:avLst/>
          </a:prstGeom>
          <a:solidFill>
            <a:srgbClr val="3EB4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020" y="0"/>
            <a:ext cx="6726847" cy="665333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7144" y="1515501"/>
            <a:ext cx="8456083" cy="3692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156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9255471" cy="7058745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30593" y="1551428"/>
            <a:ext cx="8519530" cy="3692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020" y="0"/>
            <a:ext cx="6726847" cy="66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23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70372"/>
            <a:ext cx="9144000" cy="246262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539" y="3433667"/>
            <a:ext cx="8326001" cy="73025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5858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39" y="4070178"/>
            <a:ext cx="5029200" cy="505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5858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90284"/>
            <a:ext cx="9157512" cy="45719"/>
          </a:xfrm>
          <a:prstGeom prst="rect">
            <a:avLst/>
          </a:prstGeom>
          <a:solidFill>
            <a:srgbClr val="3EB4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-13512" y="2670372"/>
            <a:ext cx="9157512" cy="45719"/>
          </a:xfrm>
          <a:prstGeom prst="rect">
            <a:avLst/>
          </a:prstGeom>
          <a:solidFill>
            <a:srgbClr val="3EB4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392">
            <a:off x="6693483" y="2127112"/>
            <a:ext cx="1642962" cy="165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702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5875" y="169437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827423" y="6346630"/>
            <a:ext cx="395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EB4C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This Is Statistics| American Statistical Association | </a:t>
            </a: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3EB4C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Picture 2" descr="icon.eps"/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49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827423" y="6346630"/>
            <a:ext cx="395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EB4C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This Is Statistics| American Statistical Association | </a:t>
            </a: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3EB4C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Picture 2" descr="icon.eps"/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1193800" y="2833688"/>
            <a:ext cx="6729413" cy="283368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81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827423" y="6346630"/>
            <a:ext cx="395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EB4C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This Is Statistics| American Statistical Association | </a:t>
            </a: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EB4C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3EB4C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320800"/>
            <a:ext cx="9144000" cy="553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89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255471" cy="7058745"/>
          </a:xfrm>
          <a:prstGeom prst="rect">
            <a:avLst/>
          </a:prstGeom>
          <a:solidFill>
            <a:srgbClr val="3EB4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020" y="0"/>
            <a:ext cx="6726847" cy="665333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7144" y="1515501"/>
            <a:ext cx="8456083" cy="3692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6344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9255471" cy="7058745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30593" y="1551428"/>
            <a:ext cx="8519530" cy="3692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020" y="0"/>
            <a:ext cx="6726847" cy="66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6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339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42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19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27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Jessica Utts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June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E500-59FD-4E9F-B46E-62B83599223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8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Jessica Utts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June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27AE8-D682-4B9D-9B76-7B39E983974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3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6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15" r:id="rId12"/>
    <p:sldLayoutId id="2147483716" r:id="rId13"/>
    <p:sldLayoutId id="2147483676" r:id="rId14"/>
    <p:sldLayoutId id="2147483663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259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07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rgbClr val="3EB4C2"/>
          </a:solidFill>
          <a:latin typeface="Open Sans"/>
          <a:ea typeface="+mj-ea"/>
          <a:cs typeface="Open San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585858"/>
          </a:solidFill>
          <a:latin typeface="Open Sans"/>
          <a:ea typeface="+mn-ea"/>
          <a:cs typeface="Open San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E7572B"/>
        </a:buClr>
        <a:buFont typeface="Arial"/>
        <a:buChar char="•"/>
        <a:defRPr sz="2800" kern="1200">
          <a:solidFill>
            <a:srgbClr val="E7572B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3EB4C2"/>
        </a:buClr>
        <a:buFont typeface="Wingdings" charset="2"/>
        <a:buChar char="Ø"/>
        <a:defRPr sz="2400" kern="1200">
          <a:solidFill>
            <a:srgbClr val="5858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70588"/>
        </a:buClr>
        <a:buSzPct val="40000"/>
        <a:buFont typeface="Wingdings" charset="2"/>
        <a:buChar char=""/>
        <a:defRPr sz="2000" kern="1200">
          <a:solidFill>
            <a:srgbClr val="5858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858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07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rgbClr val="3EB4C2"/>
          </a:solidFill>
          <a:latin typeface="Open Sans"/>
          <a:ea typeface="+mj-ea"/>
          <a:cs typeface="Open San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585858"/>
          </a:solidFill>
          <a:latin typeface="Open Sans"/>
          <a:ea typeface="+mn-ea"/>
          <a:cs typeface="Open San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E7572B"/>
        </a:buClr>
        <a:buFont typeface="Arial"/>
        <a:buChar char="•"/>
        <a:defRPr sz="2800" kern="1200">
          <a:solidFill>
            <a:srgbClr val="E7572B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3EB4C2"/>
        </a:buClr>
        <a:buFont typeface="Wingdings" charset="2"/>
        <a:buChar char="Ø"/>
        <a:defRPr sz="2400" kern="1200">
          <a:solidFill>
            <a:srgbClr val="5858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70588"/>
        </a:buClr>
        <a:buSzPct val="40000"/>
        <a:buFont typeface="Wingdings" charset="2"/>
        <a:buChar char=""/>
        <a:defRPr sz="2000" kern="1200">
          <a:solidFill>
            <a:srgbClr val="5858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858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oney.usnews.com/careers/best-jobs/statisticia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457200"/>
            <a:ext cx="7924800" cy="2667000"/>
          </a:xfrm>
          <a:noFill/>
        </p:spPr>
        <p:txBody>
          <a:bodyPr anchor="ctr"/>
          <a:lstStyle/>
          <a:p>
            <a:pPr eaLnBrk="1" hangingPunct="1"/>
            <a:r>
              <a:rPr lang="en-US" dirty="0" smtClean="0"/>
              <a:t>Show me the data… </a:t>
            </a:r>
            <a:br>
              <a:rPr lang="en-US" dirty="0" smtClean="0"/>
            </a:br>
            <a:r>
              <a:rPr lang="en-US" dirty="0" smtClean="0"/>
              <a:t>About careers in statistics!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352800"/>
            <a:ext cx="8001000" cy="2133600"/>
          </a:xfrm>
          <a:noFill/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 smtClean="0"/>
              <a:t>Jessica </a:t>
            </a:r>
            <a:r>
              <a:rPr lang="en-US" altLang="en-US" sz="2800" dirty="0" err="1" smtClean="0"/>
              <a:t>Utts</a:t>
            </a:r>
            <a:endParaRPr lang="en-US" altLang="en-US" sz="2800" dirty="0" smtClean="0"/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 smtClean="0"/>
              <a:t>Professor, Department of Statistics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 smtClean="0"/>
              <a:t>University of California, Irvine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 smtClean="0"/>
              <a:t>2016 President, American Statistical Association</a:t>
            </a:r>
          </a:p>
        </p:txBody>
      </p:sp>
      <p:pic>
        <p:nvPicPr>
          <p:cNvPr id="6148" name="Picture 4" descr="UCI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867400"/>
            <a:ext cx="30956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07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+mn-lt"/>
              </a:rPr>
              <a:t>Thanks to the AP Statistics Career Information Work Group Members</a:t>
            </a:r>
            <a:endParaRPr lang="en-US" sz="36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596312" cy="4062899"/>
          </a:xfrm>
        </p:spPr>
        <p:txBody>
          <a:bodyPr numCol="2"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Rachel Braun*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Paul Buckley*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Ann Cannon**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Jesse </a:t>
            </a:r>
            <a:r>
              <a:rPr lang="en-US" sz="2800" dirty="0" err="1" smtClean="0">
                <a:solidFill>
                  <a:schemeClr val="tx1"/>
                </a:solidFill>
              </a:rPr>
              <a:t>Chittams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Will Eagan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Chris Franklin**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Sharon </a:t>
            </a:r>
            <a:r>
              <a:rPr lang="en-US" sz="2800" dirty="0" err="1">
                <a:solidFill>
                  <a:schemeClr val="tx1"/>
                </a:solidFill>
              </a:rPr>
              <a:t>Hessney</a:t>
            </a:r>
            <a:r>
              <a:rPr lang="en-US" sz="2800" dirty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John Holcomb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Donna </a:t>
            </a:r>
            <a:r>
              <a:rPr lang="en-US" sz="2800" dirty="0" err="1" smtClean="0">
                <a:solidFill>
                  <a:schemeClr val="tx1"/>
                </a:solidFill>
              </a:rPr>
              <a:t>LaLonde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Devan </a:t>
            </a:r>
            <a:r>
              <a:rPr lang="en-US" sz="2800" dirty="0" err="1" smtClean="0">
                <a:solidFill>
                  <a:schemeClr val="tx1"/>
                </a:solidFill>
              </a:rPr>
              <a:t>Mehrotra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Jason </a:t>
            </a:r>
            <a:r>
              <a:rPr lang="en-US" sz="2800" dirty="0" err="1" smtClean="0">
                <a:solidFill>
                  <a:schemeClr val="tx1"/>
                </a:solidFill>
              </a:rPr>
              <a:t>Molesky</a:t>
            </a:r>
            <a:r>
              <a:rPr lang="en-US" sz="2800" dirty="0">
                <a:solidFill>
                  <a:schemeClr val="tx1"/>
                </a:solidFill>
              </a:rPr>
              <a:t>*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Anna Nevius (Chair)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Rebecca Nichols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Allan Rossman**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Jill Talley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26665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*Current or former AP Statistics Teacher; **AP Statistics Leadership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43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09326"/>
            <a:ext cx="6677535" cy="61603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7477" y="228600"/>
            <a:ext cx="777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http://www.amstat.org/ASA/Education/K-12-Student-Outreach.aspx</a:t>
            </a:r>
          </a:p>
        </p:txBody>
      </p:sp>
    </p:spTree>
    <p:extLst>
      <p:ext uri="{BB962C8B-B14F-4D97-AF65-F5344CB8AC3E}">
        <p14:creationId xmlns:p14="http://schemas.microsoft.com/office/powerpoint/2010/main" val="18133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70" y="609600"/>
            <a:ext cx="833152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332605" y="2886644"/>
            <a:ext cx="4163739" cy="604279"/>
          </a:xfrm>
        </p:spPr>
        <p:txBody>
          <a:bodyPr/>
          <a:lstStyle/>
          <a:p>
            <a:pPr indent="-457200">
              <a:lnSpc>
                <a:spcPct val="120000"/>
              </a:lnSpc>
            </a:pPr>
            <a:r>
              <a:rPr lang="en-US" sz="2400" b="1" dirty="0" smtClean="0">
                <a:solidFill>
                  <a:srgbClr val="E7572F"/>
                </a:solidFill>
                <a:latin typeface="Open Sans"/>
                <a:cs typeface="Open Sans"/>
              </a:rPr>
              <a:t>“#1 in Best Business Jobs”</a:t>
            </a:r>
            <a:endParaRPr lang="en-US" sz="1400" b="1" dirty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 smtClean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 smtClean="0">
              <a:solidFill>
                <a:srgbClr val="3EB4C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6568" y="3454633"/>
            <a:ext cx="7077232" cy="2162674"/>
            <a:chOff x="559390" y="3462661"/>
            <a:chExt cx="6895762" cy="2162674"/>
          </a:xfrm>
        </p:grpSpPr>
        <p:sp>
          <p:nvSpPr>
            <p:cNvPr id="5" name="Rectangular Callout 4"/>
            <p:cNvSpPr/>
            <p:nvPr/>
          </p:nvSpPr>
          <p:spPr>
            <a:xfrm>
              <a:off x="559390" y="3462661"/>
              <a:ext cx="6534467" cy="2162674"/>
            </a:xfrm>
            <a:prstGeom prst="wedgeRectCallout">
              <a:avLst>
                <a:gd name="adj1" fmla="val 54656"/>
                <a:gd name="adj2" fmla="val 2937"/>
              </a:avLst>
            </a:prstGeom>
            <a:noFill/>
            <a:ln w="19050" cmpd="sng">
              <a:solidFill>
                <a:srgbClr val="58585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58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24630" y="3765438"/>
              <a:ext cx="6830522" cy="1412694"/>
              <a:chOff x="624630" y="3765438"/>
              <a:chExt cx="6830522" cy="141269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829959" y="3765438"/>
                <a:ext cx="6625193" cy="141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4A6B5"/>
                    </a:solidFill>
                    <a:effectLst/>
                    <a:uLnTx/>
                    <a:uFillTx/>
                    <a:latin typeface="Open Sans"/>
                    <a:ea typeface="+mn-ea"/>
                    <a:cs typeface="Open Sans"/>
                  </a:rPr>
                  <a:t>Statistics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Open Sans"/>
                    <a:ea typeface="+mn-ea"/>
                    <a:cs typeface="Open Sans"/>
                  </a:rPr>
                  <a:t> is one of the oldest professions in the world, it dates back to the 1700s. There’s a tremendous history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Open Sans"/>
                    <a:ea typeface="+mn-ea"/>
                    <a:cs typeface="Open Sans"/>
                  </a:rPr>
                  <a:t>...and now more 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4A6B5"/>
                    </a:solidFill>
                    <a:effectLst/>
                    <a:uLnTx/>
                    <a:uFillTx/>
                    <a:latin typeface="Open Sans"/>
                    <a:ea typeface="+mn-ea"/>
                    <a:cs typeface="Open Sans"/>
                  </a:rPr>
                  <a:t>exciting opportunities.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Open Sans"/>
                    <a:ea typeface="+mn-ea"/>
                    <a:cs typeface="Open Sans"/>
                  </a:rPr>
                  <a:t>It has never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Open Sans"/>
                    <a:ea typeface="+mn-ea"/>
                    <a:cs typeface="Open Sans"/>
                  </a:rPr>
                  <a:t>been a better time to </a:t>
                </a: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4A6B5"/>
                    </a:solidFill>
                    <a:effectLst/>
                    <a:uLnTx/>
                    <a:uFillTx/>
                    <a:latin typeface="Open Sans"/>
                    <a:ea typeface="+mn-ea"/>
                    <a:cs typeface="Open Sans"/>
                  </a:rPr>
                  <a:t>be a statistician.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4A6B5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5160198" y="4871700"/>
                <a:ext cx="247380" cy="189442"/>
                <a:chOff x="7555511" y="4706528"/>
                <a:chExt cx="247380" cy="189442"/>
              </a:xfrm>
            </p:grpSpPr>
            <p:pic>
              <p:nvPicPr>
                <p:cNvPr id="6" name="Picture 5" descr="quote.eps"/>
                <p:cNvPicPr>
                  <a:picLocks noChangeAspect="1"/>
                </p:cNvPicPr>
                <p:nvPr/>
              </p:nvPicPr>
              <p:blipFill>
                <a:blip r:embed="rId2" cstate="email">
                  <a:duotone>
                    <a:prstClr val="black"/>
                    <a:srgbClr val="313131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55511" y="4706528"/>
                  <a:ext cx="112108" cy="188383"/>
                </a:xfrm>
                <a:prstGeom prst="rect">
                  <a:avLst/>
                </a:prstGeom>
              </p:spPr>
            </p:pic>
            <p:pic>
              <p:nvPicPr>
                <p:cNvPr id="7" name="Picture 6" descr="quote.eps"/>
                <p:cNvPicPr>
                  <a:picLocks noChangeAspect="1"/>
                </p:cNvPicPr>
                <p:nvPr/>
              </p:nvPicPr>
              <p:blipFill>
                <a:blip r:embed="rId2" cstate="email">
                  <a:duotone>
                    <a:prstClr val="black"/>
                    <a:srgbClr val="313131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90783" y="4707587"/>
                  <a:ext cx="112108" cy="188383"/>
                </a:xfrm>
                <a:prstGeom prst="rect">
                  <a:avLst/>
                </a:prstGeom>
              </p:spPr>
            </p:pic>
          </p:grpSp>
          <p:grpSp>
            <p:nvGrpSpPr>
              <p:cNvPr id="2" name="Group 1"/>
              <p:cNvGrpSpPr/>
              <p:nvPr/>
            </p:nvGrpSpPr>
            <p:grpSpPr>
              <a:xfrm>
                <a:off x="624630" y="3868050"/>
                <a:ext cx="247380" cy="189442"/>
                <a:chOff x="988227" y="3393391"/>
                <a:chExt cx="247380" cy="189442"/>
              </a:xfrm>
            </p:grpSpPr>
            <p:pic>
              <p:nvPicPr>
                <p:cNvPr id="8" name="Picture 7" descr="quote.eps"/>
                <p:cNvPicPr>
                  <a:picLocks noChangeAspect="1"/>
                </p:cNvPicPr>
                <p:nvPr/>
              </p:nvPicPr>
              <p:blipFill>
                <a:blip r:embed="rId2" cstate="email">
                  <a:duotone>
                    <a:prstClr val="black"/>
                    <a:srgbClr val="313131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88227" y="3393391"/>
                  <a:ext cx="112108" cy="188383"/>
                </a:xfrm>
                <a:prstGeom prst="rect">
                  <a:avLst/>
                </a:prstGeom>
              </p:spPr>
            </p:pic>
            <p:pic>
              <p:nvPicPr>
                <p:cNvPr id="9" name="Picture 8" descr="quote.eps"/>
                <p:cNvPicPr>
                  <a:picLocks noChangeAspect="1"/>
                </p:cNvPicPr>
                <p:nvPr/>
              </p:nvPicPr>
              <p:blipFill>
                <a:blip r:embed="rId2" cstate="email">
                  <a:duotone>
                    <a:prstClr val="black"/>
                    <a:srgbClr val="313131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23499" y="3394450"/>
                  <a:ext cx="112108" cy="18838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4" name="TextBox 13"/>
          <p:cNvSpPr txBox="1"/>
          <p:nvPr/>
        </p:nvSpPr>
        <p:spPr>
          <a:xfrm>
            <a:off x="9809837" y="49187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73" y="1496343"/>
            <a:ext cx="3517953" cy="859944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32605" y="5804474"/>
            <a:ext cx="3392667" cy="40945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585858"/>
                </a:solidFill>
                <a:latin typeface="Open Sans"/>
                <a:ea typeface="+mn-ea"/>
                <a:cs typeface="Open San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E7572B"/>
              </a:buClr>
              <a:buFont typeface="Arial"/>
              <a:buChar char="•"/>
              <a:defRPr sz="2800" kern="1200">
                <a:solidFill>
                  <a:srgbClr val="E7572B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3EB4C2"/>
              </a:buClr>
              <a:buFont typeface="Wingdings" charset="2"/>
              <a:buChar char="Ø"/>
              <a:defRPr sz="24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70588"/>
              </a:buClr>
              <a:buSzPct val="40000"/>
              <a:buFont typeface="Wingdings" charset="2"/>
              <a:buChar char="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572B"/>
                </a:solidFill>
                <a:effectLst/>
                <a:uLnTx/>
                <a:uFillTx/>
                <a:latin typeface="Open Sans"/>
                <a:ea typeface="+mn-ea"/>
              </a:rPr>
              <a:t>Source: </a:t>
            </a: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Open Sans"/>
                <a:ea typeface="+mn-ea"/>
              </a:rPr>
              <a:t>U.S. News &amp; World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Open Sans"/>
                <a:ea typeface="+mn-ea"/>
              </a:rPr>
              <a:t>, February 12, 2016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pic>
        <p:nvPicPr>
          <p:cNvPr id="11" name="Picture 10" descr="generic-best-gold-hp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5" y="1387635"/>
            <a:ext cx="1775704" cy="1328226"/>
          </a:xfrm>
          <a:prstGeom prst="rect">
            <a:avLst/>
          </a:prstGeom>
        </p:spPr>
      </p:pic>
      <p:pic>
        <p:nvPicPr>
          <p:cNvPr id="18" name="Picture 17" descr="Screen Shot 2016-04-14 at 11.33.2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86" y="2031609"/>
            <a:ext cx="1656443" cy="21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News and world report…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Has ranked Statistician as the best business job, based on a combination of:</a:t>
            </a:r>
          </a:p>
          <a:p>
            <a:r>
              <a:rPr lang="en-US" sz="3200" dirty="0" smtClean="0"/>
              <a:t>Salary</a:t>
            </a:r>
          </a:p>
          <a:p>
            <a:r>
              <a:rPr lang="en-US" sz="3200" dirty="0" smtClean="0"/>
              <a:t>Job Market</a:t>
            </a:r>
          </a:p>
          <a:p>
            <a:r>
              <a:rPr lang="en-US" sz="3200" dirty="0" smtClean="0"/>
              <a:t>Future Growth</a:t>
            </a:r>
          </a:p>
          <a:p>
            <a:r>
              <a:rPr lang="en-US" sz="3200" dirty="0" smtClean="0"/>
              <a:t>Stress (or lack of!)</a:t>
            </a:r>
          </a:p>
          <a:p>
            <a:r>
              <a:rPr lang="en-US" sz="3200" dirty="0" smtClean="0"/>
              <a:t>Work Life Balance</a:t>
            </a:r>
          </a:p>
          <a:p>
            <a:pPr marL="0" lvl="0" indent="0"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://money.usnews.com/careers/best-jobs/statistician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505507" y="5465203"/>
            <a:ext cx="8229600" cy="656198"/>
          </a:xfrm>
        </p:spPr>
        <p:txBody>
          <a:bodyPr/>
          <a:lstStyle/>
          <a:p>
            <a:pPr indent="-457200">
              <a:lnSpc>
                <a:spcPct val="140000"/>
              </a:lnSpc>
            </a:pPr>
            <a:r>
              <a:rPr lang="en-US" sz="1200" b="1" dirty="0" smtClean="0">
                <a:solidFill>
                  <a:srgbClr val="E7572B"/>
                </a:solidFill>
                <a:latin typeface="Open Sans"/>
                <a:cs typeface="Open Sans"/>
              </a:rPr>
              <a:t>Source: </a:t>
            </a:r>
            <a:r>
              <a:rPr lang="en-US" sz="1200" i="1" dirty="0" smtClean="0">
                <a:solidFill>
                  <a:srgbClr val="585858"/>
                </a:solidFill>
                <a:latin typeface="Open Sans"/>
                <a:cs typeface="Open Sans"/>
              </a:rPr>
              <a:t>The Washington Post</a:t>
            </a:r>
            <a:r>
              <a:rPr lang="en-US" sz="1200" dirty="0" smtClean="0">
                <a:solidFill>
                  <a:srgbClr val="585858"/>
                </a:solidFill>
                <a:latin typeface="Open Sans"/>
                <a:cs typeface="Open Sans"/>
              </a:rPr>
              <a:t>, “Women Flocking to Statistics, the Newly Hot,</a:t>
            </a:r>
            <a:br>
              <a:rPr lang="en-US" sz="1200" dirty="0" smtClean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sz="1200" dirty="0" smtClean="0">
                <a:solidFill>
                  <a:srgbClr val="585858"/>
                </a:solidFill>
                <a:latin typeface="Open Sans"/>
                <a:cs typeface="Open Sans"/>
              </a:rPr>
              <a:t>High-Tech Field of Data Science,” December 2014.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0440" y="3324031"/>
            <a:ext cx="631856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>
              <a:lnSpc>
                <a:spcPct val="120000"/>
              </a:lnSpc>
            </a:pP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As the demand explodes for workers in high-tech </a:t>
            </a:r>
            <a:b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professions who can analyze the staggering amounts of raw digital data produced every year, women barely register. </a:t>
            </a:r>
          </a:p>
          <a:p>
            <a:pPr lvl="1" defTabSz="457200">
              <a:lnSpc>
                <a:spcPct val="140000"/>
              </a:lnSpc>
            </a:pPr>
            <a:r>
              <a:rPr lang="en-US" b="1" dirty="0">
                <a:solidFill>
                  <a:srgbClr val="585858"/>
                </a:solidFill>
                <a:latin typeface="Open Sans"/>
                <a:cs typeface="Open Sans"/>
              </a:rPr>
              <a:t>Except In One Field: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Statistics</a:t>
            </a:r>
            <a:r>
              <a:rPr lang="en-US" dirty="0">
                <a:solidFill>
                  <a:srgbClr val="3EB4C2"/>
                </a:solidFill>
                <a:latin typeface="Open Sans"/>
                <a:cs typeface="Open Sans"/>
              </a:rPr>
              <a:t>.</a:t>
            </a:r>
          </a:p>
        </p:txBody>
      </p:sp>
      <p:pic>
        <p:nvPicPr>
          <p:cNvPr id="9" name="Picture 8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856" y="4389143"/>
            <a:ext cx="112108" cy="188383"/>
          </a:xfrm>
          <a:prstGeom prst="rect">
            <a:avLst/>
          </a:prstGeom>
        </p:spPr>
      </p:pic>
      <p:pic>
        <p:nvPicPr>
          <p:cNvPr id="10" name="Picture 9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018" y="4389143"/>
            <a:ext cx="112108" cy="188383"/>
          </a:xfrm>
          <a:prstGeom prst="rect">
            <a:avLst/>
          </a:prstGeom>
        </p:spPr>
      </p:pic>
      <p:pic>
        <p:nvPicPr>
          <p:cNvPr id="11" name="Picture 10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0646" y="3402878"/>
            <a:ext cx="112108" cy="188383"/>
          </a:xfrm>
          <a:prstGeom prst="rect">
            <a:avLst/>
          </a:prstGeom>
        </p:spPr>
      </p:pic>
      <p:pic>
        <p:nvPicPr>
          <p:cNvPr id="12" name="Picture 11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45918" y="3403937"/>
            <a:ext cx="112108" cy="188383"/>
          </a:xfrm>
          <a:prstGeom prst="rect">
            <a:avLst/>
          </a:prstGeom>
        </p:spPr>
      </p:pic>
      <p:pic>
        <p:nvPicPr>
          <p:cNvPr id="6" name="Picture 5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07" y="1589357"/>
            <a:ext cx="5742893" cy="87318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30907" y="2415935"/>
            <a:ext cx="8229600" cy="69484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585858"/>
                </a:solidFill>
                <a:latin typeface="Open Sans"/>
                <a:ea typeface="+mn-ea"/>
                <a:cs typeface="Open San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E7572B"/>
              </a:buClr>
              <a:buFont typeface="Arial"/>
              <a:buChar char="•"/>
              <a:defRPr sz="2800" kern="1200">
                <a:solidFill>
                  <a:srgbClr val="E7572B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3EB4C2"/>
              </a:buClr>
              <a:buFont typeface="Wingdings" charset="2"/>
              <a:buChar char="Ø"/>
              <a:defRPr sz="24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70588"/>
              </a:buClr>
              <a:buSzPct val="40000"/>
              <a:buFont typeface="Wingdings" charset="2"/>
              <a:buChar char="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lnSpc>
                <a:spcPct val="120000"/>
              </a:lnSpc>
            </a:pPr>
            <a:r>
              <a:rPr lang="en-US" sz="2400" b="1" dirty="0" smtClean="0">
                <a:solidFill>
                  <a:srgbClr val="E7572F"/>
                </a:solidFill>
              </a:rPr>
              <a:t>“Women  Flocking to Statistics”</a:t>
            </a:r>
            <a:endParaRPr lang="en-US" sz="1400" b="1" dirty="0" smtClean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en-US" sz="1400" b="1" dirty="0" smtClean="0">
              <a:solidFill>
                <a:srgbClr val="3EB4C2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35047" y="3110779"/>
            <a:ext cx="7753074" cy="2235922"/>
          </a:xfrm>
          <a:prstGeom prst="wedgeRectCallout">
            <a:avLst>
              <a:gd name="adj1" fmla="val 54656"/>
              <a:gd name="adj2" fmla="val 2937"/>
            </a:avLst>
          </a:prstGeom>
          <a:noFill/>
          <a:ln w="19050" cmpd="sng">
            <a:solidFill>
              <a:srgbClr val="5858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404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6375198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48400"/>
            <a:ext cx="878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Source: http://magazine.amstat.org/blog/2015/10/01/statistics-degrees-continue-strong-growth/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86" y="3124200"/>
            <a:ext cx="1384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76090" y="1694377"/>
            <a:ext cx="7262054" cy="1063337"/>
          </a:xfrm>
        </p:spPr>
        <p:txBody>
          <a:bodyPr/>
          <a:lstStyle/>
          <a:p>
            <a:r>
              <a:rPr lang="en-US" sz="2800" b="1" dirty="0" smtClean="0"/>
              <a:t>Statistics education also offers </a:t>
            </a:r>
            <a:r>
              <a:rPr lang="en-US" sz="2800" b="1" dirty="0"/>
              <a:t>a </a:t>
            </a:r>
            <a:r>
              <a:rPr lang="en-US" sz="2800" b="1" dirty="0" smtClean="0"/>
              <a:t>strong  </a:t>
            </a:r>
            <a:br>
              <a:rPr lang="en-US" sz="2800" b="1" dirty="0" smtClean="0"/>
            </a:br>
            <a:r>
              <a:rPr lang="en-US" sz="2800" b="1" dirty="0" smtClean="0"/>
              <a:t>return </a:t>
            </a:r>
            <a:r>
              <a:rPr lang="en-US" sz="2800" b="1" dirty="0"/>
              <a:t>on </a:t>
            </a:r>
            <a:r>
              <a:rPr lang="en-US" sz="2800" b="1" dirty="0" smtClean="0"/>
              <a:t>investment.</a:t>
            </a:r>
            <a:endParaRPr lang="en-US" sz="2800" b="1" dirty="0"/>
          </a:p>
        </p:txBody>
      </p:sp>
      <p:pic>
        <p:nvPicPr>
          <p:cNvPr id="2" name="Picture 1" descr="ASA_charts_2_Job Growt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14" y="2916360"/>
            <a:ext cx="4011686" cy="3107069"/>
          </a:xfrm>
          <a:prstGeom prst="rect">
            <a:avLst/>
          </a:prstGeom>
        </p:spPr>
      </p:pic>
      <p:pic>
        <p:nvPicPr>
          <p:cNvPr id="4" name="Picture 3" descr="ASA_charts_2_Mean Salar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1" y="2916360"/>
            <a:ext cx="4011686" cy="31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60584" y="1143000"/>
            <a:ext cx="7924800" cy="2667000"/>
          </a:xfrm>
          <a:noFill/>
        </p:spPr>
        <p:txBody>
          <a:bodyPr anchor="ctr"/>
          <a:lstStyle/>
          <a:p>
            <a:pPr eaLnBrk="1" hangingPunct="1"/>
            <a:r>
              <a:rPr lang="en-US" dirty="0" smtClean="0"/>
              <a:t>Share this information with your students!</a:t>
            </a:r>
            <a:endParaRPr lang="en-US" alt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89892" y="3352800"/>
            <a:ext cx="7924800" cy="2667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your kids, nieces, nephews, neighbors…</a:t>
            </a:r>
          </a:p>
        </p:txBody>
      </p:sp>
    </p:spTree>
    <p:extLst>
      <p:ext uri="{BB962C8B-B14F-4D97-AF65-F5344CB8AC3E}">
        <p14:creationId xmlns:p14="http://schemas.microsoft.com/office/powerpoint/2010/main" val="1297448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144" y="2015371"/>
            <a:ext cx="8456083" cy="36925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Learn more at </a:t>
            </a:r>
            <a:r>
              <a:rPr lang="en-US" dirty="0" err="1"/>
              <a:t>ThisisStatistics.org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16695"/>
              </p:ext>
            </p:extLst>
          </p:nvPr>
        </p:nvGraphicFramePr>
        <p:xfrm>
          <a:off x="304800" y="228600"/>
          <a:ext cx="8458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2667000" y="1600200"/>
            <a:ext cx="1828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b="1" dirty="0" smtClean="0"/>
              <a:t>Statistics offers </a:t>
            </a:r>
            <a:r>
              <a:rPr lang="en-US" sz="2800" b="1" dirty="0"/>
              <a:t>tremendous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opportunity </a:t>
            </a:r>
            <a:r>
              <a:rPr lang="en-US" sz="2800" b="1" dirty="0"/>
              <a:t>for graduates. </a:t>
            </a:r>
          </a:p>
          <a:p>
            <a:pPr indent="-34290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206" y="4672206"/>
            <a:ext cx="2672825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Most in-demand 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skill in 2014, according </a:t>
            </a:r>
            <a:b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to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LinkedIn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5938" y="4668590"/>
            <a:ext cx="474853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Among the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fastest-growing jobs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. </a:t>
            </a:r>
          </a:p>
          <a:p>
            <a:pPr algn="ctr" defTabSz="457200">
              <a:lnSpc>
                <a:spcPct val="120000"/>
              </a:lnSpc>
            </a:pP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The McKinsey Global Institute predicts a shortage of up to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190,000 people 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with the data analysis skills to work with Big Data.</a:t>
            </a:r>
          </a:p>
          <a:p>
            <a:pPr algn="ctr" defTabSz="457200"/>
            <a:endParaRPr lang="en-US" dirty="0">
              <a:solidFill>
                <a:srgbClr val="585858"/>
              </a:solidFill>
            </a:endParaRPr>
          </a:p>
        </p:txBody>
      </p:sp>
      <p:pic>
        <p:nvPicPr>
          <p:cNvPr id="16" name="Picture 15" descr="fast_gro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137" y="2897292"/>
            <a:ext cx="2108200" cy="1651000"/>
          </a:xfrm>
          <a:prstGeom prst="rect">
            <a:avLst/>
          </a:prstGeom>
        </p:spPr>
      </p:pic>
      <p:pic>
        <p:nvPicPr>
          <p:cNvPr id="17" name="Picture 16" descr="linkedin_graphic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86" y="2810466"/>
            <a:ext cx="2075711" cy="1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ssica\Documents\ASA\BoardAsPresident\Talks and Conferences\JSM2016\Visuals\The-25-Hottest-Skills-of-2014-on-LinkedInTop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599"/>
            <a:ext cx="8383948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09600" y="1371600"/>
            <a:ext cx="4953000" cy="6858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2209800"/>
          </a:xfrm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sz="4000" b="1" dirty="0">
                <a:solidFill>
                  <a:srgbClr val="3EB4C2"/>
                </a:solidFill>
                <a:latin typeface="Open Sans"/>
                <a:cs typeface="Open Sans"/>
              </a:rPr>
              <a:t>Most in-demand </a:t>
            </a:r>
            <a:r>
              <a:rPr lang="en-US" sz="4000" dirty="0">
                <a:latin typeface="Open Sans"/>
                <a:cs typeface="Open Sans"/>
              </a:rPr>
              <a:t>skill in </a:t>
            </a:r>
            <a:r>
              <a:rPr lang="en-US" sz="4000" dirty="0" smtClean="0">
                <a:solidFill>
                  <a:srgbClr val="585858"/>
                </a:solidFill>
                <a:latin typeface="Open Sans"/>
                <a:cs typeface="Open Sans"/>
              </a:rPr>
              <a:t>2014  </a:t>
            </a:r>
            <a:br>
              <a:rPr lang="en-US" sz="4000" dirty="0" smtClean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sz="4000" dirty="0" smtClean="0">
                <a:latin typeface="Open Sans"/>
                <a:cs typeface="Open Sans"/>
              </a:rPr>
              <a:t>according to </a:t>
            </a:r>
            <a:r>
              <a:rPr lang="en-US" sz="4000" b="1" dirty="0" smtClean="0">
                <a:solidFill>
                  <a:srgbClr val="3EB4C2"/>
                </a:solidFill>
                <a:latin typeface="Open Sans"/>
                <a:cs typeface="Open Sans"/>
              </a:rPr>
              <a:t>LinkedIn,</a:t>
            </a:r>
            <a:br>
              <a:rPr lang="en-US" sz="4000" b="1" dirty="0" smtClean="0">
                <a:solidFill>
                  <a:srgbClr val="3EB4C2"/>
                </a:solidFill>
                <a:latin typeface="Open Sans"/>
                <a:cs typeface="Open Sans"/>
              </a:rPr>
            </a:br>
            <a:r>
              <a:rPr lang="en-US" sz="4000" b="1" dirty="0" smtClean="0">
                <a:solidFill>
                  <a:srgbClr val="3EB4C2"/>
                </a:solidFill>
                <a:latin typeface="Open Sans"/>
                <a:cs typeface="Open Sans"/>
              </a:rPr>
              <a:t>2</a:t>
            </a:r>
            <a:r>
              <a:rPr lang="en-US" sz="4000" b="1" baseline="30000" dirty="0" smtClean="0">
                <a:solidFill>
                  <a:srgbClr val="3EB4C2"/>
                </a:solidFill>
                <a:latin typeface="Open Sans"/>
                <a:cs typeface="Open Sans"/>
              </a:rPr>
              <a:t>nd</a:t>
            </a:r>
            <a:r>
              <a:rPr lang="en-US" sz="4000" b="1" dirty="0" smtClean="0">
                <a:solidFill>
                  <a:srgbClr val="3EB4C2"/>
                </a:solidFill>
                <a:latin typeface="Open Sans"/>
                <a:cs typeface="Open Sans"/>
              </a:rPr>
              <a:t> </a:t>
            </a:r>
            <a:r>
              <a:rPr lang="en-US" sz="4000" dirty="0">
                <a:latin typeface="Open Sans"/>
                <a:cs typeface="Open Sans"/>
              </a:rPr>
              <a:t>in </a:t>
            </a:r>
            <a:r>
              <a:rPr lang="en-US" sz="4000" dirty="0" smtClean="0">
                <a:solidFill>
                  <a:srgbClr val="585858"/>
                </a:solidFill>
                <a:latin typeface="Open Sans"/>
                <a:cs typeface="Open Sans"/>
              </a:rPr>
              <a:t>2016, but</a:t>
            </a:r>
            <a:r>
              <a:rPr lang="en-US" sz="4000" b="1" dirty="0">
                <a:solidFill>
                  <a:srgbClr val="3EB4C2"/>
                </a:solidFill>
                <a:latin typeface="Open Sans"/>
                <a:cs typeface="Open Sans"/>
              </a:rPr>
              <a:t> </a:t>
            </a:r>
            <a:r>
              <a:rPr lang="en-US" sz="4000" b="1" dirty="0" smtClean="0">
                <a:solidFill>
                  <a:srgbClr val="3EB4C2"/>
                </a:solidFill>
                <a:latin typeface="Open Sans"/>
                <a:cs typeface="Open Sans"/>
              </a:rPr>
              <a:t>1</a:t>
            </a:r>
            <a:r>
              <a:rPr lang="en-US" sz="4000" b="1" baseline="30000" dirty="0" smtClean="0">
                <a:solidFill>
                  <a:srgbClr val="3EB4C2"/>
                </a:solidFill>
                <a:latin typeface="Open Sans"/>
                <a:cs typeface="Open Sans"/>
              </a:rPr>
              <a:t>st</a:t>
            </a:r>
            <a:r>
              <a:rPr lang="en-US" sz="4000" b="1" dirty="0" smtClean="0">
                <a:solidFill>
                  <a:srgbClr val="3EB4C2"/>
                </a:solidFill>
                <a:latin typeface="Open Sans"/>
                <a:cs typeface="Open Sans"/>
              </a:rPr>
              <a:t> </a:t>
            </a:r>
            <a:r>
              <a:rPr lang="en-US" sz="4000" dirty="0">
                <a:latin typeface="Open Sans"/>
                <a:cs typeface="Open Sans"/>
              </a:rPr>
              <a:t>in </a:t>
            </a:r>
            <a:r>
              <a:rPr lang="en-US" sz="4000" dirty="0" smtClean="0">
                <a:latin typeface="Open Sans"/>
                <a:cs typeface="Open Sans"/>
              </a:rPr>
              <a:t>many countries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514600"/>
            <a:ext cx="8305800" cy="3581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i="1" dirty="0"/>
              <a:t>“Data </a:t>
            </a:r>
            <a:r>
              <a:rPr lang="en-US" sz="2800" i="1" dirty="0" smtClean="0"/>
              <a:t>isn’t </a:t>
            </a:r>
            <a:r>
              <a:rPr lang="en-US" sz="2800" dirty="0" smtClean="0"/>
              <a:t>[sic]</a:t>
            </a:r>
            <a:r>
              <a:rPr lang="en-US" sz="2800" i="1" dirty="0" smtClean="0"/>
              <a:t> </a:t>
            </a:r>
            <a:r>
              <a:rPr lang="en-US" sz="2800" i="1" dirty="0"/>
              <a:t>going anywhere. Our top skill category last year, statistical analysis and data mining, is still sitting comfortably at #2. It is the only skill category that is consistently ranked in the top 4 across all of the countries we analyzed. We still live in an increasingly data-driven world, and businesses are still aggressively hiring experts in data storage, retrieval and analysis.”</a:t>
            </a:r>
          </a:p>
        </p:txBody>
      </p:sp>
    </p:spTree>
    <p:extLst>
      <p:ext uri="{BB962C8B-B14F-4D97-AF65-F5344CB8AC3E}">
        <p14:creationId xmlns:p14="http://schemas.microsoft.com/office/powerpoint/2010/main" val="11497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4876800" cy="3858768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rgbClr val="333333"/>
                </a:solidFill>
                <a:latin typeface="Chronicle SSm"/>
              </a:rPr>
              <a:t>By 2018, the United States alone could face a shortage of 140,000 to 190,000 people with deep analytical skills as well as 1.5 million managers and analysts with the know-how to use the analysis of big data to make effective decisions.</a:t>
            </a:r>
            <a:endParaRPr lang="en-US" sz="2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362200" cy="132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Jessica\Documents\ASA\BoardAsPresident\Talks and Conferences\JSM2016\Visuals\MGI_big_data_visu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45" y="945434"/>
            <a:ext cx="3280946" cy="4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1110" y="3317518"/>
            <a:ext cx="6625193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Move over, computer science.</a:t>
            </a:r>
            <a:r>
              <a:rPr lang="en-US" b="1" dirty="0">
                <a:solidFill>
                  <a:srgbClr val="585858"/>
                </a:solidFill>
                <a:latin typeface="Open Sans"/>
                <a:cs typeface="Open Sans"/>
              </a:rPr>
              <a:t>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Bachelor’s Degrees in </a:t>
            </a:r>
            <a:b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</a:b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Statistics have soared 95% 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since</a:t>
            </a:r>
            <a:r>
              <a:rPr lang="en-US" dirty="0">
                <a:solidFill>
                  <a:srgbClr val="3EB4C2"/>
                </a:solidFill>
                <a:latin typeface="Open Sans"/>
                <a:cs typeface="Open Sans"/>
              </a:rPr>
              <a:t> 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2010…the number </a:t>
            </a:r>
            <a:b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of U.S. colleges granting degrees in the field has already </a:t>
            </a:r>
            <a:b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gone up, from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74 in 2003 to 110 within 10 years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, </a:t>
            </a:r>
            <a:b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and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20 more schools 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have recently added new programs. </a:t>
            </a:r>
            <a:endParaRPr lang="en-US" dirty="0">
              <a:solidFill>
                <a:srgbClr val="585858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571547" y="2333841"/>
            <a:ext cx="8229600" cy="694843"/>
          </a:xfrm>
        </p:spPr>
        <p:txBody>
          <a:bodyPr/>
          <a:lstStyle/>
          <a:p>
            <a:pPr indent="-457200">
              <a:lnSpc>
                <a:spcPct val="120000"/>
              </a:lnSpc>
            </a:pPr>
            <a:r>
              <a:rPr lang="en-US" sz="2400" b="1" dirty="0" smtClean="0">
                <a:solidFill>
                  <a:srgbClr val="E7572F"/>
                </a:solidFill>
                <a:latin typeface="Open Sans"/>
                <a:cs typeface="Open Sans"/>
              </a:rPr>
              <a:t>“The </a:t>
            </a:r>
            <a:r>
              <a:rPr lang="en-US" sz="2400" b="1" dirty="0">
                <a:solidFill>
                  <a:srgbClr val="E7572F"/>
                </a:solidFill>
                <a:latin typeface="Open Sans"/>
                <a:cs typeface="Open Sans"/>
              </a:rPr>
              <a:t>Fastest-Growing STEM Major in the U.S</a:t>
            </a:r>
            <a:r>
              <a:rPr lang="en-US" sz="2400" b="1" dirty="0" smtClean="0">
                <a:solidFill>
                  <a:srgbClr val="E7572F"/>
                </a:solidFill>
                <a:latin typeface="Open Sans"/>
                <a:cs typeface="Open Sans"/>
              </a:rPr>
              <a:t>.”</a:t>
            </a:r>
            <a:endParaRPr lang="en-US" sz="2400" b="1" dirty="0" smtClean="0">
              <a:solidFill>
                <a:srgbClr val="E7572F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>
              <a:solidFill>
                <a:srgbClr val="E7572F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 smtClean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 smtClean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 smtClean="0">
              <a:solidFill>
                <a:srgbClr val="3EB4C2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35047" y="3060264"/>
            <a:ext cx="7753074" cy="2431071"/>
          </a:xfrm>
          <a:prstGeom prst="wedgeRectCallout">
            <a:avLst>
              <a:gd name="adj1" fmla="val 54656"/>
              <a:gd name="adj2" fmla="val 2937"/>
            </a:avLst>
          </a:prstGeom>
          <a:noFill/>
          <a:ln w="19050" cmpd="sng">
            <a:solidFill>
              <a:srgbClr val="5858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404058"/>
              </a:solidFill>
            </a:endParaRPr>
          </a:p>
        </p:txBody>
      </p:sp>
      <p:pic>
        <p:nvPicPr>
          <p:cNvPr id="6" name="Picture 5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3131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511" y="4706528"/>
            <a:ext cx="112108" cy="188383"/>
          </a:xfrm>
          <a:prstGeom prst="rect">
            <a:avLst/>
          </a:prstGeom>
        </p:spPr>
      </p:pic>
      <p:pic>
        <p:nvPicPr>
          <p:cNvPr id="7" name="Picture 6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3131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783" y="4707587"/>
            <a:ext cx="112108" cy="188383"/>
          </a:xfrm>
          <a:prstGeom prst="rect">
            <a:avLst/>
          </a:prstGeom>
        </p:spPr>
      </p:pic>
      <p:pic>
        <p:nvPicPr>
          <p:cNvPr id="8" name="Picture 7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3131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8227" y="3393391"/>
            <a:ext cx="112108" cy="188383"/>
          </a:xfrm>
          <a:prstGeom prst="rect">
            <a:avLst/>
          </a:prstGeom>
        </p:spPr>
      </p:pic>
      <p:pic>
        <p:nvPicPr>
          <p:cNvPr id="9" name="Picture 8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3131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23499" y="3394450"/>
            <a:ext cx="112108" cy="1883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09837" y="49187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585858"/>
              </a:solidFill>
            </a:endParaRPr>
          </a:p>
        </p:txBody>
      </p:sp>
      <p:pic>
        <p:nvPicPr>
          <p:cNvPr id="3" name="Picture 2" descr="logo-fortu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47" y="1662180"/>
            <a:ext cx="3505153" cy="57835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71547" y="5604903"/>
            <a:ext cx="8229600" cy="65619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585858"/>
                </a:solidFill>
                <a:latin typeface="Open Sans"/>
                <a:ea typeface="+mn-ea"/>
                <a:cs typeface="Open San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E7572B"/>
              </a:buClr>
              <a:buFont typeface="Arial"/>
              <a:buChar char="•"/>
              <a:defRPr sz="2800" kern="1200">
                <a:solidFill>
                  <a:srgbClr val="E7572B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3EB4C2"/>
              </a:buClr>
              <a:buFont typeface="Wingdings" charset="2"/>
              <a:buChar char="Ø"/>
              <a:defRPr sz="24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70588"/>
              </a:buClr>
              <a:buSzPct val="40000"/>
              <a:buFont typeface="Wingdings" charset="2"/>
              <a:buChar char="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lnSpc>
                <a:spcPct val="140000"/>
              </a:lnSpc>
            </a:pPr>
            <a:r>
              <a:rPr lang="en-US" sz="1200" b="1" dirty="0" smtClean="0">
                <a:solidFill>
                  <a:srgbClr val="E7572B"/>
                </a:solidFill>
              </a:rPr>
              <a:t>Source: </a:t>
            </a:r>
            <a:r>
              <a:rPr lang="en-US" sz="1200" i="1" dirty="0" smtClean="0"/>
              <a:t>Fortune</a:t>
            </a:r>
            <a:r>
              <a:rPr lang="en-US" sz="1200" dirty="0" smtClean="0"/>
              <a:t>, February </a:t>
            </a:r>
            <a:r>
              <a:rPr lang="en-US" sz="1200" dirty="0"/>
              <a:t>10, </a:t>
            </a:r>
            <a:r>
              <a:rPr lang="en-US" sz="1200" dirty="0" smtClean="0"/>
              <a:t>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333"/>
            <a:ext cx="9144000" cy="5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6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811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1093" y="15885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87737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381429"/>
            <a:ext cx="183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Criminal Justice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206204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Entomology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61093" y="2535556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and Regional Planning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1924" y="280070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Respiratory Care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326" y="3320534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Wine and Viticulture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1093" y="343102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Film and video studies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4077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Robotics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326" y="3986509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Aviation Management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61093" y="453902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Landscape Architecture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381" y="4652484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5898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3.xml><?xml version="1.0" encoding="utf-8"?>
<a:theme xmlns:a="http://schemas.openxmlformats.org/drawingml/2006/main" name="Office Theme">
  <a:themeElements>
    <a:clrScheme name="Custom 4">
      <a:dk1>
        <a:srgbClr val="585858"/>
      </a:dk1>
      <a:lt1>
        <a:sysClr val="window" lastClr="FFFFFF"/>
      </a:lt1>
      <a:dk2>
        <a:srgbClr val="5C068C"/>
      </a:dk2>
      <a:lt2>
        <a:srgbClr val="CDD0EA"/>
      </a:lt2>
      <a:accent1>
        <a:srgbClr val="34A6B5"/>
      </a:accent1>
      <a:accent2>
        <a:srgbClr val="DF4021"/>
      </a:accent2>
      <a:accent3>
        <a:srgbClr val="940075"/>
      </a:accent3>
      <a:accent4>
        <a:srgbClr val="EA7125"/>
      </a:accent4>
      <a:accent5>
        <a:srgbClr val="AFAFAF"/>
      </a:accent5>
      <a:accent6>
        <a:srgbClr val="000000"/>
      </a:accent6>
      <a:hlink>
        <a:srgbClr val="FFFFFF"/>
      </a:hlink>
      <a:folHlink>
        <a:srgbClr val="34A6B5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Custom 4">
      <a:dk1>
        <a:srgbClr val="585858"/>
      </a:dk1>
      <a:lt1>
        <a:sysClr val="window" lastClr="FFFFFF"/>
      </a:lt1>
      <a:dk2>
        <a:srgbClr val="5C068C"/>
      </a:dk2>
      <a:lt2>
        <a:srgbClr val="CDD0EA"/>
      </a:lt2>
      <a:accent1>
        <a:srgbClr val="34A6B5"/>
      </a:accent1>
      <a:accent2>
        <a:srgbClr val="DF4021"/>
      </a:accent2>
      <a:accent3>
        <a:srgbClr val="940075"/>
      </a:accent3>
      <a:accent4>
        <a:srgbClr val="EA7125"/>
      </a:accent4>
      <a:accent5>
        <a:srgbClr val="AFAFAF"/>
      </a:accent5>
      <a:accent6>
        <a:srgbClr val="000000"/>
      </a:accent6>
      <a:hlink>
        <a:srgbClr val="FFFFFF"/>
      </a:hlink>
      <a:folHlink>
        <a:srgbClr val="34A6B5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482</Words>
  <Application>Microsoft Office PowerPoint</Application>
  <PresentationFormat>On-screen Show (4:3)</PresentationFormat>
  <Paragraphs>81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ＭＳ Ｐゴシック</vt:lpstr>
      <vt:lpstr>Arial</vt:lpstr>
      <vt:lpstr>Calibri</vt:lpstr>
      <vt:lpstr>Chronicle SSm</vt:lpstr>
      <vt:lpstr>Garamond</vt:lpstr>
      <vt:lpstr>Gill Sans MT</vt:lpstr>
      <vt:lpstr>Impact</vt:lpstr>
      <vt:lpstr>Open Sans</vt:lpstr>
      <vt:lpstr>Trebuchet MS</vt:lpstr>
      <vt:lpstr>Wingdings</vt:lpstr>
      <vt:lpstr>Edge</vt:lpstr>
      <vt:lpstr>Badge</vt:lpstr>
      <vt:lpstr>Office Theme</vt:lpstr>
      <vt:lpstr>1_Office Theme</vt:lpstr>
      <vt:lpstr>Show me the data…  About careers in statistics!</vt:lpstr>
      <vt:lpstr>PowerPoint Presentation</vt:lpstr>
      <vt:lpstr>PowerPoint Presentation</vt:lpstr>
      <vt:lpstr>PowerPoint Presentation</vt:lpstr>
      <vt:lpstr>Most in-demand skill in 2014   according to LinkedIn, 2nd in 2016, but 1st in many countries</vt:lpstr>
      <vt:lpstr>PowerPoint Presentation</vt:lpstr>
      <vt:lpstr>PowerPoint Presentation</vt:lpstr>
      <vt:lpstr>PowerPoint Presentation</vt:lpstr>
      <vt:lpstr>PowerPoint Presentation</vt:lpstr>
      <vt:lpstr>Thanks to the AP Statistics Career Information Work Group Members</vt:lpstr>
      <vt:lpstr>PowerPoint Presentation</vt:lpstr>
      <vt:lpstr>PowerPoint Presentation</vt:lpstr>
      <vt:lpstr>PowerPoint Presentation</vt:lpstr>
      <vt:lpstr>US News and world report…</vt:lpstr>
      <vt:lpstr>PowerPoint Presentation</vt:lpstr>
      <vt:lpstr>PowerPoint Presentation</vt:lpstr>
      <vt:lpstr>PowerPoint Presentation</vt:lpstr>
      <vt:lpstr>Share this information with your students!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(Don’t!) stop me if you’ve heard this one…</dc:title>
  <dc:creator>Jessica</dc:creator>
  <cp:lastModifiedBy>Jessica Utts</cp:lastModifiedBy>
  <cp:revision>180</cp:revision>
  <cp:lastPrinted>2016-08-24T18:12:32Z</cp:lastPrinted>
  <dcterms:created xsi:type="dcterms:W3CDTF">2016-07-10T01:05:51Z</dcterms:created>
  <dcterms:modified xsi:type="dcterms:W3CDTF">2017-05-18T00:35:48Z</dcterms:modified>
</cp:coreProperties>
</file>