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256" r:id="rId2"/>
    <p:sldId id="264" r:id="rId3"/>
    <p:sldId id="265" r:id="rId4"/>
    <p:sldId id="266" r:id="rId5"/>
    <p:sldId id="267" r:id="rId6"/>
    <p:sldId id="269" r:id="rId7"/>
    <p:sldId id="270" r:id="rId8"/>
    <p:sldId id="291" r:id="rId9"/>
    <p:sldId id="292" r:id="rId10"/>
    <p:sldId id="293" r:id="rId11"/>
    <p:sldId id="294" r:id="rId12"/>
    <p:sldId id="295" r:id="rId13"/>
    <p:sldId id="311" r:id="rId14"/>
    <p:sldId id="312" r:id="rId15"/>
    <p:sldId id="313" r:id="rId16"/>
    <p:sldId id="314" r:id="rId17"/>
    <p:sldId id="317" r:id="rId18"/>
    <p:sldId id="335" r:id="rId19"/>
    <p:sldId id="318" r:id="rId20"/>
    <p:sldId id="336" r:id="rId21"/>
    <p:sldId id="346" r:id="rId22"/>
    <p:sldId id="345" r:id="rId23"/>
    <p:sldId id="344" r:id="rId24"/>
    <p:sldId id="343" r:id="rId25"/>
    <p:sldId id="342" r:id="rId26"/>
    <p:sldId id="341" r:id="rId27"/>
    <p:sldId id="340" r:id="rId28"/>
    <p:sldId id="339" r:id="rId29"/>
    <p:sldId id="338" r:id="rId30"/>
    <p:sldId id="347" r:id="rId31"/>
    <p:sldId id="348" r:id="rId32"/>
    <p:sldId id="349" r:id="rId33"/>
    <p:sldId id="350" r:id="rId34"/>
    <p:sldId id="351" r:id="rId35"/>
    <p:sldId id="324" r:id="rId36"/>
    <p:sldId id="320" r:id="rId37"/>
    <p:sldId id="321" r:id="rId38"/>
    <p:sldId id="322" r:id="rId39"/>
    <p:sldId id="353" r:id="rId40"/>
    <p:sldId id="352" r:id="rId41"/>
    <p:sldId id="354" r:id="rId42"/>
    <p:sldId id="323" r:id="rId43"/>
    <p:sldId id="366" r:id="rId44"/>
    <p:sldId id="325" r:id="rId45"/>
    <p:sldId id="326" r:id="rId46"/>
    <p:sldId id="328" r:id="rId47"/>
    <p:sldId id="356" r:id="rId48"/>
    <p:sldId id="355" r:id="rId49"/>
    <p:sldId id="360" r:id="rId50"/>
    <p:sldId id="359" r:id="rId51"/>
    <p:sldId id="358" r:id="rId52"/>
    <p:sldId id="357" r:id="rId53"/>
    <p:sldId id="362" r:id="rId54"/>
    <p:sldId id="334" r:id="rId55"/>
    <p:sldId id="363" r:id="rId56"/>
    <p:sldId id="364" r:id="rId57"/>
    <p:sldId id="365" r:id="rId58"/>
    <p:sldId id="329" r:id="rId59"/>
    <p:sldId id="330" r:id="rId60"/>
    <p:sldId id="331" r:id="rId61"/>
    <p:sldId id="332" r:id="rId62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66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8814" autoAdjust="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D76334C-084B-4DC3-8833-D884EFE6B0C3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2311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97D40AA-C43F-48DE-8FCC-E377FA2F305E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687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ea typeface="SimSun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43592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4EABE5-D6A6-4524-8E8C-618CD0D94CAB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5005D1-5383-4626-8D2D-03AE7ABAB70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624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624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DB4E08-BA64-453E-8572-102FA72005C4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C4255D-A957-4FBB-BA15-46BD98638078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C3C01F-9D23-4E3C-8FA3-469D3BC7B61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BF83E6-72D0-4DC5-9BEF-AFE8711E16A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9F3EB39-0A57-48CA-A308-E865949496A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05BF7D-57B3-4421-83AE-0783459F3AC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30678BF-DFA5-418C-BC49-20A26EBF432F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DD15AC-5B3F-4332-A668-DD2D24298C0C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289E8B-B76E-49A7-9F37-0B21FB27DDD3}" type="slidenum">
              <a:rPr/>
              <a:pPr lvl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9"/>
          <p:cNvPicPr>
            <a:picLocks noChangeAspect="1"/>
          </p:cNvPicPr>
          <p:nvPr/>
        </p:nvPicPr>
        <p:blipFill>
          <a:blip r:embed="rId13" cstate="print">
            <a:alphaModFix/>
            <a:lum/>
          </a:blip>
          <a:srcRect/>
          <a:stretch>
            <a:fillRect/>
          </a:stretch>
        </p:blipFill>
        <p:spPr>
          <a:xfrm>
            <a:off x="152280" y="6172200"/>
            <a:ext cx="1371240" cy="5569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16"/>
          <p:cNvSpPr txBox="1">
            <a:spLocks noGrp="1"/>
          </p:cNvSpPr>
          <p:nvPr>
            <p:ph type="dt" sz="half" idx="2"/>
          </p:nvPr>
        </p:nvSpPr>
        <p:spPr>
          <a:xfrm>
            <a:off x="457200" y="6248520"/>
            <a:ext cx="2133360" cy="456839"/>
          </a:xfrm>
          <a:prstGeom prst="rect">
            <a:avLst/>
          </a:prstGeom>
          <a:noFill/>
          <a:ln>
            <a:noFill/>
          </a:ln>
        </p:spPr>
        <p:txBody>
          <a:bodyPr wrap="square" lIns="91440" tIns="91440" rIns="91440" bIns="45720" anchor="t"/>
          <a:lstStyle>
            <a:lvl1pPr lvl="0" rtl="0" hangingPunct="0">
              <a:buNone/>
              <a:tabLst/>
              <a:defRPr lang="en-US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Rectangle 17"/>
          <p:cNvSpPr txBox="1">
            <a:spLocks noGrp="1"/>
          </p:cNvSpPr>
          <p:nvPr>
            <p:ph type="ftr" sz="quarter" idx="3"/>
          </p:nvPr>
        </p:nvSpPr>
        <p:spPr>
          <a:xfrm>
            <a:off x="3124079" y="6248520"/>
            <a:ext cx="2895120" cy="456839"/>
          </a:xfrm>
          <a:prstGeom prst="rect">
            <a:avLst/>
          </a:prstGeom>
          <a:noFill/>
          <a:ln>
            <a:noFill/>
          </a:ln>
        </p:spPr>
        <p:txBody>
          <a:bodyPr wrap="square" lIns="91440" tIns="91440" rIns="91440" bIns="45720" anchor="t"/>
          <a:lstStyle>
            <a:lvl1pPr lvl="0" rtl="0" hangingPunct="0">
              <a:buNone/>
              <a:tabLst/>
              <a:defRPr lang="en-US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Rectangle 18"/>
          <p:cNvSpPr txBox="1">
            <a:spLocks noGrp="1"/>
          </p:cNvSpPr>
          <p:nvPr>
            <p:ph type="sldNum" sz="quarter" idx="4"/>
          </p:nvPr>
        </p:nvSpPr>
        <p:spPr>
          <a:xfrm>
            <a:off x="6902640" y="6184800"/>
            <a:ext cx="2133360" cy="456839"/>
          </a:xfrm>
          <a:prstGeom prst="rect">
            <a:avLst/>
          </a:prstGeom>
          <a:noFill/>
          <a:ln>
            <a:noFill/>
          </a:ln>
        </p:spPr>
        <p:txBody>
          <a:bodyPr wrap="square" lIns="91440" tIns="91440" rIns="91440" bIns="45720" anchor="t"/>
          <a:lstStyle>
            <a:lvl1pPr marL="0" marR="0" lvl="0" indent="0" algn="r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>
                <a:solidFill>
                  <a:srgbClr val="000000"/>
                </a:solidFill>
                <a:latin typeface="Arial Black" pitchFamily="34"/>
                <a:ea typeface="Arial Unicode MS" pitchFamily="2"/>
                <a:cs typeface="Tahoma" pitchFamily="2"/>
              </a:defRPr>
            </a:lvl1pPr>
          </a:lstStyle>
          <a:p>
            <a:pPr lvl="0"/>
            <a:fld id="{B047C11E-6C1F-4672-A7C5-DDE892734A49}" type="slidenum">
              <a:rPr/>
              <a:pPr lvl="0"/>
              <a:t>‹#›</a:t>
            </a:fld>
            <a:endParaRPr lang="en-US"/>
          </a:p>
        </p:txBody>
      </p:sp>
      <p:sp>
        <p:nvSpPr>
          <p:cNvPr id="6" name="Text Placeholder 5"/>
          <p:cNvSpPr txBox="1">
            <a:spLocks noGrp="1"/>
          </p:cNvSpPr>
          <p:nvPr>
            <p:ph type="body" idx="1"/>
          </p:nvPr>
        </p:nvSpPr>
        <p:spPr>
          <a:xfrm>
            <a:off x="457200" y="1371599"/>
            <a:ext cx="8229240" cy="4526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Placeholder 6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1">
        <a:tabLst/>
        <a:defRPr lang="en-US" sz="4000" b="0" i="0" u="none" strike="noStrike" kern="1200">
          <a:ln>
            <a:noFill/>
          </a:ln>
          <a:solidFill>
            <a:srgbClr val="000080"/>
          </a:solidFill>
          <a:latin typeface="Arial" pitchFamily="34"/>
          <a:ea typeface="SimSun" pitchFamily="2"/>
          <a:cs typeface="Mang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solidFill>
            <a:srgbClr val="000000"/>
          </a:solidFill>
          <a:latin typeface="Arial" pitchFamily="34"/>
          <a:ea typeface="SimSun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685799" y="1600200"/>
            <a:ext cx="7772400" cy="1676519"/>
          </a:xfrm>
        </p:spPr>
        <p:txBody>
          <a:bodyPr wrap="square" lIns="91440" tIns="91440" rIns="91440" bIns="4572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80000"/>
              </a:lnSpc>
              <a:buNone/>
            </a:pPr>
            <a:r>
              <a:rPr lang="en-US" dirty="0">
                <a:solidFill>
                  <a:srgbClr val="000000"/>
                </a:solidFill>
              </a:rPr>
              <a:t>Finding the m best solution </a:t>
            </a:r>
            <a:r>
              <a:rPr lang="en-US" dirty="0" smtClean="0">
                <a:solidFill>
                  <a:srgbClr val="000000"/>
                </a:solidFill>
              </a:rPr>
              <a:t>using search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/>
          <p:nvPr/>
        </p:nvSpPr>
        <p:spPr>
          <a:xfrm>
            <a:off x="1600200" y="2895479"/>
            <a:ext cx="6019560" cy="1752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91440" rIns="91440" bIns="45720" anchor="t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7495BC-52C3-4DAA-ACCC-59C900F5A060}" type="slidenum">
              <a:rPr/>
              <a:pPr lvl="0"/>
              <a:t>10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Search algorithms for optimization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263600"/>
            <a:ext cx="8229240" cy="497952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200"/>
              <a:t>Optimization task on a graphical model → search  for a path in a graph</a:t>
            </a:r>
          </a:p>
          <a:p>
            <a:pPr lvl="0">
              <a:buNone/>
            </a:pPr>
            <a:endParaRPr lang="en-US" sz="2600"/>
          </a:p>
          <a:p>
            <a:pPr lvl="0">
              <a:buNone/>
            </a:pPr>
            <a:endParaRPr lang="en-US" sz="1800"/>
          </a:p>
          <a:p>
            <a:pPr lvl="0">
              <a:buNone/>
            </a:pPr>
            <a:endParaRPr lang="en-US" sz="2600"/>
          </a:p>
          <a:p>
            <a:pPr lvl="0">
              <a:buNone/>
            </a:pPr>
            <a:endParaRPr lang="en-US" sz="2600"/>
          </a:p>
          <a:p>
            <a:pPr lvl="0">
              <a:buNone/>
            </a:pPr>
            <a:endParaRPr lang="en-US" sz="2200"/>
          </a:p>
          <a:p>
            <a:pPr lvl="0"/>
            <a:r>
              <a:rPr lang="en-US" sz="2200"/>
              <a:t>Primary search strategies:</a:t>
            </a:r>
          </a:p>
          <a:p>
            <a:pPr lvl="1" rtl="0"/>
            <a:r>
              <a:rPr lang="en-US" sz="1800"/>
              <a:t>Best First Search (e.g. A*)</a:t>
            </a:r>
          </a:p>
          <a:p>
            <a:pPr lvl="1" rtl="0"/>
            <a:r>
              <a:rPr lang="en-US" sz="1800"/>
              <a:t>Depth-Based Branch and Bound Search</a:t>
            </a:r>
          </a:p>
          <a:p>
            <a:pPr lvl="0"/>
            <a:endParaRPr lang="en-US" sz="2200"/>
          </a:p>
        </p:txBody>
      </p:sp>
      <p:grpSp>
        <p:nvGrpSpPr>
          <p:cNvPr id="4" name="Group 3"/>
          <p:cNvGrpSpPr/>
          <p:nvPr/>
        </p:nvGrpSpPr>
        <p:grpSpPr>
          <a:xfrm>
            <a:off x="1564200" y="2286000"/>
            <a:ext cx="2091959" cy="4556519"/>
            <a:chOff x="1564200" y="2286000"/>
            <a:chExt cx="2091959" cy="4556519"/>
          </a:xfrm>
        </p:grpSpPr>
        <p:sp>
          <p:nvSpPr>
            <p:cNvPr id="5" name="Freeform 4"/>
            <p:cNvSpPr/>
            <p:nvPr/>
          </p:nvSpPr>
          <p:spPr>
            <a:xfrm>
              <a:off x="2406600" y="22860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23FF23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971800" y="32004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23FF23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C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1792800" y="32004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23FF23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B</a:t>
              </a:r>
            </a:p>
          </p:txBody>
        </p:sp>
        <p:cxnSp>
          <p:nvCxnSpPr>
            <p:cNvPr id="8" name="Straight Arrow Connector 7"/>
            <p:cNvCxnSpPr>
              <a:stCxn id="5" idx="8"/>
              <a:endCxn id="7" idx="11"/>
            </p:cNvCxnSpPr>
            <p:nvPr/>
          </p:nvCxnSpPr>
          <p:spPr>
            <a:xfrm rot="16200000" flipH="1" flipV="1">
              <a:off x="2147050" y="2779200"/>
              <a:ext cx="524150" cy="45215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9" name="Straight Arrow Connector 8"/>
            <p:cNvCxnSpPr>
              <a:stCxn id="5" idx="8"/>
              <a:endCxn id="6" idx="5"/>
            </p:cNvCxnSpPr>
            <p:nvPr/>
          </p:nvCxnSpPr>
          <p:spPr>
            <a:xfrm rot="16200000" flipH="1">
              <a:off x="2574900" y="2803500"/>
              <a:ext cx="524150" cy="40355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10" name="Straight Arrow Connector 9"/>
            <p:cNvCxnSpPr>
              <a:stCxn id="7" idx="11"/>
              <a:endCxn id="6" idx="5"/>
            </p:cNvCxnSpPr>
            <p:nvPr/>
          </p:nvCxnSpPr>
          <p:spPr>
            <a:xfrm rot="5400000" flipH="1" flipV="1">
              <a:off x="2610900" y="2839500"/>
              <a:ext cx="1588" cy="85570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sp>
          <p:nvSpPr>
            <p:cNvPr id="11" name="TextBox 10"/>
            <p:cNvSpPr txBox="1"/>
            <p:nvPr/>
          </p:nvSpPr>
          <p:spPr>
            <a:xfrm>
              <a:off x="1564200" y="2743199"/>
              <a:ext cx="839159" cy="40993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5000" rIns="90000" bIns="45000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f</a:t>
              </a:r>
              <a:r>
                <a:rPr lang="en-US" sz="1800" b="0" i="0" u="none" strike="noStrike" kern="1200" baseline="-250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1</a:t>
              </a: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(A,B)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04760" y="2743199"/>
              <a:ext cx="851399" cy="11275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5000" rIns="90000" bIns="45000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f</a:t>
              </a:r>
              <a:r>
                <a:rPr lang="en-US" sz="1800" b="0" i="0" u="none" strike="noStrike" kern="1200" baseline="-250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2</a:t>
              </a: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(A,C)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14000" y="3393000"/>
              <a:ext cx="851399" cy="4212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5000" rIns="90000" bIns="45000" anchorCtr="0" compatLnSpc="0">
              <a:spAutoFit/>
            </a:bodyPr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f</a:t>
              </a:r>
              <a:r>
                <a:rPr lang="en-US" sz="1800" b="0" i="0" u="none" strike="noStrike" kern="1200" baseline="-250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3</a:t>
              </a: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(B,C)</a:t>
              </a:r>
            </a:p>
          </p:txBody>
        </p:sp>
      </p:grpSp>
      <p:sp>
        <p:nvSpPr>
          <p:cNvPr id="14" name="Freeform 13"/>
          <p:cNvSpPr/>
          <p:nvPr/>
        </p:nvSpPr>
        <p:spPr>
          <a:xfrm>
            <a:off x="3886200" y="2743199"/>
            <a:ext cx="1143000" cy="2286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304600" y="1780200"/>
            <a:ext cx="3549599" cy="2887200"/>
            <a:chOff x="5304600" y="1780200"/>
            <a:chExt cx="3549599" cy="2887200"/>
          </a:xfrm>
        </p:grpSpPr>
        <p:sp>
          <p:nvSpPr>
            <p:cNvPr id="16" name="Freeform 15"/>
            <p:cNvSpPr/>
            <p:nvPr/>
          </p:nvSpPr>
          <p:spPr>
            <a:xfrm>
              <a:off x="6904800" y="17802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A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8168400" y="36090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C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254000" y="36090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C</a:t>
              </a: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460199" y="36090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C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5533200" y="36090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C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7662599" y="26946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B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110999" y="2694600"/>
              <a:ext cx="457200" cy="4572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B</a:t>
              </a:r>
            </a:p>
          </p:txBody>
        </p:sp>
        <p:cxnSp>
          <p:nvCxnSpPr>
            <p:cNvPr id="23" name="Straight Arrow Connector 22"/>
            <p:cNvCxnSpPr>
              <a:stCxn id="16" idx="8"/>
              <a:endCxn id="22" idx="4"/>
            </p:cNvCxnSpPr>
            <p:nvPr/>
          </p:nvCxnSpPr>
          <p:spPr>
            <a:xfrm rot="16200000" flipH="1" flipV="1">
              <a:off x="6507900" y="2069099"/>
              <a:ext cx="457200" cy="793801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24" name="Straight Arrow Connector 23"/>
            <p:cNvCxnSpPr>
              <a:stCxn id="22" idx="8"/>
              <a:endCxn id="20" idx="4"/>
            </p:cNvCxnSpPr>
            <p:nvPr/>
          </p:nvCxnSpPr>
          <p:spPr>
            <a:xfrm rot="16200000" flipH="1" flipV="1">
              <a:off x="5822100" y="3091500"/>
              <a:ext cx="457200" cy="5777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25" name="Straight Arrow Connector 24"/>
            <p:cNvCxnSpPr>
              <a:stCxn id="21" idx="8"/>
              <a:endCxn id="18" idx="4"/>
            </p:cNvCxnSpPr>
            <p:nvPr/>
          </p:nvCxnSpPr>
          <p:spPr>
            <a:xfrm rot="16200000" flipH="1" flipV="1">
              <a:off x="7458300" y="3176100"/>
              <a:ext cx="457200" cy="4085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26" name="Straight Arrow Connector 25"/>
            <p:cNvCxnSpPr>
              <a:stCxn id="16" idx="8"/>
              <a:endCxn id="21" idx="4"/>
            </p:cNvCxnSpPr>
            <p:nvPr/>
          </p:nvCxnSpPr>
          <p:spPr>
            <a:xfrm rot="16200000" flipH="1">
              <a:off x="7283699" y="2087101"/>
              <a:ext cx="457200" cy="7577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27" name="Straight Arrow Connector 26"/>
            <p:cNvCxnSpPr>
              <a:stCxn id="22" idx="8"/>
              <a:endCxn id="19" idx="4"/>
            </p:cNvCxnSpPr>
            <p:nvPr/>
          </p:nvCxnSpPr>
          <p:spPr>
            <a:xfrm rot="16200000" flipH="1">
              <a:off x="6285599" y="3205800"/>
              <a:ext cx="457200" cy="34920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28" name="Straight Arrow Connector 27"/>
            <p:cNvCxnSpPr>
              <a:stCxn id="21" idx="8"/>
              <a:endCxn id="17" idx="4"/>
            </p:cNvCxnSpPr>
            <p:nvPr/>
          </p:nvCxnSpPr>
          <p:spPr>
            <a:xfrm rot="16200000" flipH="1">
              <a:off x="7915499" y="3127500"/>
              <a:ext cx="457200" cy="505801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sp>
          <p:nvSpPr>
            <p:cNvPr id="29" name="Freeform 28"/>
            <p:cNvSpPr/>
            <p:nvPr/>
          </p:nvSpPr>
          <p:spPr>
            <a:xfrm>
              <a:off x="8625599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1</a:t>
              </a:r>
            </a:p>
          </p:txBody>
        </p:sp>
        <p:sp>
          <p:nvSpPr>
            <p:cNvPr id="30" name="Freeform 29"/>
            <p:cNvSpPr/>
            <p:nvPr/>
          </p:nvSpPr>
          <p:spPr>
            <a:xfrm>
              <a:off x="8096399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0</a:t>
              </a:r>
            </a:p>
          </p:txBody>
        </p:sp>
        <p:sp>
          <p:nvSpPr>
            <p:cNvPr id="31" name="Freeform 30"/>
            <p:cNvSpPr/>
            <p:nvPr/>
          </p:nvSpPr>
          <p:spPr>
            <a:xfrm>
              <a:off x="7639200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1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7146000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0</a:t>
              </a:r>
            </a:p>
          </p:txBody>
        </p:sp>
        <p:sp>
          <p:nvSpPr>
            <p:cNvPr id="33" name="Freeform 32"/>
            <p:cNvSpPr/>
            <p:nvPr/>
          </p:nvSpPr>
          <p:spPr>
            <a:xfrm>
              <a:off x="6724800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1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6267600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0</a:t>
              </a:r>
            </a:p>
          </p:txBody>
        </p:sp>
        <p:sp>
          <p:nvSpPr>
            <p:cNvPr id="35" name="Freeform 34"/>
            <p:cNvSpPr/>
            <p:nvPr/>
          </p:nvSpPr>
          <p:spPr>
            <a:xfrm>
              <a:off x="5846399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1</a:t>
              </a:r>
            </a:p>
          </p:txBody>
        </p:sp>
        <p:sp>
          <p:nvSpPr>
            <p:cNvPr id="36" name="Freeform 35"/>
            <p:cNvSpPr/>
            <p:nvPr/>
          </p:nvSpPr>
          <p:spPr>
            <a:xfrm>
              <a:off x="5304600" y="4438800"/>
              <a:ext cx="228600" cy="228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FFFFFF"/>
            </a:solidFill>
            <a:ln w="18360">
              <a:solidFill>
                <a:srgbClr val="000000"/>
              </a:solidFill>
              <a:prstDash val="solid"/>
            </a:ln>
          </p:spPr>
          <p:txBody>
            <a:bodyPr vert="horz" lIns="99000" tIns="54000" rIns="99000" bIns="54000" anchor="ctr" anchorCtr="0" compatLnSpc="0"/>
            <a:lstStyle>
              <a:defPPr lvl="0">
                <a:buSzPct val="45000"/>
                <a:buFont typeface="StarSymbol"/>
                <a:buNone/>
              </a:defPPr>
              <a:lvl1pPr lvl="0">
                <a:buSzPct val="45000"/>
                <a:buFont typeface="StarSymbol"/>
                <a:buChar char="●"/>
              </a:lvl1pPr>
              <a:lvl2pPr lvl="1">
                <a:buSzPct val="45000"/>
                <a:buFont typeface="StarSymbol"/>
                <a:buChar char="●"/>
              </a:lvl2pPr>
              <a:lvl3pPr lvl="2">
                <a:buSzPct val="45000"/>
                <a:buFont typeface="StarSymbol"/>
                <a:buChar char="●"/>
              </a:lvl3pPr>
              <a:lvl4pPr lvl="3">
                <a:buSzPct val="45000"/>
                <a:buFont typeface="StarSymbol"/>
                <a:buChar char="●"/>
              </a:lvl4pPr>
              <a:lvl5pPr lvl="4">
                <a:buSzPct val="45000"/>
                <a:buFont typeface="StarSymbol"/>
                <a:buChar char="●"/>
              </a:lvl5pPr>
              <a:lvl6pPr lvl="5">
                <a:buSzPct val="45000"/>
                <a:buFont typeface="StarSymbol"/>
                <a:buChar char="●"/>
              </a:lvl6pPr>
              <a:lvl7pPr lvl="6">
                <a:buSzPct val="45000"/>
                <a:buFont typeface="StarSymbol"/>
                <a:buChar char="●"/>
              </a:lvl7pPr>
              <a:lvl8pPr lvl="7">
                <a:buSzPct val="45000"/>
                <a:buFont typeface="StarSymbol"/>
                <a:buChar char="●"/>
              </a:lvl8pPr>
              <a:lvl9pPr lvl="8">
                <a:buSzPct val="45000"/>
                <a:buFont typeface="StarSymbol"/>
                <a:buChar char="●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US" sz="1800" b="0" i="0" u="none" strike="noStrike" kern="1200">
                  <a:ln>
                    <a:noFill/>
                  </a:ln>
                  <a:latin typeface="Arial" pitchFamily="18"/>
                  <a:ea typeface="SimSun" pitchFamily="2"/>
                  <a:cs typeface="Mangal" pitchFamily="2"/>
                </a:rPr>
                <a:t>0</a:t>
              </a:r>
            </a:p>
          </p:txBody>
        </p:sp>
        <p:cxnSp>
          <p:nvCxnSpPr>
            <p:cNvPr id="37" name="Straight Arrow Connector 36"/>
            <p:cNvCxnSpPr>
              <a:stCxn id="20" idx="8"/>
              <a:endCxn id="36" idx="0"/>
            </p:cNvCxnSpPr>
            <p:nvPr/>
          </p:nvCxnSpPr>
          <p:spPr>
            <a:xfrm rot="16200000" flipH="1" flipV="1">
              <a:off x="5404050" y="4081050"/>
              <a:ext cx="372600" cy="34290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38" name="Straight Arrow Connector 37"/>
            <p:cNvCxnSpPr>
              <a:stCxn id="20" idx="8"/>
              <a:endCxn id="35" idx="0"/>
            </p:cNvCxnSpPr>
            <p:nvPr/>
          </p:nvCxnSpPr>
          <p:spPr>
            <a:xfrm rot="16200000" flipH="1">
              <a:off x="5674949" y="4153051"/>
              <a:ext cx="372600" cy="1988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39" name="Straight Arrow Connector 38"/>
            <p:cNvCxnSpPr>
              <a:stCxn id="19" idx="8"/>
              <a:endCxn id="34" idx="0"/>
            </p:cNvCxnSpPr>
            <p:nvPr/>
          </p:nvCxnSpPr>
          <p:spPr>
            <a:xfrm rot="16200000" flipH="1" flipV="1">
              <a:off x="6349050" y="4099050"/>
              <a:ext cx="372600" cy="3068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40" name="Straight Arrow Connector 39"/>
            <p:cNvCxnSpPr>
              <a:stCxn id="19" idx="8"/>
              <a:endCxn id="33" idx="0"/>
            </p:cNvCxnSpPr>
            <p:nvPr/>
          </p:nvCxnSpPr>
          <p:spPr>
            <a:xfrm rot="16200000" flipH="1">
              <a:off x="6577649" y="4177350"/>
              <a:ext cx="372600" cy="150301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41" name="Straight Arrow Connector 40"/>
            <p:cNvCxnSpPr>
              <a:stCxn id="18" idx="8"/>
              <a:endCxn id="32" idx="0"/>
            </p:cNvCxnSpPr>
            <p:nvPr/>
          </p:nvCxnSpPr>
          <p:spPr>
            <a:xfrm rot="16200000" flipH="1" flipV="1">
              <a:off x="7185150" y="4141350"/>
              <a:ext cx="372600" cy="22230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42" name="Straight Arrow Connector 41"/>
            <p:cNvCxnSpPr>
              <a:stCxn id="18" idx="8"/>
              <a:endCxn id="31" idx="0"/>
            </p:cNvCxnSpPr>
            <p:nvPr/>
          </p:nvCxnSpPr>
          <p:spPr>
            <a:xfrm rot="16200000" flipH="1">
              <a:off x="7431750" y="4117050"/>
              <a:ext cx="372600" cy="270900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  <p:cxnSp>
          <p:nvCxnSpPr>
            <p:cNvPr id="43" name="Straight Arrow Connector 42"/>
            <p:cNvCxnSpPr>
              <a:stCxn id="17" idx="8"/>
              <a:endCxn id="30" idx="0"/>
            </p:cNvCxnSpPr>
            <p:nvPr/>
          </p:nvCxnSpPr>
          <p:spPr>
            <a:xfrm rot="16200000" flipH="1" flipV="1">
              <a:off x="8117550" y="4159349"/>
              <a:ext cx="372600" cy="186301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custDash>
                <a:ds d="996078" sp="996078"/>
                <a:ds d="996078" sp="996078"/>
              </a:custDash>
            </a:ln>
          </p:spPr>
        </p:cxnSp>
        <p:cxnSp>
          <p:nvCxnSpPr>
            <p:cNvPr id="44" name="Straight Arrow Connector 43"/>
            <p:cNvCxnSpPr>
              <a:stCxn id="17" idx="8"/>
              <a:endCxn id="29" idx="0"/>
            </p:cNvCxnSpPr>
            <p:nvPr/>
          </p:nvCxnSpPr>
          <p:spPr>
            <a:xfrm rot="16200000" flipH="1">
              <a:off x="8382149" y="4081051"/>
              <a:ext cx="372600" cy="342899"/>
            </a:xfrm>
            <a:prstGeom prst="straightConnector1">
              <a:avLst/>
            </a:prstGeom>
            <a:noFill/>
            <a:ln w="18360">
              <a:solidFill>
                <a:srgbClr val="000000"/>
              </a:solidFill>
              <a:prstDash val="soli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A95E9D-34E1-4295-8C24-8AD7DE839BB8}" type="slidenum">
              <a:rPr/>
              <a:pPr lvl="0"/>
              <a:t>11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Basic heuristic search schemes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85799" y="1282680"/>
            <a:ext cx="8000999" cy="142452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marL="0" lvl="0" indent="0">
              <a:buNone/>
            </a:pPr>
            <a:r>
              <a:rPr lang="en-US" sz="2200">
                <a:cs typeface="Calibri" pitchFamily="32"/>
              </a:rPr>
              <a:t>Heuristic function f(x) computes a lower bound on the best extension of x and can be used to guide a heuristic search algorithm.</a:t>
            </a:r>
          </a:p>
          <a:p>
            <a:pPr marL="343080" lvl="0" indent="-343080">
              <a:buNone/>
            </a:pPr>
            <a:r>
              <a:rPr lang="en-US" sz="2200">
                <a:cs typeface="Calibri" pitchFamily="32"/>
              </a:rPr>
              <a:t>We focus 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971800"/>
            <a:ext cx="3886200" cy="123515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1" i="0" u="none" strike="noStrike" kern="1200">
                <a:ln>
                  <a:noFill/>
                </a:ln>
                <a:solidFill>
                  <a:srgbClr val="0000FF"/>
                </a:solidFill>
                <a:latin typeface="Arial" pitchFamily="34"/>
                <a:ea typeface="Times New Roman" pitchFamily="18"/>
                <a:cs typeface="Times New Roman" pitchFamily="18"/>
              </a:rPr>
              <a:t>1.Best-First Search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Always expand the node with the highest heuristic value f(x</a:t>
            </a:r>
            <a:r>
              <a:rPr lang="en-US" sz="2000" b="0" i="0" u="none" strike="noStrike" kern="1200" baseline="1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p</a:t>
            </a:r>
            <a:r>
              <a: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).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solidFill>
                  <a:srgbClr val="800080"/>
                </a:solidFill>
                <a:latin typeface="Arial" pitchFamily="34"/>
                <a:ea typeface="Times New Roman" pitchFamily="18"/>
                <a:cs typeface="Times New Roman" pitchFamily="18"/>
              </a:rPr>
              <a:t>Needs lots of memory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39400" y="2971800"/>
            <a:ext cx="4343400" cy="123515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1" i="0" u="none" strike="noStrike" kern="1200">
                <a:ln>
                  <a:noFill/>
                </a:ln>
                <a:solidFill>
                  <a:srgbClr val="0000FF"/>
                </a:solidFill>
                <a:latin typeface="Arial" pitchFamily="34"/>
                <a:ea typeface="Times New Roman" pitchFamily="18"/>
                <a:cs typeface="Times New Roman" pitchFamily="18"/>
              </a:rPr>
              <a:t>2.Branch and Bound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Use heuristic function f(x</a:t>
            </a:r>
            <a:r>
              <a:rPr lang="en-US" sz="2000" b="0" i="0" u="none" strike="noStrike" kern="1200" baseline="1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p</a:t>
            </a:r>
            <a:r>
              <a: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Times New Roman" pitchFamily="18"/>
                <a:cs typeface="Times New Roman" pitchFamily="18"/>
              </a:rPr>
              <a:t>) to prune the depth-first search tree.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solidFill>
                  <a:srgbClr val="1F497D"/>
                </a:solidFill>
                <a:latin typeface="Arial" pitchFamily="34"/>
                <a:ea typeface="Times New Roman" pitchFamily="18"/>
                <a:cs typeface="Times New Roman" pitchFamily="18"/>
              </a:rPr>
              <a:t>Linear space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245600" y="4379400"/>
            <a:ext cx="2731680" cy="22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029200" y="4186799"/>
            <a:ext cx="2970360" cy="2499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835F5A5-0520-4BD1-95F4-D89349EE9243}" type="slidenum">
              <a:rPr/>
              <a:pPr lvl="0"/>
              <a:t>12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5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Search algorithms for optimization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4015440" cy="3108543"/>
          </a:xfrm>
        </p:spPr>
        <p:txBody>
          <a:bodyPr>
            <a:spAutoFit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800" dirty="0">
                <a:solidFill>
                  <a:srgbClr val="800000"/>
                </a:solidFill>
              </a:rPr>
              <a:t>BFS (A*)</a:t>
            </a:r>
          </a:p>
          <a:p>
            <a:pPr lvl="1" rtl="0"/>
            <a:r>
              <a:rPr lang="en-US" dirty="0"/>
              <a:t>Optimally efficient          </a:t>
            </a:r>
          </a:p>
          <a:p>
            <a:pPr lvl="1" rtl="0"/>
            <a:r>
              <a:rPr lang="en-US" dirty="0"/>
              <a:t>The first solution found is optimal                                                             </a:t>
            </a:r>
          </a:p>
          <a:p>
            <a:pPr lvl="1" rtl="0"/>
            <a:r>
              <a:rPr lang="en-US" dirty="0"/>
              <a:t>Space exponential in the depth of the optimal solution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673520" y="1371599"/>
            <a:ext cx="4015440" cy="443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400" dirty="0">
                <a:solidFill>
                  <a:srgbClr val="800000"/>
                </a:solidFill>
              </a:rPr>
              <a:t>DF Branch and Bound</a:t>
            </a:r>
          </a:p>
          <a:p>
            <a:pPr lvl="1" rtl="0"/>
            <a:r>
              <a:rPr lang="en-US" dirty="0"/>
              <a:t>Explores </a:t>
            </a:r>
            <a:r>
              <a:rPr lang="en-US" sz="1800" i="1" dirty="0"/>
              <a:t>at least as many nodes</a:t>
            </a:r>
          </a:p>
          <a:p>
            <a:pPr lvl="1" rtl="0"/>
            <a:r>
              <a:rPr lang="en-US" dirty="0"/>
              <a:t>Anytime: quickly find lower bound on the optimal solution and then improves it</a:t>
            </a:r>
          </a:p>
          <a:p>
            <a:pPr lvl="1" rtl="0"/>
            <a:r>
              <a:rPr lang="en-US" dirty="0"/>
              <a:t>Can be done in linear space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6019800"/>
            <a:ext cx="5392800" cy="6030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Both use additional information (in form of heuristic)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to guide the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219FF2-DD43-46D0-8B8C-EF95D6796139}" type="slidenum">
              <a:rPr/>
              <a:pPr lvl="0"/>
              <a:t>13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24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dirty="0"/>
              <a:t>Relative time complexity of </a:t>
            </a:r>
            <a:r>
              <a:rPr lang="en-US" sz="3200" dirty="0" smtClean="0"/>
              <a:t>m-best algorithms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(worst-case)</a:t>
            </a:r>
          </a:p>
        </p:txBody>
      </p:sp>
      <p:sp>
        <p:nvSpPr>
          <p:cNvPr id="3" name="Freeform 2"/>
          <p:cNvSpPr/>
          <p:nvPr/>
        </p:nvSpPr>
        <p:spPr>
          <a:xfrm>
            <a:off x="2583000" y="2286000"/>
            <a:ext cx="145560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5344560" y="3420360"/>
            <a:ext cx="227544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 deg))</a:t>
            </a:r>
          </a:p>
        </p:txBody>
      </p:sp>
      <p:sp>
        <p:nvSpPr>
          <p:cNvPr id="5" name="Freeform 4"/>
          <p:cNvSpPr/>
          <p:nvPr/>
        </p:nvSpPr>
        <p:spPr>
          <a:xfrm>
            <a:off x="3797640" y="4369679"/>
            <a:ext cx="245076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</a:t>
            </a:r>
            <a:r>
              <a:rPr lang="en-US" sz="15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</a:t>
            </a: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log(m))</a:t>
            </a:r>
          </a:p>
        </p:txBody>
      </p:sp>
      <p:sp>
        <p:nvSpPr>
          <p:cNvPr id="6" name="Freeform 5"/>
          <p:cNvSpPr/>
          <p:nvPr/>
        </p:nvSpPr>
        <p:spPr>
          <a:xfrm>
            <a:off x="3797640" y="5230800"/>
            <a:ext cx="245076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 and Golmard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2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deg)</a:t>
            </a:r>
          </a:p>
        </p:txBody>
      </p:sp>
      <p:sp>
        <p:nvSpPr>
          <p:cNvPr id="7" name="Freeform 6"/>
          <p:cNvSpPr/>
          <p:nvPr/>
        </p:nvSpPr>
        <p:spPr>
          <a:xfrm>
            <a:off x="2207520" y="3446640"/>
            <a:ext cx="228828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 deg))</a:t>
            </a:r>
          </a:p>
        </p:txBody>
      </p:sp>
      <p:sp>
        <p:nvSpPr>
          <p:cNvPr id="8" name="Freeform 7"/>
          <p:cNvSpPr/>
          <p:nvPr/>
        </p:nvSpPr>
        <p:spPr>
          <a:xfrm>
            <a:off x="3797640" y="6112079"/>
            <a:ext cx="1970640" cy="59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2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9" name="Freeform 8"/>
          <p:cNvSpPr/>
          <p:nvPr/>
        </p:nvSpPr>
        <p:spPr>
          <a:xfrm>
            <a:off x="5637960" y="2286000"/>
            <a:ext cx="137244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m-AOBF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10" name="Freeform 9"/>
          <p:cNvSpPr/>
          <p:nvPr/>
        </p:nvSpPr>
        <p:spPr>
          <a:xfrm rot="5400000">
            <a:off x="4548600" y="444240"/>
            <a:ext cx="394200" cy="5092200"/>
          </a:xfrm>
          <a:custGeom>
            <a:avLst>
              <a:gd name="f0" fmla="val 1800"/>
              <a:gd name="f1" fmla="val 1089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X="" minX="0" maxX="0" gdRefY="f0" minY="f7" maxY="f11">
                <a:pos x="f25" y="f26"/>
              </a:ahXY>
              <a:ahXY gdRefX="" minX="0" maxX="0"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cxnSp>
        <p:nvCxnSpPr>
          <p:cNvPr id="11" name="Straight Arrow Connector 10"/>
          <p:cNvCxnSpPr>
            <a:stCxn id="10" idx="6"/>
            <a:endCxn id="7" idx="0"/>
          </p:cNvCxnSpPr>
          <p:nvPr/>
        </p:nvCxnSpPr>
        <p:spPr>
          <a:xfrm flipH="1">
            <a:off x="3351660" y="3187440"/>
            <a:ext cx="1394040" cy="2592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10" idx="6"/>
            <a:endCxn id="4" idx="0"/>
          </p:cNvCxnSpPr>
          <p:nvPr/>
        </p:nvCxnSpPr>
        <p:spPr>
          <a:xfrm>
            <a:off x="4745700" y="3187440"/>
            <a:ext cx="1736580" cy="23292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7" idx="2"/>
            <a:endCxn id="5" idx="0"/>
          </p:cNvCxnSpPr>
          <p:nvPr/>
        </p:nvCxnSpPr>
        <p:spPr>
          <a:xfrm>
            <a:off x="3351660" y="4037760"/>
            <a:ext cx="1671360" cy="33191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flipH="1">
            <a:off x="5023020" y="4011480"/>
            <a:ext cx="1459260" cy="35819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5023020" y="4960799"/>
            <a:ext cx="0" cy="270001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6" name="Straight Arrow Connector 15"/>
          <p:cNvCxnSpPr>
            <a:stCxn id="6" idx="2"/>
            <a:endCxn id="8" idx="0"/>
          </p:cNvCxnSpPr>
          <p:nvPr/>
        </p:nvCxnSpPr>
        <p:spPr>
          <a:xfrm flipH="1">
            <a:off x="4782960" y="5821920"/>
            <a:ext cx="240060" cy="29015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7" name="Freeform 16"/>
          <p:cNvSpPr/>
          <p:nvPr/>
        </p:nvSpPr>
        <p:spPr>
          <a:xfrm>
            <a:off x="3200400" y="1371599"/>
            <a:ext cx="32004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BF done after BE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k</a:t>
            </a:r>
            <a:r>
              <a:rPr lang="en-US" sz="18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)+n m </a:t>
            </a:r>
            <a:r>
              <a:rPr lang="en-US" sz="18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log(n 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 b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))</a:t>
            </a:r>
          </a:p>
        </p:txBody>
      </p:sp>
      <p:cxnSp>
        <p:nvCxnSpPr>
          <p:cNvPr id="18" name="Straight Arrow Connector 17"/>
          <p:cNvCxnSpPr>
            <a:stCxn id="17" idx="2"/>
            <a:endCxn id="3" idx="0"/>
          </p:cNvCxnSpPr>
          <p:nvPr/>
        </p:nvCxnSpPr>
        <p:spPr>
          <a:xfrm flipH="1">
            <a:off x="3310800" y="2057398"/>
            <a:ext cx="1489800" cy="228602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9" name="Straight Arrow Connector 18"/>
          <p:cNvCxnSpPr>
            <a:stCxn id="17" idx="2"/>
            <a:endCxn id="9" idx="0"/>
          </p:cNvCxnSpPr>
          <p:nvPr/>
        </p:nvCxnSpPr>
        <p:spPr>
          <a:xfrm>
            <a:off x="4800600" y="2057398"/>
            <a:ext cx="1523580" cy="228602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BC89B3-4CF9-41C9-AE12-09768279C5B2}" type="slidenum">
              <a:rPr/>
              <a:pPr lvl="0"/>
              <a:t>14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24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Relative space complexity of algorithms</a:t>
            </a:r>
            <a:br>
              <a:rPr lang="en-US" sz="3600"/>
            </a:br>
            <a:r>
              <a:rPr lang="en-US" sz="3600"/>
              <a:t>(worst-case)</a:t>
            </a:r>
          </a:p>
        </p:txBody>
      </p:sp>
      <p:sp>
        <p:nvSpPr>
          <p:cNvPr id="3" name="Freeform 2"/>
          <p:cNvSpPr/>
          <p:nvPr/>
        </p:nvSpPr>
        <p:spPr>
          <a:xfrm>
            <a:off x="2068200" y="1661399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O(m + n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57150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5" name="Freeform 4"/>
          <p:cNvSpPr/>
          <p:nvPr/>
        </p:nvSpPr>
        <p:spPr>
          <a:xfrm>
            <a:off x="38862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7543799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Golmard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7" name="Freeform 6"/>
          <p:cNvSpPr/>
          <p:nvPr/>
        </p:nvSpPr>
        <p:spPr>
          <a:xfrm>
            <a:off x="20574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8" name="Freeform 7"/>
          <p:cNvSpPr/>
          <p:nvPr/>
        </p:nvSpPr>
        <p:spPr>
          <a:xfrm>
            <a:off x="5871600" y="16362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 m + n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9" name="Freeform 8"/>
          <p:cNvSpPr/>
          <p:nvPr/>
        </p:nvSpPr>
        <p:spPr>
          <a:xfrm>
            <a:off x="2286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m-AOBF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10" name="Freeform 9"/>
          <p:cNvSpPr/>
          <p:nvPr/>
        </p:nvSpPr>
        <p:spPr>
          <a:xfrm rot="5400000">
            <a:off x="4348799" y="-475200"/>
            <a:ext cx="457200" cy="5907600"/>
          </a:xfrm>
          <a:custGeom>
            <a:avLst>
              <a:gd name="f0" fmla="val 1800"/>
              <a:gd name="f1" fmla="val 1089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X="" minX="0" maxX="0" gdRefY="f0" minY="f7" maxY="f11">
                <a:pos x="f25" y="f26"/>
              </a:ahXY>
              <a:ahXY gdRefX="" minX="0" maxX="0"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cxnSp>
        <p:nvCxnSpPr>
          <p:cNvPr id="11" name="Straight Arrow Connector 10"/>
          <p:cNvCxnSpPr>
            <a:stCxn id="16" idx="2"/>
            <a:endCxn id="7" idx="0"/>
          </p:cNvCxnSpPr>
          <p:nvPr/>
        </p:nvCxnSpPr>
        <p:spPr>
          <a:xfrm rot="5400000">
            <a:off x="3332700" y="3068099"/>
            <a:ext cx="649801" cy="1828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16" idx="2"/>
            <a:endCxn id="4" idx="0"/>
          </p:cNvCxnSpPr>
          <p:nvPr/>
        </p:nvCxnSpPr>
        <p:spPr>
          <a:xfrm rot="16200000" flipH="1">
            <a:off x="5161500" y="3068099"/>
            <a:ext cx="649801" cy="1828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16" idx="2"/>
            <a:endCxn id="9" idx="0"/>
          </p:cNvCxnSpPr>
          <p:nvPr/>
        </p:nvCxnSpPr>
        <p:spPr>
          <a:xfrm rot="5400000">
            <a:off x="2418300" y="2153699"/>
            <a:ext cx="649801" cy="36576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16" idx="2"/>
            <a:endCxn id="5" idx="0"/>
          </p:cNvCxnSpPr>
          <p:nvPr/>
        </p:nvCxnSpPr>
        <p:spPr>
          <a:xfrm rot="5400000">
            <a:off x="4247100" y="3982499"/>
            <a:ext cx="649801" cy="1588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16" idx="2"/>
            <a:endCxn id="6" idx="0"/>
          </p:cNvCxnSpPr>
          <p:nvPr/>
        </p:nvCxnSpPr>
        <p:spPr>
          <a:xfrm rot="16200000" flipH="1">
            <a:off x="6075899" y="2153699"/>
            <a:ext cx="649801" cy="365759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6" name="Freeform 15"/>
          <p:cNvSpPr/>
          <p:nvPr/>
        </p:nvSpPr>
        <p:spPr>
          <a:xfrm>
            <a:off x="3886200" y="29718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BF done after BE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</a:t>
            </a:r>
            <a:r>
              <a:rPr lang="en-US" sz="16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k</a:t>
            </a:r>
            <a:r>
              <a:rPr lang="en-US" sz="1600" b="0" i="0" u="none" strike="noStrike" kern="1200" baseline="300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</a:t>
            </a:r>
            <a:r>
              <a:rPr lang="en-US" sz="16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)+n m)</a:t>
            </a:r>
          </a:p>
        </p:txBody>
      </p:sp>
      <p:cxnSp>
        <p:nvCxnSpPr>
          <p:cNvPr id="17" name="Straight Arrow Connector 16"/>
          <p:cNvCxnSpPr>
            <a:stCxn id="10" idx="6"/>
            <a:endCxn id="16" idx="0"/>
          </p:cNvCxnSpPr>
          <p:nvPr/>
        </p:nvCxnSpPr>
        <p:spPr>
          <a:xfrm flipH="1">
            <a:off x="4572000" y="2707200"/>
            <a:ext cx="5399" cy="2646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8179CC-7568-43D6-87CD-333A24FC25C6}" type="slidenum">
              <a:rPr/>
              <a:pPr lvl="0"/>
              <a:t>15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Relative search space prunning</a:t>
            </a:r>
          </a:p>
        </p:txBody>
      </p:sp>
      <p:sp>
        <p:nvSpPr>
          <p:cNvPr id="3" name="Freeform 2"/>
          <p:cNvSpPr/>
          <p:nvPr/>
        </p:nvSpPr>
        <p:spPr>
          <a:xfrm>
            <a:off x="5570640" y="4438800"/>
            <a:ext cx="16002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</p:txBody>
      </p:sp>
      <p:sp>
        <p:nvSpPr>
          <p:cNvPr id="4" name="Freeform 3"/>
          <p:cNvSpPr/>
          <p:nvPr/>
        </p:nvSpPr>
        <p:spPr>
          <a:xfrm>
            <a:off x="3807720" y="4438800"/>
            <a:ext cx="1600200" cy="657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</p:txBody>
      </p:sp>
      <p:sp>
        <p:nvSpPr>
          <p:cNvPr id="5" name="Freeform 4"/>
          <p:cNvSpPr/>
          <p:nvPr/>
        </p:nvSpPr>
        <p:spPr>
          <a:xfrm>
            <a:off x="3681000" y="3067200"/>
            <a:ext cx="18288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1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  <a:endParaRPr lang="en-US" sz="2200" b="1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*&lt;f(n)&lt;C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m+1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</a:p>
        </p:txBody>
      </p:sp>
      <p:sp>
        <p:nvSpPr>
          <p:cNvPr id="6" name="Freeform 5"/>
          <p:cNvSpPr/>
          <p:nvPr/>
        </p:nvSpPr>
        <p:spPr>
          <a:xfrm>
            <a:off x="7315200" y="4438800"/>
            <a:ext cx="1600200" cy="713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Golmard</a:t>
            </a:r>
          </a:p>
        </p:txBody>
      </p:sp>
      <p:sp>
        <p:nvSpPr>
          <p:cNvPr id="7" name="Freeform 6"/>
          <p:cNvSpPr/>
          <p:nvPr/>
        </p:nvSpPr>
        <p:spPr>
          <a:xfrm>
            <a:off x="228600" y="4438800"/>
            <a:ext cx="159371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</p:txBody>
      </p:sp>
      <p:sp>
        <p:nvSpPr>
          <p:cNvPr id="8" name="Freeform 7"/>
          <p:cNvSpPr/>
          <p:nvPr/>
        </p:nvSpPr>
        <p:spPr>
          <a:xfrm>
            <a:off x="1985400" y="4438800"/>
            <a:ext cx="1659240" cy="692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</p:txBody>
      </p:sp>
      <p:sp>
        <p:nvSpPr>
          <p:cNvPr id="9" name="Freeform 8"/>
          <p:cNvSpPr/>
          <p:nvPr/>
        </p:nvSpPr>
        <p:spPr>
          <a:xfrm>
            <a:off x="3708720" y="1875600"/>
            <a:ext cx="1801080" cy="734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1" dirty="0"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2200" b="1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-AOBF</a:t>
            </a:r>
            <a:endParaRPr lang="en-US" sz="2200" b="1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f(n)&lt;C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 flipH="1">
            <a:off x="4595400" y="2610000"/>
            <a:ext cx="13680" cy="4572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1" name="Straight Arrow Connector 10"/>
          <p:cNvCxnSpPr>
            <a:stCxn id="5" idx="2"/>
            <a:endCxn id="7" idx="0"/>
          </p:cNvCxnSpPr>
          <p:nvPr/>
        </p:nvCxnSpPr>
        <p:spPr>
          <a:xfrm rot="5400000">
            <a:off x="2467530" y="2310929"/>
            <a:ext cx="685801" cy="356994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5" idx="2"/>
            <a:endCxn id="8" idx="0"/>
          </p:cNvCxnSpPr>
          <p:nvPr/>
        </p:nvCxnSpPr>
        <p:spPr>
          <a:xfrm rot="5400000">
            <a:off x="3362310" y="3205709"/>
            <a:ext cx="685801" cy="178038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4595400" y="3753000"/>
            <a:ext cx="12240" cy="685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5" idx="2"/>
            <a:endCxn id="3" idx="0"/>
          </p:cNvCxnSpPr>
          <p:nvPr/>
        </p:nvCxnSpPr>
        <p:spPr>
          <a:xfrm rot="16200000" flipH="1">
            <a:off x="5140170" y="3208229"/>
            <a:ext cx="685801" cy="177534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 rot="16200000" flipH="1">
            <a:off x="6012450" y="2335949"/>
            <a:ext cx="685801" cy="35199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A69FA4-F1B3-4E46-A06F-3AF20A196B2A}" type="slidenum">
              <a:rPr/>
              <a:pPr lvl="0"/>
              <a:t>16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Future work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43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/>
              <a:t>Empirical evaluation of the algorithms</a:t>
            </a:r>
          </a:p>
          <a:p>
            <a:pPr lvl="0"/>
            <a:r>
              <a:rPr lang="en-US"/>
              <a:t>Parallel implementation and evaluation of m-AOBB</a:t>
            </a:r>
          </a:p>
          <a:p>
            <a:pPr lvl="0"/>
            <a:r>
              <a:rPr lang="en-US"/>
              <a:t>Efficient compilation of m best results</a:t>
            </a:r>
          </a:p>
          <a:p>
            <a:pPr lvl="0"/>
            <a:r>
              <a:rPr lang="en-US"/>
              <a:t>Incorporating diversity measure as part of utility function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Best-First search for m-best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On general search spaces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Evaluation function f(</a:t>
            </a:r>
            <a:r>
              <a:rPr lang="en-US" sz="1800" b="1" i="1" dirty="0" smtClean="0">
                <a:solidFill>
                  <a:srgbClr val="FF0000"/>
                </a:solidFill>
              </a:rPr>
              <a:t>n</a:t>
            </a:r>
            <a:r>
              <a:rPr lang="en-US" sz="1800" b="1" dirty="0">
                <a:solidFill>
                  <a:srgbClr val="FF0000"/>
                </a:solidFill>
              </a:rPr>
              <a:t>) </a:t>
            </a:r>
            <a:r>
              <a:rPr lang="en-US" sz="1800" dirty="0" smtClean="0"/>
              <a:t>- estimates </a:t>
            </a:r>
            <a:r>
              <a:rPr lang="en-US" sz="1800" dirty="0"/>
              <a:t>the best cost solution path that passes through </a:t>
            </a:r>
            <a:r>
              <a:rPr lang="en-US" sz="1800" i="1" dirty="0" smtClean="0"/>
              <a:t>n</a:t>
            </a:r>
            <a:r>
              <a:rPr lang="en-US" sz="1800" dirty="0" smtClean="0"/>
              <a:t>.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OPEN list </a:t>
            </a:r>
            <a:r>
              <a:rPr lang="en-US" sz="1800" dirty="0" smtClean="0"/>
              <a:t>– contains nodes - candidates </a:t>
            </a:r>
            <a:r>
              <a:rPr lang="en-US" sz="1800" dirty="0"/>
              <a:t>for expansions (often </a:t>
            </a:r>
            <a:r>
              <a:rPr lang="en-US" sz="1800" dirty="0" smtClean="0"/>
              <a:t>called ”OPEN</a:t>
            </a:r>
            <a:r>
              <a:rPr lang="en-US" sz="1800" dirty="0"/>
              <a:t>”, or ”frontier”). </a:t>
            </a:r>
            <a:endParaRPr lang="en-US" sz="1800" dirty="0" smtClean="0"/>
          </a:p>
          <a:p>
            <a:r>
              <a:rPr lang="en-US" sz="1800" b="1" dirty="0" smtClean="0">
                <a:solidFill>
                  <a:srgbClr val="FF0000"/>
                </a:solidFill>
              </a:rPr>
              <a:t>CLOSED list </a:t>
            </a:r>
            <a:r>
              <a:rPr lang="en-US" sz="1800" dirty="0" smtClean="0"/>
              <a:t>– contains already expanded nodes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At </a:t>
            </a:r>
            <a:r>
              <a:rPr lang="en-US" sz="1800" b="1" dirty="0">
                <a:solidFill>
                  <a:srgbClr val="FF0000"/>
                </a:solidFill>
              </a:rPr>
              <a:t>each </a:t>
            </a:r>
            <a:r>
              <a:rPr lang="en-US" sz="1800" b="1" dirty="0" smtClean="0">
                <a:solidFill>
                  <a:srgbClr val="FF0000"/>
                </a:solidFill>
              </a:rPr>
              <a:t>iteration </a:t>
            </a:r>
            <a:r>
              <a:rPr lang="en-US" sz="1800" dirty="0" smtClean="0"/>
              <a:t>the best node from OPEN is chosen, put on CLOSED, and expanded: its children are generated and put on OPEN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When a </a:t>
            </a:r>
            <a:r>
              <a:rPr lang="en-US" sz="1800" b="1" dirty="0">
                <a:solidFill>
                  <a:srgbClr val="FF0000"/>
                </a:solidFill>
              </a:rPr>
              <a:t>goal node is selected </a:t>
            </a:r>
            <a:r>
              <a:rPr lang="en-US" sz="1800" dirty="0"/>
              <a:t>for expansion the algorithm can terminate with the solution found.</a:t>
            </a:r>
          </a:p>
          <a:p>
            <a:r>
              <a:rPr lang="en-US" sz="1800" dirty="0" smtClean="0"/>
              <a:t>when </a:t>
            </a:r>
            <a:r>
              <a:rPr lang="en-US" sz="1800" i="1" dirty="0"/>
              <a:t>f</a:t>
            </a:r>
            <a:r>
              <a:rPr lang="en-US" sz="1800" dirty="0"/>
              <a:t>(</a:t>
            </a:r>
            <a:r>
              <a:rPr lang="en-US" sz="1800" i="1" dirty="0"/>
              <a:t>n</a:t>
            </a:r>
            <a:r>
              <a:rPr lang="en-US" sz="1800" dirty="0"/>
              <a:t>) is a </a:t>
            </a:r>
            <a:r>
              <a:rPr lang="en-US" sz="1800" b="1" dirty="0"/>
              <a:t>lower bound </a:t>
            </a:r>
            <a:r>
              <a:rPr lang="en-US" sz="1800" dirty="0"/>
              <a:t>on the optimal solution </a:t>
            </a:r>
            <a:r>
              <a:rPr lang="en-US" sz="1800" dirty="0" smtClean="0"/>
              <a:t>the </a:t>
            </a:r>
            <a:r>
              <a:rPr lang="en-US" sz="1800" dirty="0"/>
              <a:t>algorithm terminates with an </a:t>
            </a:r>
            <a:r>
              <a:rPr lang="en-US" sz="1800" b="1" dirty="0"/>
              <a:t>optimal </a:t>
            </a:r>
            <a:r>
              <a:rPr lang="en-US" sz="1800" b="1" dirty="0" smtClean="0"/>
              <a:t>solution</a:t>
            </a:r>
            <a:endParaRPr lang="en-US" sz="1800" b="1" dirty="0"/>
          </a:p>
        </p:txBody>
      </p:sp>
    </p:spTree>
    <p:extLst>
      <p:ext uri="{BB962C8B-B14F-4D97-AF65-F5344CB8AC3E}">
        <p14:creationId xmlns="" xmlns:p14="http://schemas.microsoft.com/office/powerpoint/2010/main" val="4116425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</a:t>
            </a:r>
            <a:r>
              <a:rPr lang="en-US" dirty="0" smtClean="0"/>
              <a:t>-A*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For m solutions: </a:t>
            </a:r>
            <a:r>
              <a:rPr lang="en-US" sz="2400" dirty="0" smtClean="0"/>
              <a:t>don’t terminate </a:t>
            </a:r>
            <a:r>
              <a:rPr lang="en-US" sz="2400" dirty="0"/>
              <a:t>with the first </a:t>
            </a:r>
            <a:r>
              <a:rPr lang="en-US" sz="2400" dirty="0" smtClean="0"/>
              <a:t>solution, continue </a:t>
            </a:r>
            <a:r>
              <a:rPr lang="en-US" sz="2400" dirty="0"/>
              <a:t>searching </a:t>
            </a:r>
            <a:r>
              <a:rPr lang="en-US" sz="2400" dirty="0" smtClean="0"/>
              <a:t>until all </a:t>
            </a:r>
            <a:r>
              <a:rPr lang="en-US" sz="2400" i="1" dirty="0" smtClean="0"/>
              <a:t>m </a:t>
            </a:r>
            <a:r>
              <a:rPr lang="en-US" sz="2400" dirty="0" smtClean="0"/>
              <a:t>solutions are generated. </a:t>
            </a:r>
          </a:p>
          <a:p>
            <a:r>
              <a:rPr lang="en-US" sz="2000" i="1" dirty="0" smtClean="0"/>
              <a:t>Focus: </a:t>
            </a:r>
            <a:r>
              <a:rPr lang="en-US" sz="2000" b="1" i="1" dirty="0" smtClean="0">
                <a:solidFill>
                  <a:srgbClr val="CC0066"/>
                </a:solidFill>
              </a:rPr>
              <a:t>A</a:t>
            </a:r>
            <a:r>
              <a:rPr lang="en-US" sz="2000" b="1" i="1" dirty="0">
                <a:solidFill>
                  <a:srgbClr val="CC0066"/>
                </a:solidFill>
              </a:rPr>
              <a:t>∗</a:t>
            </a:r>
            <a:r>
              <a:rPr lang="en-US" sz="2000" dirty="0"/>
              <a:t>, where </a:t>
            </a:r>
            <a:r>
              <a:rPr lang="en-US" sz="2000" b="1" i="1" dirty="0" smtClean="0"/>
              <a:t>f</a:t>
            </a:r>
            <a:r>
              <a:rPr lang="en-US" sz="2000" b="1" dirty="0" smtClean="0"/>
              <a:t>(</a:t>
            </a:r>
            <a:r>
              <a:rPr lang="en-US" sz="2000" b="1" i="1" dirty="0" smtClean="0"/>
              <a:t>n</a:t>
            </a:r>
            <a:r>
              <a:rPr lang="en-US" sz="2000" b="1" dirty="0"/>
              <a:t>) = </a:t>
            </a:r>
            <a:r>
              <a:rPr lang="en-US" sz="2000" b="1" i="1" dirty="0"/>
              <a:t>g</a:t>
            </a:r>
            <a:r>
              <a:rPr lang="en-US" sz="2000" b="1" dirty="0"/>
              <a:t>(</a:t>
            </a:r>
            <a:r>
              <a:rPr lang="en-US" sz="2000" b="1" i="1" dirty="0"/>
              <a:t>n</a:t>
            </a:r>
            <a:r>
              <a:rPr lang="en-US" sz="2000" b="1" dirty="0"/>
              <a:t>) + </a:t>
            </a:r>
            <a:r>
              <a:rPr lang="en-US" sz="2000" b="1" i="1" dirty="0"/>
              <a:t>h</a:t>
            </a:r>
            <a:r>
              <a:rPr lang="en-US" sz="2000" b="1" dirty="0"/>
              <a:t>(</a:t>
            </a:r>
            <a:r>
              <a:rPr lang="en-US" sz="2000" b="1" i="1" dirty="0"/>
              <a:t>n</a:t>
            </a:r>
            <a:r>
              <a:rPr lang="en-US" sz="2000" b="1" dirty="0"/>
              <a:t>) </a:t>
            </a:r>
            <a:r>
              <a:rPr lang="en-US" sz="2000" dirty="0"/>
              <a:t>in which </a:t>
            </a:r>
            <a:r>
              <a:rPr lang="en-US" sz="2000" i="1" dirty="0"/>
              <a:t>g </a:t>
            </a:r>
            <a:r>
              <a:rPr lang="en-US" sz="2000" dirty="0"/>
              <a:t>underestimate </a:t>
            </a:r>
            <a:r>
              <a:rPr lang="en-US" sz="2000" i="1" dirty="0"/>
              <a:t>g∗</a:t>
            </a:r>
            <a:r>
              <a:rPr lang="en-US" sz="2000" dirty="0"/>
              <a:t>, </a:t>
            </a:r>
            <a:r>
              <a:rPr lang="en-US" sz="2000" dirty="0" smtClean="0"/>
              <a:t>the minimal </a:t>
            </a:r>
            <a:r>
              <a:rPr lang="en-US" sz="2000" dirty="0"/>
              <a:t>cost from </a:t>
            </a:r>
            <a:r>
              <a:rPr lang="en-US" sz="2000" i="1" dirty="0" smtClean="0"/>
              <a:t>n_</a:t>
            </a:r>
            <a:r>
              <a:rPr lang="en-US" sz="2000" dirty="0" smtClean="0"/>
              <a:t>0 </a:t>
            </a:r>
            <a:r>
              <a:rPr lang="en-US" sz="2000" dirty="0"/>
              <a:t>to </a:t>
            </a:r>
            <a:r>
              <a:rPr lang="en-US" sz="2000" i="1" dirty="0"/>
              <a:t>n </a:t>
            </a:r>
            <a:r>
              <a:rPr lang="en-US" sz="2000" dirty="0"/>
              <a:t>and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/>
              <a:t>n</a:t>
            </a:r>
            <a:r>
              <a:rPr lang="en-US" sz="2000" dirty="0"/>
              <a:t>) underestimates </a:t>
            </a:r>
            <a:r>
              <a:rPr lang="en-US" sz="2000" i="1" dirty="0"/>
              <a:t>h∗</a:t>
            </a:r>
            <a:r>
              <a:rPr lang="en-US" sz="2000" dirty="0"/>
              <a:t>(</a:t>
            </a:r>
            <a:r>
              <a:rPr lang="en-US" sz="2000" i="1" dirty="0"/>
              <a:t>n</a:t>
            </a:r>
            <a:r>
              <a:rPr lang="en-US" sz="2000" dirty="0"/>
              <a:t>), the optimal cost from </a:t>
            </a:r>
            <a:r>
              <a:rPr lang="en-US" sz="2000" i="1" dirty="0"/>
              <a:t>n </a:t>
            </a:r>
            <a:r>
              <a:rPr lang="en-US" sz="2000" dirty="0"/>
              <a:t>to a goal.</a:t>
            </a:r>
          </a:p>
          <a:p>
            <a:r>
              <a:rPr lang="en-US" sz="2000" dirty="0" smtClean="0"/>
              <a:t>m-A* expands </a:t>
            </a:r>
            <a:r>
              <a:rPr lang="en-US" sz="2000" dirty="0"/>
              <a:t>nodes in increasing value of </a:t>
            </a:r>
            <a:r>
              <a:rPr lang="en-US" sz="2000" i="1" dirty="0"/>
              <a:t>f </a:t>
            </a:r>
            <a:r>
              <a:rPr lang="en-US" sz="2000" dirty="0"/>
              <a:t>in the usual </a:t>
            </a:r>
            <a:r>
              <a:rPr lang="en-US" sz="2000" i="1" dirty="0"/>
              <a:t>A∗ </a:t>
            </a:r>
            <a:r>
              <a:rPr lang="en-US" sz="2000" dirty="0"/>
              <a:t>manner. Nodes can be expanded multiple times and the algorithm maintains separate paths to each copy of a node in the explored search tree, denoted by </a:t>
            </a:r>
            <a:r>
              <a:rPr lang="en-US" sz="2000" i="1" dirty="0"/>
              <a:t>Tr</a:t>
            </a:r>
            <a:r>
              <a:rPr lang="en-US" sz="2000" dirty="0"/>
              <a:t>.</a:t>
            </a:r>
          </a:p>
          <a:p>
            <a:r>
              <a:rPr lang="en-US" sz="2000" b="1" i="1" dirty="0" err="1" smtClean="0">
                <a:solidFill>
                  <a:srgbClr val="CC0066"/>
                </a:solidFill>
              </a:rPr>
              <a:t>C</a:t>
            </a:r>
            <a:r>
              <a:rPr lang="en-US" sz="2000" b="1" i="1" baseline="30000" dirty="0" err="1">
                <a:solidFill>
                  <a:srgbClr val="CC0066"/>
                </a:solidFill>
              </a:rPr>
              <a:t>∗</a:t>
            </a:r>
            <a:r>
              <a:rPr lang="en-US" sz="2000" b="1" i="1" baseline="-25000" dirty="0" err="1">
                <a:solidFill>
                  <a:srgbClr val="CC0066"/>
                </a:solidFill>
              </a:rPr>
              <a:t>i</a:t>
            </a:r>
            <a:r>
              <a:rPr lang="en-US" sz="2000" b="1" i="1" baseline="-25000" dirty="0">
                <a:solidFill>
                  <a:srgbClr val="CC0066"/>
                </a:solidFill>
              </a:rPr>
              <a:t> </a:t>
            </a:r>
            <a:r>
              <a:rPr lang="en-US" sz="2000" b="1" i="1" dirty="0" smtClean="0">
                <a:solidFill>
                  <a:srgbClr val="CC0066"/>
                </a:solidFill>
              </a:rPr>
              <a:t> </a:t>
            </a:r>
            <a:r>
              <a:rPr lang="en-US" sz="2000" i="1" dirty="0" smtClean="0"/>
              <a:t>denotes </a:t>
            </a:r>
            <a:r>
              <a:rPr lang="en-US" sz="2000" dirty="0" smtClean="0"/>
              <a:t>the </a:t>
            </a:r>
            <a:r>
              <a:rPr lang="en-US" sz="2000" i="1" dirty="0" err="1"/>
              <a:t>i</a:t>
            </a:r>
            <a:r>
              <a:rPr lang="en-US" sz="2000" i="1" baseline="30000" dirty="0" err="1"/>
              <a:t>th</a:t>
            </a:r>
            <a:r>
              <a:rPr lang="en-US" sz="2000" i="1" dirty="0"/>
              <a:t> </a:t>
            </a:r>
            <a:r>
              <a:rPr lang="en-US" sz="2000" dirty="0"/>
              <a:t>best solution cost of the problem</a:t>
            </a:r>
            <a:r>
              <a:rPr lang="en-US" sz="2000" dirty="0" smtClean="0">
                <a:solidFill>
                  <a:srgbClr val="CC0066"/>
                </a:solidFill>
              </a:rPr>
              <a:t>, </a:t>
            </a:r>
            <a:r>
              <a:rPr lang="en-US" sz="2000" b="1" i="1" dirty="0" err="1" smtClean="0">
                <a:solidFill>
                  <a:srgbClr val="CC0066"/>
                </a:solidFill>
              </a:rPr>
              <a:t>f</a:t>
            </a:r>
            <a:r>
              <a:rPr lang="en-US" sz="2000" b="1" i="1" baseline="30000" dirty="0" err="1" smtClean="0">
                <a:solidFill>
                  <a:srgbClr val="CC0066"/>
                </a:solidFill>
              </a:rPr>
              <a:t>∗</a:t>
            </a:r>
            <a:r>
              <a:rPr lang="en-US" sz="2000" b="1" i="1" baseline="-25000" dirty="0" err="1" smtClean="0">
                <a:solidFill>
                  <a:srgbClr val="CC0066"/>
                </a:solidFill>
              </a:rPr>
              <a:t>i</a:t>
            </a:r>
            <a:r>
              <a:rPr lang="en-US" sz="2000" b="1" dirty="0" smtClean="0">
                <a:solidFill>
                  <a:srgbClr val="CC0066"/>
                </a:solidFill>
              </a:rPr>
              <a:t> (</a:t>
            </a:r>
            <a:r>
              <a:rPr lang="en-US" sz="2000" b="1" i="1" dirty="0">
                <a:solidFill>
                  <a:srgbClr val="CC0066"/>
                </a:solidFill>
              </a:rPr>
              <a:t>n</a:t>
            </a:r>
            <a:r>
              <a:rPr lang="en-US" sz="2000" b="1" dirty="0">
                <a:solidFill>
                  <a:srgbClr val="CC0066"/>
                </a:solidFill>
              </a:rPr>
              <a:t>) </a:t>
            </a:r>
            <a:r>
              <a:rPr lang="en-US" sz="2000" dirty="0"/>
              <a:t>the </a:t>
            </a:r>
            <a:r>
              <a:rPr lang="en-US" sz="2000" i="1" dirty="0" err="1" smtClean="0"/>
              <a:t>i</a:t>
            </a:r>
            <a:r>
              <a:rPr lang="en-US" sz="2000" i="1" baseline="30000" dirty="0" err="1" smtClean="0"/>
              <a:t>th</a:t>
            </a:r>
            <a:r>
              <a:rPr lang="en-US" sz="2000" i="1" dirty="0" smtClean="0"/>
              <a:t> </a:t>
            </a:r>
            <a:r>
              <a:rPr lang="en-US" sz="2000" dirty="0"/>
              <a:t>best solution going through node </a:t>
            </a:r>
            <a:r>
              <a:rPr lang="en-US" sz="2000" i="1" dirty="0"/>
              <a:t>n</a:t>
            </a:r>
            <a:r>
              <a:rPr lang="en-US" sz="2000" dirty="0"/>
              <a:t>, </a:t>
            </a:r>
            <a:r>
              <a:rPr lang="en-US" sz="2000" b="1" i="1" dirty="0" smtClean="0">
                <a:solidFill>
                  <a:srgbClr val="CC0066"/>
                </a:solidFill>
              </a:rPr>
              <a:t>f</a:t>
            </a:r>
            <a:r>
              <a:rPr lang="en-US" sz="2000" b="1" i="1" baseline="-25000" dirty="0" smtClean="0">
                <a:solidFill>
                  <a:srgbClr val="CC0066"/>
                </a:solidFill>
              </a:rPr>
              <a:t>i</a:t>
            </a:r>
            <a:r>
              <a:rPr lang="en-US" sz="2000" b="1" dirty="0" smtClean="0">
                <a:solidFill>
                  <a:srgbClr val="CC0066"/>
                </a:solidFill>
              </a:rPr>
              <a:t>(</a:t>
            </a:r>
            <a:r>
              <a:rPr lang="en-US" sz="2000" b="1" i="1" dirty="0" smtClean="0">
                <a:solidFill>
                  <a:srgbClr val="CC0066"/>
                </a:solidFill>
              </a:rPr>
              <a:t>n</a:t>
            </a:r>
            <a:r>
              <a:rPr lang="en-US" sz="2000" b="1" dirty="0">
                <a:solidFill>
                  <a:srgbClr val="CC0066"/>
                </a:solidFill>
              </a:rPr>
              <a:t>) </a:t>
            </a:r>
            <a:r>
              <a:rPr lang="en-US" sz="2000" dirty="0"/>
              <a:t>the evaluation function estimating </a:t>
            </a:r>
            <a:r>
              <a:rPr lang="en-US" sz="2000" i="1" dirty="0" err="1" smtClean="0"/>
              <a:t>f</a:t>
            </a:r>
            <a:r>
              <a:rPr lang="en-US" sz="2000" i="1" baseline="30000" dirty="0" err="1" smtClean="0"/>
              <a:t>∗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(</a:t>
            </a:r>
            <a:r>
              <a:rPr lang="en-US" sz="2000" i="1" dirty="0" smtClean="0"/>
              <a:t>n</a:t>
            </a:r>
            <a:r>
              <a:rPr lang="en-US" sz="2000" dirty="0" smtClean="0"/>
              <a:t>), </a:t>
            </a:r>
            <a:r>
              <a:rPr lang="en-US" sz="2000" b="1" i="1" dirty="0" err="1" smtClean="0">
                <a:solidFill>
                  <a:srgbClr val="CC0066"/>
                </a:solidFill>
              </a:rPr>
              <a:t>g</a:t>
            </a:r>
            <a:r>
              <a:rPr lang="en-US" sz="2000" b="1" i="1" baseline="-25000" dirty="0" err="1" smtClean="0">
                <a:solidFill>
                  <a:srgbClr val="CC0066"/>
                </a:solidFill>
              </a:rPr>
              <a:t>i</a:t>
            </a:r>
            <a:r>
              <a:rPr lang="en-US" sz="2000" b="1" dirty="0" smtClean="0">
                <a:solidFill>
                  <a:srgbClr val="CC0066"/>
                </a:solidFill>
              </a:rPr>
              <a:t>(</a:t>
            </a:r>
            <a:r>
              <a:rPr lang="en-US" sz="2000" b="1" i="1" dirty="0" smtClean="0">
                <a:solidFill>
                  <a:srgbClr val="CC0066"/>
                </a:solidFill>
              </a:rPr>
              <a:t>n</a:t>
            </a:r>
            <a:r>
              <a:rPr lang="en-US" sz="2000" b="1" dirty="0" smtClean="0">
                <a:solidFill>
                  <a:srgbClr val="CC0066"/>
                </a:solidFill>
              </a:rPr>
              <a:t>) </a:t>
            </a:r>
            <a:r>
              <a:rPr lang="en-US" sz="2000" dirty="0" smtClean="0"/>
              <a:t>– </a:t>
            </a:r>
            <a:r>
              <a:rPr lang="en-US" sz="2000" i="1" dirty="0" smtClean="0"/>
              <a:t>cost of the </a:t>
            </a:r>
            <a:r>
              <a:rPr lang="en-US" sz="2000" i="1" dirty="0" err="1" smtClean="0"/>
              <a:t>i</a:t>
            </a:r>
            <a:r>
              <a:rPr lang="en-US" sz="2000" i="1" baseline="30000" dirty="0" err="1" smtClean="0"/>
              <a:t>th</a:t>
            </a:r>
            <a:r>
              <a:rPr lang="en-US" sz="2000" i="1" dirty="0" smtClean="0"/>
              <a:t> </a:t>
            </a:r>
            <a:r>
              <a:rPr lang="en-US" sz="2000" dirty="0" smtClean="0"/>
              <a:t>best path from start to node n .</a:t>
            </a:r>
            <a:endParaRPr lang="en-US" sz="20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84378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m</a:t>
            </a:r>
            <a:r>
              <a:rPr lang="en-US" dirty="0" smtClean="0"/>
              <a:t>-A*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extension of </a:t>
            </a:r>
            <a:r>
              <a:rPr lang="en-US" sz="1600" i="1" dirty="0"/>
              <a:t>BFS </a:t>
            </a:r>
            <a:r>
              <a:rPr lang="en-US" sz="1600" dirty="0"/>
              <a:t>to finding the </a:t>
            </a:r>
            <a:r>
              <a:rPr lang="en-US" sz="1600" i="1" dirty="0"/>
              <a:t>m</a:t>
            </a:r>
            <a:r>
              <a:rPr lang="en-US" sz="1600" dirty="0"/>
              <a:t>-best solutions </a:t>
            </a:r>
            <a:r>
              <a:rPr lang="en-US" sz="1600" dirty="0" smtClean="0"/>
              <a:t>seems simple: rather </a:t>
            </a:r>
            <a:r>
              <a:rPr lang="en-US" sz="1600" dirty="0"/>
              <a:t>than terminate with the first </a:t>
            </a:r>
            <a:r>
              <a:rPr lang="en-US" sz="1600" dirty="0" smtClean="0"/>
              <a:t>solution, </a:t>
            </a:r>
            <a:r>
              <a:rPr lang="en-US" sz="1600" dirty="0"/>
              <a:t>the algorithm continues searching </a:t>
            </a:r>
            <a:r>
              <a:rPr lang="en-US" sz="1600" dirty="0" smtClean="0"/>
              <a:t>until it </a:t>
            </a:r>
            <a:r>
              <a:rPr lang="en-US" sz="1600" dirty="0"/>
              <a:t>generates </a:t>
            </a:r>
            <a:r>
              <a:rPr lang="en-US" sz="1600" i="1" dirty="0"/>
              <a:t>m </a:t>
            </a:r>
            <a:r>
              <a:rPr lang="en-US" sz="1600" dirty="0"/>
              <a:t>solutions. These solutions can be shown to be the </a:t>
            </a:r>
            <a:r>
              <a:rPr lang="en-US" sz="1600" i="1" dirty="0"/>
              <a:t>m </a:t>
            </a:r>
            <a:r>
              <a:rPr lang="en-US" sz="1600" dirty="0"/>
              <a:t>best ones. Specifically,</a:t>
            </a:r>
          </a:p>
          <a:p>
            <a:r>
              <a:rPr lang="en-US" sz="1600" dirty="0" smtClean="0"/>
              <a:t>Focus: </a:t>
            </a:r>
            <a:r>
              <a:rPr lang="en-US" sz="1600" i="1" dirty="0" smtClean="0"/>
              <a:t>A</a:t>
            </a:r>
            <a:r>
              <a:rPr lang="en-US" sz="1600" i="1" dirty="0"/>
              <a:t>∗</a:t>
            </a:r>
            <a:r>
              <a:rPr lang="en-US" sz="1600" dirty="0"/>
              <a:t>, where </a:t>
            </a:r>
            <a:r>
              <a:rPr lang="en-US" sz="1600" i="1" dirty="0" smtClean="0"/>
              <a:t>f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/>
              <a:t>) = </a:t>
            </a:r>
            <a:r>
              <a:rPr lang="en-US" sz="1600" i="1" dirty="0"/>
              <a:t>g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+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in which </a:t>
            </a:r>
            <a:r>
              <a:rPr lang="en-US" sz="1600" i="1" dirty="0"/>
              <a:t>g </a:t>
            </a:r>
            <a:r>
              <a:rPr lang="en-US" sz="1600" dirty="0"/>
              <a:t>underestimate </a:t>
            </a:r>
            <a:r>
              <a:rPr lang="en-US" sz="1600" i="1" dirty="0"/>
              <a:t>g∗</a:t>
            </a:r>
            <a:r>
              <a:rPr lang="en-US" sz="1600" dirty="0"/>
              <a:t>, </a:t>
            </a:r>
            <a:r>
              <a:rPr lang="en-US" sz="1600" dirty="0" smtClean="0"/>
              <a:t>the minimal </a:t>
            </a:r>
            <a:r>
              <a:rPr lang="en-US" sz="1600" dirty="0"/>
              <a:t>cost from </a:t>
            </a:r>
            <a:r>
              <a:rPr lang="en-US" sz="1600" i="1" dirty="0" smtClean="0"/>
              <a:t>n_</a:t>
            </a:r>
            <a:r>
              <a:rPr lang="en-US" sz="1600" dirty="0" smtClean="0"/>
              <a:t>0 </a:t>
            </a:r>
            <a:r>
              <a:rPr lang="en-US" sz="1600" dirty="0"/>
              <a:t>to </a:t>
            </a:r>
            <a:r>
              <a:rPr lang="en-US" sz="1600" i="1" dirty="0"/>
              <a:t>n </a:t>
            </a:r>
            <a:r>
              <a:rPr lang="en-US" sz="1600" dirty="0"/>
              <a:t>and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underestimates </a:t>
            </a:r>
            <a:r>
              <a:rPr lang="en-US" sz="1600" i="1" dirty="0"/>
              <a:t>h∗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), the optimal cost from </a:t>
            </a:r>
            <a:r>
              <a:rPr lang="en-US" sz="1600" i="1" dirty="0"/>
              <a:t>n </a:t>
            </a:r>
            <a:r>
              <a:rPr lang="en-US" sz="1600" dirty="0"/>
              <a:t>to a goal.</a:t>
            </a:r>
          </a:p>
          <a:p>
            <a:r>
              <a:rPr lang="en-US" sz="1600" dirty="0"/>
              <a:t>Formally, given an implicit directed search space graph </a:t>
            </a:r>
            <a:r>
              <a:rPr lang="en-US" sz="1600" i="1" dirty="0"/>
              <a:t>G </a:t>
            </a:r>
            <a:r>
              <a:rPr lang="en-US" sz="1600" dirty="0"/>
              <a:t>= (</a:t>
            </a:r>
            <a:r>
              <a:rPr lang="en-US" sz="1600" i="1" dirty="0"/>
              <a:t>N;E</a:t>
            </a:r>
            <a:r>
              <a:rPr lang="en-US" sz="1600" dirty="0"/>
              <a:t>), </a:t>
            </a:r>
            <a:r>
              <a:rPr lang="en-US" sz="1600" dirty="0" smtClean="0"/>
              <a:t>its root is </a:t>
            </a:r>
            <a:r>
              <a:rPr lang="en-US" sz="1600" i="1" dirty="0" smtClean="0"/>
              <a:t>n_</a:t>
            </a:r>
            <a:r>
              <a:rPr lang="en-US" sz="1600" dirty="0" smtClean="0"/>
              <a:t>0 </a:t>
            </a:r>
            <a:r>
              <a:rPr lang="en-US" sz="1600" dirty="0"/>
              <a:t>and its set of goal nodes </a:t>
            </a:r>
            <a:r>
              <a:rPr lang="en-US" sz="1600" dirty="0" smtClean="0"/>
              <a:t>are </a:t>
            </a:r>
            <a:r>
              <a:rPr lang="en-US" sz="1600" i="1" dirty="0"/>
              <a:t>Goals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i="1" dirty="0" smtClean="0"/>
              <a:t>h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/>
              <a:t>) where </a:t>
            </a:r>
            <a:r>
              <a:rPr lang="en-US" sz="1600" i="1" dirty="0"/>
              <a:t>n ∈ N</a:t>
            </a:r>
            <a:r>
              <a:rPr lang="en-US" sz="1600" dirty="0"/>
              <a:t>, denotes </a:t>
            </a:r>
            <a:r>
              <a:rPr lang="en-US" sz="1600" dirty="0" smtClean="0"/>
              <a:t>an underestimate </a:t>
            </a:r>
            <a:r>
              <a:rPr lang="en-US" sz="1600" dirty="0"/>
              <a:t>of the least cost path from </a:t>
            </a:r>
            <a:r>
              <a:rPr lang="en-US" sz="1600" i="1" dirty="0"/>
              <a:t>n </a:t>
            </a:r>
            <a:r>
              <a:rPr lang="en-US" sz="1600" dirty="0"/>
              <a:t>to any </a:t>
            </a:r>
            <a:r>
              <a:rPr lang="en-US" sz="1600" i="1" dirty="0"/>
              <a:t>g ∈ </a:t>
            </a:r>
            <a:r>
              <a:rPr lang="en-US" sz="1600" i="1" dirty="0" smtClean="0"/>
              <a:t>Goals</a:t>
            </a:r>
            <a:r>
              <a:rPr lang="en-US" sz="1600" dirty="0" smtClean="0"/>
              <a:t>. </a:t>
            </a:r>
            <a:r>
              <a:rPr lang="en-US" sz="1600" i="1" dirty="0" smtClean="0"/>
              <a:t>g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/>
              <a:t>) denotes an estimate </a:t>
            </a:r>
            <a:r>
              <a:rPr lang="en-US" sz="1600" dirty="0" smtClean="0"/>
              <a:t>of a </a:t>
            </a:r>
            <a:r>
              <a:rPr lang="en-US" sz="1600" dirty="0"/>
              <a:t>least cost path from the </a:t>
            </a:r>
            <a:r>
              <a:rPr lang="en-US" sz="1600" i="1" dirty="0" smtClean="0"/>
              <a:t>n_</a:t>
            </a:r>
            <a:r>
              <a:rPr lang="en-US" sz="1600" dirty="0" smtClean="0"/>
              <a:t>0 </a:t>
            </a:r>
            <a:r>
              <a:rPr lang="en-US" sz="1600" dirty="0"/>
              <a:t>to </a:t>
            </a:r>
            <a:r>
              <a:rPr lang="en-US" sz="1600" i="1" dirty="0"/>
              <a:t>n</a:t>
            </a:r>
            <a:r>
              <a:rPr lang="en-US" sz="1600" dirty="0"/>
              <a:t>, with </a:t>
            </a:r>
            <a:r>
              <a:rPr lang="en-US" sz="1600" i="1" dirty="0"/>
              <a:t>h∗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and </a:t>
            </a:r>
            <a:r>
              <a:rPr lang="en-US" sz="1600" i="1" dirty="0"/>
              <a:t>g∗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the optimal costs respectively. </a:t>
            </a:r>
            <a:r>
              <a:rPr lang="en-US" sz="1600" dirty="0" smtClean="0"/>
              <a:t>We denote </a:t>
            </a:r>
            <a:r>
              <a:rPr lang="en-US" sz="1600" dirty="0"/>
              <a:t>by </a:t>
            </a:r>
            <a:r>
              <a:rPr lang="en-US" sz="1600" i="1" dirty="0" smtClean="0"/>
              <a:t>g_{\pi} 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/>
              <a:t>) the cost from the root to </a:t>
            </a:r>
            <a:r>
              <a:rPr lang="en-US" sz="1600" i="1" dirty="0"/>
              <a:t>n </a:t>
            </a:r>
            <a:r>
              <a:rPr lang="en-US" sz="1600" dirty="0"/>
              <a:t>along path </a:t>
            </a:r>
            <a:r>
              <a:rPr lang="en-US" sz="1600" i="1" dirty="0"/>
              <a:t> </a:t>
            </a:r>
            <a:r>
              <a:rPr lang="en-US" sz="1600" dirty="0"/>
              <a:t>and by </a:t>
            </a:r>
            <a:r>
              <a:rPr lang="en-US" sz="1600" i="1" dirty="0"/>
              <a:t>c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1</a:t>
            </a:r>
            <a:r>
              <a:rPr lang="en-US" sz="1600" i="1" dirty="0"/>
              <a:t>; n</a:t>
            </a:r>
            <a:r>
              <a:rPr lang="en-US" sz="1600" dirty="0"/>
              <a:t>2) the cost </a:t>
            </a:r>
            <a:r>
              <a:rPr lang="en-US" sz="1600" dirty="0" smtClean="0"/>
              <a:t>from </a:t>
            </a:r>
            <a:r>
              <a:rPr lang="en-US" sz="1600" i="1" dirty="0" smtClean="0"/>
              <a:t>n</a:t>
            </a:r>
            <a:r>
              <a:rPr lang="en-US" sz="1600" dirty="0" smtClean="0"/>
              <a:t>1 </a:t>
            </a:r>
            <a:r>
              <a:rPr lang="en-US" sz="1600" dirty="0"/>
              <a:t>to </a:t>
            </a:r>
            <a:r>
              <a:rPr lang="en-US" sz="1600" i="1" dirty="0"/>
              <a:t>n</a:t>
            </a:r>
            <a:r>
              <a:rPr lang="en-US" sz="1600" dirty="0"/>
              <a:t>2 </a:t>
            </a:r>
            <a:r>
              <a:rPr lang="en-US" sz="1600" dirty="0" smtClean="0"/>
              <a:t>along pi 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US" sz="1600" dirty="0" smtClean="0"/>
              <a:t>m-A* expands </a:t>
            </a:r>
            <a:r>
              <a:rPr lang="en-US" sz="1600" dirty="0"/>
              <a:t>nodes in increasing value of </a:t>
            </a:r>
            <a:r>
              <a:rPr lang="en-US" sz="1600" i="1" dirty="0"/>
              <a:t>f </a:t>
            </a:r>
            <a:r>
              <a:rPr lang="en-US" sz="1600" dirty="0"/>
              <a:t>in the usual </a:t>
            </a:r>
            <a:r>
              <a:rPr lang="en-US" sz="1600" i="1" dirty="0"/>
              <a:t>A∗ </a:t>
            </a:r>
            <a:r>
              <a:rPr lang="en-US" sz="1600" dirty="0"/>
              <a:t>manner. Nodes can be expanded multiple times and the algorithm maintains separate paths to each copy of a node in the explored search tree, denoted by </a:t>
            </a:r>
            <a:r>
              <a:rPr lang="en-US" sz="1600" i="1" dirty="0"/>
              <a:t>Tr</a:t>
            </a:r>
            <a:r>
              <a:rPr lang="en-US" sz="1600" dirty="0"/>
              <a:t>.</a:t>
            </a:r>
          </a:p>
          <a:p>
            <a:r>
              <a:rPr lang="en-US" sz="1600" i="1" dirty="0" err="1" smtClean="0"/>
              <a:t>C</a:t>
            </a:r>
            <a:r>
              <a:rPr lang="en-US" sz="1600" i="1" dirty="0" err="1"/>
              <a:t>∗i</a:t>
            </a:r>
            <a:r>
              <a:rPr lang="en-US" sz="1600" i="1" dirty="0"/>
              <a:t> </a:t>
            </a:r>
            <a:r>
              <a:rPr lang="en-US" sz="1600" i="1" dirty="0" smtClean="0"/>
              <a:t> denotes </a:t>
            </a:r>
            <a:r>
              <a:rPr lang="en-US" sz="1600" dirty="0" smtClean="0"/>
              <a:t>the </a:t>
            </a:r>
            <a:r>
              <a:rPr lang="en-US" sz="1600" i="1" dirty="0" err="1"/>
              <a:t>ith</a:t>
            </a:r>
            <a:r>
              <a:rPr lang="en-US" sz="1600" i="1" dirty="0"/>
              <a:t> </a:t>
            </a:r>
            <a:r>
              <a:rPr lang="en-US" sz="1600" dirty="0"/>
              <a:t>best solution cost of the problem, </a:t>
            </a:r>
            <a:r>
              <a:rPr lang="en-US" sz="1600" i="1" dirty="0" err="1" smtClean="0"/>
              <a:t>f</a:t>
            </a:r>
            <a:r>
              <a:rPr lang="en-US" sz="1600" i="1" dirty="0" err="1"/>
              <a:t>∗i</a:t>
            </a:r>
            <a:r>
              <a:rPr lang="en-US" sz="1600" i="1" dirty="0"/>
              <a:t> 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the </a:t>
            </a:r>
            <a:r>
              <a:rPr lang="en-US" sz="1600" i="1" dirty="0" err="1"/>
              <a:t>ith</a:t>
            </a:r>
            <a:r>
              <a:rPr lang="en-US" sz="1600" i="1" dirty="0"/>
              <a:t> </a:t>
            </a:r>
            <a:r>
              <a:rPr lang="en-US" sz="1600" dirty="0"/>
              <a:t>best solution going through node </a:t>
            </a:r>
            <a:r>
              <a:rPr lang="en-US" sz="1600" i="1" dirty="0"/>
              <a:t>n</a:t>
            </a:r>
            <a:r>
              <a:rPr lang="en-US" sz="1600" dirty="0"/>
              <a:t>, </a:t>
            </a:r>
            <a:r>
              <a:rPr lang="en-US" sz="1600" i="1" dirty="0" smtClean="0"/>
              <a:t>fi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/>
              <a:t>) the evaluation function estimating </a:t>
            </a:r>
            <a:r>
              <a:rPr lang="en-US" sz="1600" i="1" dirty="0" err="1"/>
              <a:t>f∗i</a:t>
            </a:r>
            <a:r>
              <a:rPr lang="en-US" sz="1600" i="1" dirty="0"/>
              <a:t> 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and by </a:t>
            </a:r>
            <a:r>
              <a:rPr lang="en-US" sz="1600" i="1" dirty="0" err="1"/>
              <a:t>gi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84378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/>
              <a:t>Optimization algorithms for Bayesian networks developed in our group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43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sz="2800"/>
          </a:p>
          <a:p>
            <a:pPr lvl="0"/>
            <a:r>
              <a:rPr lang="en-US" sz="2800"/>
              <a:t>Bucket Elimination</a:t>
            </a:r>
            <a:r>
              <a:rPr lang="en-US" sz="2600"/>
              <a:t> </a:t>
            </a:r>
            <a:r>
              <a:rPr lang="en-US" sz="2200"/>
              <a:t>[Dechter 1996]</a:t>
            </a:r>
          </a:p>
          <a:p>
            <a:pPr lvl="1" rtl="0"/>
            <a:r>
              <a:rPr lang="en-US"/>
              <a:t>Bucket Elimination with external memory</a:t>
            </a:r>
            <a:r>
              <a:rPr lang="en-US" sz="2000"/>
              <a:t> </a:t>
            </a:r>
            <a:r>
              <a:rPr lang="en-US" sz="1800"/>
              <a:t>[Kask, Dechter, Gelfand 2010]</a:t>
            </a:r>
          </a:p>
          <a:p>
            <a:pPr lvl="0"/>
            <a:r>
              <a:rPr lang="en-US" sz="2800"/>
              <a:t>AND/OR Branch and Bound </a:t>
            </a:r>
            <a:r>
              <a:rPr lang="en-US" sz="2200"/>
              <a:t>[Marinescu, Dechter 2005]</a:t>
            </a:r>
          </a:p>
          <a:p>
            <a:pPr lvl="1" rtl="0"/>
            <a:r>
              <a:rPr lang="en-US"/>
              <a:t>Parallel AND/OR Branch and Bound </a:t>
            </a:r>
            <a:r>
              <a:rPr lang="en-US" sz="1800"/>
              <a:t>[Otten, Dechter, 2010]</a:t>
            </a:r>
          </a:p>
          <a:p>
            <a:pPr lvl="0"/>
            <a:r>
              <a:rPr lang="en-US" sz="2800"/>
              <a:t>Best First AND/OR search </a:t>
            </a:r>
            <a:r>
              <a:rPr lang="en-US" sz="2200"/>
              <a:t>[Marinescu, Dechter 2007]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23520" y="6221519"/>
            <a:ext cx="22860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2238375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733800" y="144780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352800" y="1371600"/>
          <a:ext cx="2819400" cy="2804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352800" y="1371600"/>
          <a:ext cx="2819400" cy="3012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352800" y="1371600"/>
          <a:ext cx="2819400" cy="3012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352800" y="1371600"/>
          <a:ext cx="2819400" cy="3256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91000" y="29718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79629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352800" y="1371600"/>
          <a:ext cx="2819400" cy="3708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191000" y="29718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886200" y="3429000"/>
            <a:ext cx="18288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79629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352800" y="1371600"/>
          <a:ext cx="2819400" cy="3916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91000" y="29718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886200" y="3429000"/>
            <a:ext cx="18288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810000" y="4267200"/>
            <a:ext cx="18288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79629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352800" y="1371600"/>
          <a:ext cx="2819400" cy="3916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52800" y="1371600"/>
          <a:ext cx="2819400" cy="3916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79629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1000" y="29718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886200" y="3429000"/>
            <a:ext cx="18288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86200" y="4267200"/>
            <a:ext cx="17526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Exact optimization algorithms for graphical models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5123159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sz="3600"/>
          </a:p>
          <a:p>
            <a:pPr lvl="0"/>
            <a:r>
              <a:rPr lang="en-US" sz="2600" b="1"/>
              <a:t>3 main types:</a:t>
            </a:r>
          </a:p>
          <a:p>
            <a:pPr lvl="1" rtl="0"/>
            <a:r>
              <a:rPr lang="en-US" sz="2200"/>
              <a:t>Variable Elimination (dynamic programming)</a:t>
            </a:r>
          </a:p>
          <a:p>
            <a:pPr lvl="1" rtl="0"/>
            <a:r>
              <a:rPr lang="en-US" sz="2200"/>
              <a:t>Best First Search</a:t>
            </a:r>
          </a:p>
          <a:p>
            <a:pPr lvl="1" rtl="0"/>
            <a:r>
              <a:rPr lang="en-US" sz="2200"/>
              <a:t>Branch and Bound Search</a:t>
            </a:r>
          </a:p>
          <a:p>
            <a:pPr lvl="0"/>
            <a:r>
              <a:rPr lang="en-US" sz="2600" b="1"/>
              <a:t>State of the art:</a:t>
            </a:r>
          </a:p>
          <a:p>
            <a:pPr lvl="1" rtl="0"/>
            <a:r>
              <a:rPr lang="en-US" sz="2200"/>
              <a:t>Bucket Elimination</a:t>
            </a:r>
            <a:r>
              <a:rPr lang="en-US" sz="2000"/>
              <a:t> </a:t>
            </a:r>
            <a:r>
              <a:rPr lang="en-US" sz="1600"/>
              <a:t>[Dechter 1996]</a:t>
            </a:r>
          </a:p>
          <a:p>
            <a:pPr lvl="2" rtl="0"/>
            <a:r>
              <a:rPr lang="en-US" sz="1800"/>
              <a:t>Bucket Elimination with external memory</a:t>
            </a:r>
            <a:r>
              <a:rPr lang="en-US" sz="1500"/>
              <a:t> </a:t>
            </a:r>
            <a:r>
              <a:rPr lang="en-US" sz="1400"/>
              <a:t>[Kask, Dechter, Gelfand 2010]</a:t>
            </a:r>
          </a:p>
          <a:p>
            <a:pPr lvl="1" rtl="0"/>
            <a:r>
              <a:rPr lang="en-US" sz="2200"/>
              <a:t>AND/OR Branch and Bound </a:t>
            </a:r>
            <a:r>
              <a:rPr lang="en-US" sz="1600"/>
              <a:t>[Marinescu, Dechter 2005]</a:t>
            </a:r>
          </a:p>
          <a:p>
            <a:pPr lvl="2" rtl="0"/>
            <a:r>
              <a:rPr lang="en-US" sz="1800"/>
              <a:t>Parallel AND/OR Branch and Bound </a:t>
            </a:r>
            <a:r>
              <a:rPr lang="en-US" sz="1400"/>
              <a:t>[Otten, Dechter, 2010]</a:t>
            </a:r>
          </a:p>
          <a:p>
            <a:pPr lvl="1" rtl="0"/>
            <a:r>
              <a:rPr lang="en-US" sz="2200"/>
              <a:t>Best First AND/OR search </a:t>
            </a:r>
            <a:r>
              <a:rPr lang="en-US" sz="1600"/>
              <a:t>[Marinescu, Dechter 2007]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2151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52800" y="1371600"/>
          <a:ext cx="2819400" cy="3916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320675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8580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705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79248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3152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315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324600" y="2133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79248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66675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1628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2771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0866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79629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953000" y="1981200"/>
            <a:ext cx="685800" cy="3048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1000" y="24384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1000" y="2971800"/>
            <a:ext cx="1600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886200" y="3429000"/>
            <a:ext cx="18288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86200" y="4267200"/>
            <a:ext cx="1752600" cy="6096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181600"/>
            <a:ext cx="35385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0" y="1143000"/>
          <a:ext cx="2819400" cy="4287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243851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4676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73152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85344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9248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9248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85344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72771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7724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8867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83058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6962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85725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52400"/>
            <a:ext cx="31448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val 30"/>
          <p:cNvSpPr/>
          <p:nvPr/>
        </p:nvSpPr>
        <p:spPr>
          <a:xfrm>
            <a:off x="6934200" y="29718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</a:t>
            </a:r>
            <a:r>
              <a:rPr lang="en-US" sz="1100" b="1" baseline="-25000" dirty="0" smtClean="0"/>
              <a:t>2</a:t>
            </a:r>
            <a:endParaRPr lang="en-US" sz="1100" b="1" baseline="-25000" dirty="0"/>
          </a:p>
        </p:txBody>
      </p:sp>
      <p:cxnSp>
        <p:nvCxnSpPr>
          <p:cNvPr id="32" name="Straight Arrow Connector 31"/>
          <p:cNvCxnSpPr>
            <a:stCxn id="31" idx="0"/>
            <a:endCxn id="12" idx="4"/>
          </p:cNvCxnSpPr>
          <p:nvPr/>
        </p:nvCxnSpPr>
        <p:spPr>
          <a:xfrm rot="5400000" flipH="1" flipV="1">
            <a:off x="6972300" y="2781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48006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0" y="1143000"/>
          <a:ext cx="2819400" cy="511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f(E)=11; 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)=14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243851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4676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76962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85344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9248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9248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85344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72771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7724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8867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83058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886700" y="3619500"/>
            <a:ext cx="304800" cy="228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85725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34200" y="2971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</a:t>
            </a:r>
            <a:r>
              <a:rPr lang="en-US" sz="1100" b="1" baseline="-25000" dirty="0" smtClean="0"/>
              <a:t>2</a:t>
            </a:r>
            <a:endParaRPr lang="en-US" sz="1100" b="1" baseline="-25000" dirty="0"/>
          </a:p>
        </p:txBody>
      </p:sp>
      <p:cxnSp>
        <p:nvCxnSpPr>
          <p:cNvPr id="32" name="Straight Arrow Connector 31"/>
          <p:cNvCxnSpPr>
            <a:stCxn id="31" idx="0"/>
            <a:endCxn id="12" idx="4"/>
          </p:cNvCxnSpPr>
          <p:nvPr/>
        </p:nvCxnSpPr>
        <p:spPr>
          <a:xfrm rot="5400000" flipH="1" flipV="1">
            <a:off x="6972300" y="2781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24200" y="48006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324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7" name="Straight Arrow Connector 26"/>
          <p:cNvCxnSpPr>
            <a:stCxn id="26" idx="0"/>
            <a:endCxn id="31" idx="4"/>
          </p:cNvCxnSpPr>
          <p:nvPr/>
        </p:nvCxnSpPr>
        <p:spPr>
          <a:xfrm rot="5400000" flipH="1" flipV="1">
            <a:off x="6629400" y="3352800"/>
            <a:ext cx="4572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086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9" name="Straight Arrow Connector 28"/>
          <p:cNvCxnSpPr>
            <a:stCxn id="28" idx="0"/>
            <a:endCxn id="31" idx="4"/>
          </p:cNvCxnSpPr>
          <p:nvPr/>
        </p:nvCxnSpPr>
        <p:spPr>
          <a:xfrm rot="16200000" flipV="1">
            <a:off x="7010400" y="3581400"/>
            <a:ext cx="457200" cy="152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53340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0" y="1143000"/>
          <a:ext cx="2819400" cy="5445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f(E)=11; 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f(G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)=9; E, f(E)=11; 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243851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4676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76962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85344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9248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9248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85344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72771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7724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8867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83058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886700" y="3619500"/>
            <a:ext cx="304800" cy="228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85725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34200" y="2971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</a:t>
            </a:r>
            <a:r>
              <a:rPr lang="en-US" sz="1100" b="1" baseline="-25000" dirty="0" smtClean="0"/>
              <a:t>2</a:t>
            </a:r>
            <a:endParaRPr lang="en-US" sz="1100" b="1" baseline="-25000" dirty="0"/>
          </a:p>
        </p:txBody>
      </p:sp>
      <p:cxnSp>
        <p:nvCxnSpPr>
          <p:cNvPr id="32" name="Straight Arrow Connector 31"/>
          <p:cNvCxnSpPr>
            <a:stCxn id="31" idx="0"/>
            <a:endCxn id="12" idx="4"/>
          </p:cNvCxnSpPr>
          <p:nvPr/>
        </p:nvCxnSpPr>
        <p:spPr>
          <a:xfrm rot="5400000" flipH="1" flipV="1">
            <a:off x="6972300" y="2781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24200" y="48006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324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7" name="Straight Arrow Connector 26"/>
          <p:cNvCxnSpPr>
            <a:stCxn id="26" idx="0"/>
            <a:endCxn id="31" idx="4"/>
          </p:cNvCxnSpPr>
          <p:nvPr/>
        </p:nvCxnSpPr>
        <p:spPr>
          <a:xfrm rot="5400000" flipH="1" flipV="1">
            <a:off x="6629400" y="3352800"/>
            <a:ext cx="4572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0866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9" name="Straight Arrow Connector 28"/>
          <p:cNvCxnSpPr>
            <a:stCxn id="28" idx="0"/>
            <a:endCxn id="31" idx="4"/>
          </p:cNvCxnSpPr>
          <p:nvPr/>
        </p:nvCxnSpPr>
        <p:spPr>
          <a:xfrm rot="16200000" flipV="1">
            <a:off x="7010400" y="3581400"/>
            <a:ext cx="457200" cy="152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53340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048000" y="57912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086600" y="47244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37" name="Straight Arrow Connector 36"/>
          <p:cNvCxnSpPr>
            <a:stCxn id="36" idx="0"/>
            <a:endCxn id="28" idx="4"/>
          </p:cNvCxnSpPr>
          <p:nvPr/>
        </p:nvCxnSpPr>
        <p:spPr>
          <a:xfrm rot="5400000" flipH="1" flipV="1">
            <a:off x="71247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60" y="-152400"/>
            <a:ext cx="8229240" cy="114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 of m-A*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0" y="762000"/>
          <a:ext cx="2819400" cy="5816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92867"/>
                <a:gridCol w="626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CLOSED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 , f(A)=5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C, f(C)=5;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D, f(D)=5;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</a:t>
                      </a:r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F, f(F)=5;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G, f(G)=6;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E, f(E)=11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B, f(B)=8;</a:t>
                      </a:r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E, f(E)=11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f(D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f(F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)=8; E, f(E)=11; 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G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f(G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)=9; E, f(E)=11; 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, f(E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)=14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</a:t>
                      </a:r>
                      <a:r>
                        <a:rPr lang="en-US" sz="1600" baseline="-25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C0066"/>
                          </a:solidFill>
                        </a:rPr>
                        <a:t>G</a:t>
                      </a:r>
                      <a:r>
                        <a:rPr lang="en-US" sz="1600" b="1" baseline="-25000" dirty="0" smtClean="0">
                          <a:solidFill>
                            <a:srgbClr val="CC0066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47800"/>
            <a:ext cx="243851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7467600" y="1371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76962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85344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7924800" y="3124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79248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6934200" y="2133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85344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12" idx="0"/>
            <a:endCxn id="7" idx="4"/>
          </p:cNvCxnSpPr>
          <p:nvPr/>
        </p:nvCxnSpPr>
        <p:spPr>
          <a:xfrm rot="5400000" flipH="1" flipV="1">
            <a:off x="7277100" y="17145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  <a:endCxn id="7" idx="4"/>
          </p:cNvCxnSpPr>
          <p:nvPr/>
        </p:nvCxnSpPr>
        <p:spPr>
          <a:xfrm rot="16200000" flipV="1">
            <a:off x="7772400" y="17526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0"/>
            <a:endCxn id="11" idx="4"/>
          </p:cNvCxnSpPr>
          <p:nvPr/>
        </p:nvCxnSpPr>
        <p:spPr>
          <a:xfrm rot="5400000" flipH="1" flipV="1">
            <a:off x="7886700" y="28575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0"/>
            <a:endCxn id="10" idx="4"/>
          </p:cNvCxnSpPr>
          <p:nvPr/>
        </p:nvCxnSpPr>
        <p:spPr>
          <a:xfrm rot="16200000" flipV="1">
            <a:off x="8305800" y="34290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0"/>
            <a:endCxn id="10" idx="4"/>
          </p:cNvCxnSpPr>
          <p:nvPr/>
        </p:nvCxnSpPr>
        <p:spPr>
          <a:xfrm rot="5400000" flipH="1" flipV="1">
            <a:off x="7886700" y="3619500"/>
            <a:ext cx="304800" cy="228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9" idx="4"/>
          </p:cNvCxnSpPr>
          <p:nvPr/>
        </p:nvCxnSpPr>
        <p:spPr>
          <a:xfrm rot="5400000" flipH="1" flipV="1">
            <a:off x="85725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34200" y="2971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</a:t>
            </a:r>
            <a:r>
              <a:rPr lang="en-US" sz="1100" b="1" baseline="-25000" dirty="0" smtClean="0"/>
              <a:t>2</a:t>
            </a:r>
            <a:endParaRPr lang="en-US" sz="1100" b="1" baseline="-25000" dirty="0"/>
          </a:p>
        </p:txBody>
      </p:sp>
      <p:cxnSp>
        <p:nvCxnSpPr>
          <p:cNvPr id="32" name="Straight Arrow Connector 31"/>
          <p:cNvCxnSpPr>
            <a:stCxn id="31" idx="0"/>
            <a:endCxn id="12" idx="4"/>
          </p:cNvCxnSpPr>
          <p:nvPr/>
        </p:nvCxnSpPr>
        <p:spPr>
          <a:xfrm rot="5400000" flipH="1" flipV="1">
            <a:off x="6972300" y="2781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048000" y="44196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324600" y="38862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7" name="Straight Arrow Connector 26"/>
          <p:cNvCxnSpPr>
            <a:stCxn id="26" idx="0"/>
            <a:endCxn id="31" idx="4"/>
          </p:cNvCxnSpPr>
          <p:nvPr/>
        </p:nvCxnSpPr>
        <p:spPr>
          <a:xfrm rot="5400000" flipH="1" flipV="1">
            <a:off x="6629400" y="3352800"/>
            <a:ext cx="4572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086600" y="3886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29" name="Straight Arrow Connector 28"/>
          <p:cNvCxnSpPr>
            <a:stCxn id="28" idx="0"/>
            <a:endCxn id="31" idx="4"/>
          </p:cNvCxnSpPr>
          <p:nvPr/>
        </p:nvCxnSpPr>
        <p:spPr>
          <a:xfrm rot="16200000" flipV="1">
            <a:off x="7010400" y="3581400"/>
            <a:ext cx="457200" cy="152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048000" y="49530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71800" y="54102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7086600" y="47244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37" name="Straight Arrow Connector 36"/>
          <p:cNvCxnSpPr>
            <a:stCxn id="36" idx="0"/>
            <a:endCxn id="28" idx="4"/>
          </p:cNvCxnSpPr>
          <p:nvPr/>
        </p:nvCxnSpPr>
        <p:spPr>
          <a:xfrm rot="5400000" flipH="1" flipV="1">
            <a:off x="7124700" y="45339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71800" y="6019800"/>
            <a:ext cx="1981200" cy="381000"/>
          </a:xfrm>
          <a:prstGeom prst="straightConnector1">
            <a:avLst/>
          </a:prstGeom>
          <a:ln w="254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027989" y="0"/>
            <a:ext cx="111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6600"/>
                </a:solidFill>
              </a:rPr>
              <a:t>m=2</a:t>
            </a:r>
            <a:endParaRPr lang="en-US" sz="40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240" cy="1144800"/>
          </a:xfrm>
        </p:spPr>
        <p:txBody>
          <a:bodyPr/>
          <a:lstStyle/>
          <a:p>
            <a:pPr>
              <a:buNone/>
            </a:pPr>
            <a:r>
              <a:rPr lang="en-US" b="1" dirty="0"/>
              <a:t>Algorithm </a:t>
            </a:r>
            <a:r>
              <a:rPr lang="en-US" i="1" dirty="0"/>
              <a:t>m</a:t>
            </a:r>
            <a:r>
              <a:rPr lang="en-US" b="1" dirty="0"/>
              <a:t>-A*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3920"/>
            <a:ext cx="8229240" cy="4526280"/>
          </a:xfrm>
        </p:spPr>
        <p:txBody>
          <a:bodyPr/>
          <a:lstStyle/>
          <a:p>
            <a:pPr marL="182880"/>
            <a:r>
              <a:rPr lang="en-US" sz="1600" b="1" dirty="0" smtClean="0"/>
              <a:t>Input</a:t>
            </a:r>
            <a:r>
              <a:rPr lang="en-US" sz="1600" b="1" dirty="0"/>
              <a:t>: </a:t>
            </a:r>
            <a:r>
              <a:rPr lang="en-US" sz="1600" dirty="0"/>
              <a:t>An implicit directed search graph </a:t>
            </a:r>
            <a:r>
              <a:rPr lang="en-US" sz="1600" i="1" dirty="0"/>
              <a:t>G </a:t>
            </a:r>
            <a:r>
              <a:rPr lang="en-US" sz="1600" dirty="0"/>
              <a:t>= (</a:t>
            </a:r>
            <a:r>
              <a:rPr lang="en-US" sz="1600" i="1" dirty="0"/>
              <a:t>N;E</a:t>
            </a:r>
            <a:r>
              <a:rPr lang="en-US" sz="1600" dirty="0"/>
              <a:t>), with a start node </a:t>
            </a:r>
            <a:r>
              <a:rPr lang="en-US" sz="1600" i="1" dirty="0"/>
              <a:t>s </a:t>
            </a:r>
            <a:r>
              <a:rPr lang="en-US" sz="1600" dirty="0"/>
              <a:t>and a set of </a:t>
            </a:r>
            <a:r>
              <a:rPr lang="en-US" sz="1600" dirty="0" smtClean="0"/>
              <a:t>goal nodes </a:t>
            </a:r>
            <a:r>
              <a:rPr lang="en-US" sz="1600" i="1" dirty="0"/>
              <a:t>Goals</a:t>
            </a:r>
            <a:r>
              <a:rPr lang="en-US" sz="1600" dirty="0"/>
              <a:t>. A heuristic evaluation function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). parameter </a:t>
            </a:r>
            <a:r>
              <a:rPr lang="en-US" sz="1600" i="1" dirty="0"/>
              <a:t>m</a:t>
            </a:r>
            <a:r>
              <a:rPr lang="en-US" sz="1600" dirty="0"/>
              <a:t>, OPEN=Φ. A tree </a:t>
            </a:r>
            <a:r>
              <a:rPr lang="en-US" sz="1600" i="1" dirty="0" err="1" smtClean="0"/>
              <a:t>Tr</a:t>
            </a:r>
            <a:r>
              <a:rPr lang="en-US" sz="1600" i="1" dirty="0"/>
              <a:t> </a:t>
            </a:r>
            <a:r>
              <a:rPr lang="en-US" sz="1600" dirty="0" smtClean="0"/>
              <a:t>which </a:t>
            </a:r>
            <a:r>
              <a:rPr lang="en-US" sz="1600" dirty="0"/>
              <a:t>is initially empty. For this version we assume that </a:t>
            </a:r>
            <a:r>
              <a:rPr lang="en-US" sz="1600" i="1" dirty="0"/>
              <a:t>h </a:t>
            </a:r>
            <a:r>
              <a:rPr lang="en-US" sz="1600" dirty="0"/>
              <a:t>is monotone.</a:t>
            </a:r>
          </a:p>
          <a:p>
            <a:pPr marL="182880"/>
            <a:r>
              <a:rPr lang="en-US" sz="1600" b="1" dirty="0"/>
              <a:t>Output: </a:t>
            </a:r>
            <a:r>
              <a:rPr lang="en-US" sz="1600" dirty="0"/>
              <a:t>the m-best solutions.</a:t>
            </a:r>
          </a:p>
          <a:p>
            <a:pPr marL="182880"/>
            <a:r>
              <a:rPr lang="en-US" sz="1600" dirty="0"/>
              <a:t>1. i =1 (i counts the current solution being searched for).</a:t>
            </a:r>
          </a:p>
          <a:p>
            <a:pPr marL="182880"/>
            <a:r>
              <a:rPr lang="en-US" sz="1600" dirty="0"/>
              <a:t>2. Put the start node </a:t>
            </a:r>
            <a:r>
              <a:rPr lang="en-US" sz="1600" i="1" dirty="0"/>
              <a:t>n</a:t>
            </a:r>
            <a:r>
              <a:rPr lang="en-US" sz="1600" dirty="0"/>
              <a:t>0 in OPEN, </a:t>
            </a:r>
            <a:r>
              <a:rPr lang="en-US" sz="1600" i="1" dirty="0"/>
              <a:t>f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0) =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0). Put </a:t>
            </a:r>
            <a:r>
              <a:rPr lang="en-US" sz="1600" i="1" dirty="0"/>
              <a:t>n</a:t>
            </a:r>
            <a:r>
              <a:rPr lang="en-US" sz="1600" dirty="0"/>
              <a:t>0 the root of </a:t>
            </a:r>
            <a:r>
              <a:rPr lang="en-US" sz="1600" i="1" dirty="0"/>
              <a:t>Tr</a:t>
            </a:r>
            <a:r>
              <a:rPr lang="en-US" sz="1600" dirty="0"/>
              <a:t>.</a:t>
            </a:r>
          </a:p>
          <a:p>
            <a:pPr marL="182880"/>
            <a:r>
              <a:rPr lang="en-US" sz="1600" dirty="0"/>
              <a:t>3. If OPEN is empty exit and return the solutions found so far.</a:t>
            </a:r>
          </a:p>
          <a:p>
            <a:pPr marL="182880"/>
            <a:r>
              <a:rPr lang="en-US" sz="1600" dirty="0"/>
              <a:t>4. Remove a node in OPEN having a minimum </a:t>
            </a:r>
            <a:r>
              <a:rPr lang="en-US" sz="1600" i="1" dirty="0"/>
              <a:t>f </a:t>
            </a:r>
            <a:r>
              <a:rPr lang="en-US" sz="1600" dirty="0"/>
              <a:t>(break ties arbitrarily but in favor </a:t>
            </a:r>
            <a:r>
              <a:rPr lang="en-US" sz="1600" dirty="0" smtClean="0"/>
              <a:t>of goal </a:t>
            </a:r>
            <a:r>
              <a:rPr lang="en-US" sz="1600" dirty="0"/>
              <a:t>nodes) and put it in CLOSED.</a:t>
            </a:r>
          </a:p>
          <a:p>
            <a:pPr marL="182880"/>
            <a:r>
              <a:rPr lang="en-US" sz="1600" dirty="0"/>
              <a:t>5. If </a:t>
            </a:r>
            <a:r>
              <a:rPr lang="en-US" sz="1600" i="1" dirty="0"/>
              <a:t>n </a:t>
            </a:r>
            <a:r>
              <a:rPr lang="en-US" sz="1600" dirty="0"/>
              <a:t>is a goal node, output the current solution obtained by tracing back pointers </a:t>
            </a:r>
            <a:r>
              <a:rPr lang="en-US" sz="1600" dirty="0" smtClean="0"/>
              <a:t>from </a:t>
            </a:r>
            <a:r>
              <a:rPr lang="en-US" sz="1600" i="1" dirty="0" smtClean="0"/>
              <a:t>n </a:t>
            </a:r>
            <a:r>
              <a:rPr lang="en-US" sz="1600" dirty="0"/>
              <a:t>to </a:t>
            </a:r>
            <a:r>
              <a:rPr lang="en-US" sz="1600" i="1" dirty="0"/>
              <a:t>s </a:t>
            </a:r>
            <a:r>
              <a:rPr lang="en-US" sz="1600" dirty="0"/>
              <a:t>(pointers are assigned in the following step). Denote this solution </a:t>
            </a:r>
            <a:r>
              <a:rPr lang="en-US" sz="1600" i="1" dirty="0" err="1" smtClean="0"/>
              <a:t>sol_i</a:t>
            </a:r>
            <a:r>
              <a:rPr lang="en-US" sz="1600" dirty="0"/>
              <a:t>. If </a:t>
            </a:r>
            <a:r>
              <a:rPr lang="en-US" sz="1600" i="1" dirty="0"/>
              <a:t>i </a:t>
            </a:r>
            <a:r>
              <a:rPr lang="en-US" sz="1600" dirty="0"/>
              <a:t>= </a:t>
            </a:r>
            <a:r>
              <a:rPr lang="en-US" sz="1600" i="1" dirty="0" smtClean="0"/>
              <a:t>m </a:t>
            </a:r>
            <a:r>
              <a:rPr lang="en-US" sz="1600" dirty="0" smtClean="0"/>
              <a:t>exit</a:t>
            </a:r>
            <a:r>
              <a:rPr lang="en-US" sz="1600" dirty="0"/>
              <a:t>. else </a:t>
            </a:r>
            <a:r>
              <a:rPr lang="en-US" sz="1600" i="1" dirty="0"/>
              <a:t>i ← i </a:t>
            </a:r>
            <a:r>
              <a:rPr lang="en-US" sz="1600" dirty="0"/>
              <a:t>+ 1, and go to step 3.</a:t>
            </a:r>
          </a:p>
          <a:p>
            <a:pPr marL="182880"/>
            <a:r>
              <a:rPr lang="en-US" sz="1600" dirty="0"/>
              <a:t>6. Otherwise expand </a:t>
            </a:r>
            <a:r>
              <a:rPr lang="en-US" sz="1600" i="1" dirty="0"/>
              <a:t>n</a:t>
            </a:r>
            <a:r>
              <a:rPr lang="en-US" sz="1600" dirty="0"/>
              <a:t>, generating all its child nodes </a:t>
            </a:r>
            <a:r>
              <a:rPr lang="en-US" sz="1600" i="1" dirty="0"/>
              <a:t>M </a:t>
            </a:r>
            <a:r>
              <a:rPr lang="en-US" sz="1600" dirty="0"/>
              <a:t>and include only those </a:t>
            </a:r>
            <a:r>
              <a:rPr lang="en-US" sz="1600" dirty="0" smtClean="0"/>
              <a:t>appearing at </a:t>
            </a:r>
            <a:r>
              <a:rPr lang="en-US" sz="1600" dirty="0"/>
              <a:t>most </a:t>
            </a:r>
            <a:r>
              <a:rPr lang="en-US" sz="1600" i="1" dirty="0"/>
              <a:t>m − </a:t>
            </a:r>
            <a:r>
              <a:rPr lang="en-US" sz="1600" dirty="0"/>
              <a:t>1 </a:t>
            </a:r>
            <a:r>
              <a:rPr lang="en-US" sz="1600" dirty="0" smtClean="0"/>
              <a:t>times </a:t>
            </a:r>
            <a:r>
              <a:rPr lang="en-US" sz="1600" dirty="0"/>
              <a:t>in OPEN or </a:t>
            </a:r>
            <a:r>
              <a:rPr lang="en-US" sz="1600" dirty="0" smtClean="0"/>
              <a:t>CLOSED </a:t>
            </a:r>
            <a:r>
              <a:rPr lang="en-US" sz="1600" dirty="0"/>
              <a:t>and attach from each a pointer back </a:t>
            </a:r>
            <a:r>
              <a:rPr lang="en-US" sz="1600" dirty="0" smtClean="0"/>
              <a:t>to </a:t>
            </a:r>
            <a:r>
              <a:rPr lang="en-US" sz="1600" i="1" dirty="0" smtClean="0"/>
              <a:t>n </a:t>
            </a:r>
            <a:r>
              <a:rPr lang="en-US" sz="1600" dirty="0"/>
              <a:t>in </a:t>
            </a:r>
            <a:r>
              <a:rPr lang="en-US" sz="1600" i="1" dirty="0"/>
              <a:t>Tr</a:t>
            </a:r>
            <a:r>
              <a:rPr lang="en-US" sz="1600" dirty="0"/>
              <a:t>. For every </a:t>
            </a:r>
            <a:r>
              <a:rPr lang="en-US" sz="1600" i="1" dirty="0"/>
              <a:t>n′ ∈ M </a:t>
            </a:r>
            <a:r>
              <a:rPr lang="en-US" sz="1600" dirty="0"/>
              <a:t>successor of </a:t>
            </a:r>
            <a:r>
              <a:rPr lang="en-US" sz="1600" i="1" dirty="0"/>
              <a:t>n</a:t>
            </a:r>
            <a:r>
              <a:rPr lang="en-US" sz="1600" dirty="0"/>
              <a:t>: compute </a:t>
            </a:r>
            <a:r>
              <a:rPr lang="en-US" sz="1600" i="1" dirty="0"/>
              <a:t>g</a:t>
            </a:r>
            <a:r>
              <a:rPr lang="en-US" sz="1600" dirty="0"/>
              <a:t>(</a:t>
            </a:r>
            <a:r>
              <a:rPr lang="en-US" sz="1600" i="1" dirty="0"/>
              <a:t>n′</a:t>
            </a:r>
            <a:r>
              <a:rPr lang="en-US" sz="1600" dirty="0"/>
              <a:t>) = </a:t>
            </a:r>
            <a:r>
              <a:rPr lang="en-US" sz="1600" i="1" dirty="0"/>
              <a:t>g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+ </a:t>
            </a:r>
            <a:r>
              <a:rPr lang="en-US" sz="1600" i="1" dirty="0"/>
              <a:t>c</a:t>
            </a:r>
            <a:r>
              <a:rPr lang="en-US" sz="1600" dirty="0"/>
              <a:t>(</a:t>
            </a:r>
            <a:r>
              <a:rPr lang="en-US" sz="1600" i="1" dirty="0"/>
              <a:t>n; n′</a:t>
            </a:r>
            <a:r>
              <a:rPr lang="en-US" sz="1600" dirty="0"/>
              <a:t>) </a:t>
            </a:r>
            <a:r>
              <a:rPr lang="en-US" sz="1600" dirty="0" smtClean="0"/>
              <a:t>and </a:t>
            </a:r>
            <a:r>
              <a:rPr lang="en-US" sz="1600" i="1" dirty="0" smtClean="0"/>
              <a:t>f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i="1" dirty="0"/>
              <a:t>′</a:t>
            </a:r>
            <a:r>
              <a:rPr lang="en-US" sz="1600" dirty="0"/>
              <a:t>) = </a:t>
            </a:r>
            <a:r>
              <a:rPr lang="en-US" sz="1600" i="1" dirty="0"/>
              <a:t>g</a:t>
            </a:r>
            <a:r>
              <a:rPr lang="en-US" sz="1600" dirty="0"/>
              <a:t>(</a:t>
            </a:r>
            <a:r>
              <a:rPr lang="en-US" sz="1600" i="1" dirty="0"/>
              <a:t>n′</a:t>
            </a:r>
            <a:r>
              <a:rPr lang="en-US" sz="1600" dirty="0"/>
              <a:t>) + </a:t>
            </a:r>
            <a:r>
              <a:rPr lang="en-US" sz="1600" i="1" dirty="0"/>
              <a:t>h</a:t>
            </a:r>
            <a:r>
              <a:rPr lang="en-US" sz="1600" dirty="0"/>
              <a:t>(</a:t>
            </a:r>
            <a:r>
              <a:rPr lang="en-US" sz="1600" i="1" dirty="0"/>
              <a:t>n′</a:t>
            </a:r>
            <a:r>
              <a:rPr lang="en-US" sz="1600" dirty="0"/>
              <a:t>) and </a:t>
            </a:r>
            <a:r>
              <a:rPr lang="en-US" sz="1600" dirty="0" smtClean="0"/>
              <a:t> </a:t>
            </a:r>
            <a:r>
              <a:rPr lang="en-US" sz="1600" dirty="0"/>
              <a:t>place </a:t>
            </a:r>
            <a:r>
              <a:rPr lang="en-US" sz="1600" i="1" dirty="0"/>
              <a:t>n′ </a:t>
            </a:r>
            <a:r>
              <a:rPr lang="en-US" sz="1600" dirty="0"/>
              <a:t>with </a:t>
            </a:r>
            <a:r>
              <a:rPr lang="en-US" sz="1600" i="1" dirty="0"/>
              <a:t>f</a:t>
            </a:r>
            <a:r>
              <a:rPr lang="en-US" sz="1600" dirty="0"/>
              <a:t>(</a:t>
            </a:r>
            <a:r>
              <a:rPr lang="en-US" sz="1600" i="1" dirty="0"/>
              <a:t>n′</a:t>
            </a:r>
            <a:r>
              <a:rPr lang="en-US" sz="1600" dirty="0"/>
              <a:t>) in OPEN.</a:t>
            </a:r>
          </a:p>
          <a:p>
            <a:pPr marL="182880"/>
            <a:r>
              <a:rPr lang="en-US" sz="1600" dirty="0"/>
              <a:t>7. Go to step 3.</a:t>
            </a:r>
          </a:p>
        </p:txBody>
      </p:sp>
    </p:spTree>
    <p:extLst>
      <p:ext uri="{BB962C8B-B14F-4D97-AF65-F5344CB8AC3E}">
        <p14:creationId xmlns="" xmlns:p14="http://schemas.microsoft.com/office/powerpoint/2010/main" val="1405189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rimary properties</a:t>
            </a:r>
            <a:br>
              <a:rPr lang="en-US" dirty="0" smtClean="0"/>
            </a:br>
            <a:r>
              <a:rPr lang="en-US" sz="3600" dirty="0" smtClean="0"/>
              <a:t>(A* </a:t>
            </a:r>
            <a:r>
              <a:rPr lang="en-US" sz="3600" dirty="0" err="1" smtClean="0"/>
              <a:t>vs</a:t>
            </a:r>
            <a:r>
              <a:rPr lang="en-US" sz="3600" dirty="0" smtClean="0"/>
              <a:t> m-A*)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dirty="0" smtClean="0"/>
              <a:t>1. A</a:t>
            </a:r>
            <a:r>
              <a:rPr lang="en-US" sz="1200" dirty="0"/>
              <a:t>* terminates with an optimal solution.</a:t>
            </a:r>
          </a:p>
          <a:p>
            <a:r>
              <a:rPr lang="en-US" sz="1200" dirty="0"/>
              <a:t>2. A* is optimally efficient in terms of nodes expansions compared with any other </a:t>
            </a:r>
            <a:r>
              <a:rPr lang="en-US" sz="1200" dirty="0" smtClean="0"/>
              <a:t>search algorithm </a:t>
            </a:r>
            <a:r>
              <a:rPr lang="en-US" sz="1200" dirty="0"/>
              <a:t>that is guaranteed to find an optimal solution. Namely, any node that </a:t>
            </a:r>
            <a:r>
              <a:rPr lang="en-US" sz="1200" dirty="0" smtClean="0"/>
              <a:t>is surely </a:t>
            </a:r>
            <a:r>
              <a:rPr lang="en-US" sz="1200" dirty="0"/>
              <a:t>expanded by A*, regardless of tie breaking rule must be expanded by any </a:t>
            </a:r>
            <a:r>
              <a:rPr lang="en-US" sz="1200" dirty="0" smtClean="0"/>
              <a:t>other sound </a:t>
            </a:r>
            <a:r>
              <a:rPr lang="en-US" sz="1200" dirty="0"/>
              <a:t>and complete search algorithm.</a:t>
            </a:r>
          </a:p>
          <a:p>
            <a:r>
              <a:rPr lang="en-US" sz="1200" dirty="0"/>
              <a:t>3. A* is optimally efficient in terms of </a:t>
            </a:r>
            <a:r>
              <a:rPr lang="en-US" sz="1200" i="1" dirty="0"/>
              <a:t>number of nodes expansions </a:t>
            </a:r>
            <a:r>
              <a:rPr lang="en-US" sz="1200" dirty="0"/>
              <a:t>when the </a:t>
            </a:r>
            <a:r>
              <a:rPr lang="en-US" sz="1200" dirty="0" smtClean="0"/>
              <a:t>heuristic function </a:t>
            </a:r>
            <a:r>
              <a:rPr lang="en-US" sz="1200" dirty="0"/>
              <a:t>is monotone. In the latter case, A* expands each node just once.</a:t>
            </a:r>
          </a:p>
          <a:p>
            <a:r>
              <a:rPr lang="en-US" sz="1200" dirty="0" smtClean="0"/>
              <a:t>4. </a:t>
            </a:r>
            <a:r>
              <a:rPr lang="en-US" sz="1200" dirty="0"/>
              <a:t>Given two heuristic functions </a:t>
            </a:r>
            <a:r>
              <a:rPr lang="en-US" sz="1200" i="1" dirty="0"/>
              <a:t>h</a:t>
            </a:r>
            <a:r>
              <a:rPr lang="en-US" sz="1200" dirty="0"/>
              <a:t>1 and </a:t>
            </a:r>
            <a:r>
              <a:rPr lang="en-US" sz="1200" i="1" dirty="0"/>
              <a:t>h</a:t>
            </a:r>
            <a:r>
              <a:rPr lang="en-US" sz="1200" dirty="0"/>
              <a:t>2 </a:t>
            </a:r>
            <a:r>
              <a:rPr lang="en-US" sz="1200" dirty="0" err="1"/>
              <a:t>s.t.</a:t>
            </a:r>
            <a:r>
              <a:rPr lang="en-US" sz="1200" dirty="0"/>
              <a:t> for every </a:t>
            </a:r>
            <a:r>
              <a:rPr lang="en-US" sz="1200" i="1" dirty="0" smtClean="0"/>
              <a:t>n, </a:t>
            </a:r>
            <a:r>
              <a:rPr lang="en-US" sz="1200" i="1" dirty="0"/>
              <a:t>h</a:t>
            </a:r>
            <a:r>
              <a:rPr lang="en-US" sz="1200" dirty="0"/>
              <a:t>1(</a:t>
            </a:r>
            <a:r>
              <a:rPr lang="en-US" sz="1200" i="1" dirty="0"/>
              <a:t>n</a:t>
            </a:r>
            <a:r>
              <a:rPr lang="en-US" sz="1200" dirty="0"/>
              <a:t>) </a:t>
            </a:r>
            <a:r>
              <a:rPr lang="en-US" sz="1200" i="1" dirty="0"/>
              <a:t>&lt; h</a:t>
            </a:r>
            <a:r>
              <a:rPr lang="en-US" sz="1200" dirty="0"/>
              <a:t>2(</a:t>
            </a:r>
            <a:r>
              <a:rPr lang="en-US" sz="1200" i="1" dirty="0"/>
              <a:t>n</a:t>
            </a:r>
            <a:r>
              <a:rPr lang="en-US" sz="1200" dirty="0"/>
              <a:t>) then </a:t>
            </a:r>
            <a:r>
              <a:rPr lang="en-US" sz="1200" i="1" dirty="0"/>
              <a:t>A∗</a:t>
            </a:r>
            <a:r>
              <a:rPr lang="en-US" sz="1200" dirty="0"/>
              <a:t>1 </a:t>
            </a:r>
            <a:r>
              <a:rPr lang="en-US" sz="1200" dirty="0" smtClean="0"/>
              <a:t>will expand </a:t>
            </a:r>
            <a:r>
              <a:rPr lang="en-US" sz="1200" dirty="0"/>
              <a:t>every node surely expanded by </a:t>
            </a:r>
            <a:r>
              <a:rPr lang="en-US" sz="1200" i="1" dirty="0"/>
              <a:t>A</a:t>
            </a:r>
            <a:r>
              <a:rPr lang="en-US" sz="1200" i="1" dirty="0" smtClean="0"/>
              <a:t>∗</a:t>
            </a:r>
            <a:r>
              <a:rPr lang="en-US" sz="1200" dirty="0" smtClean="0"/>
              <a:t>2.</a:t>
            </a:r>
            <a:endParaRPr lang="en-US" sz="1200" dirty="0"/>
          </a:p>
          <a:p>
            <a:pPr marL="108000" indent="0">
              <a:buNone/>
            </a:pPr>
            <a:r>
              <a:rPr lang="en-US" sz="1400" b="1" dirty="0" smtClean="0"/>
              <a:t>We can show properties for m-A*</a:t>
            </a:r>
            <a:endParaRPr lang="en-US" sz="1400" b="1" dirty="0"/>
          </a:p>
          <a:p>
            <a:r>
              <a:rPr lang="en-US" sz="1400" dirty="0"/>
              <a:t>1. </a:t>
            </a:r>
            <a:r>
              <a:rPr lang="en-US" sz="1400" b="1" dirty="0">
                <a:solidFill>
                  <a:srgbClr val="FF0000"/>
                </a:solidFill>
              </a:rPr>
              <a:t>Soundness and completeness: </a:t>
            </a:r>
            <a:r>
              <a:rPr lang="en-US" sz="1400" i="1" dirty="0"/>
              <a:t>m-A* </a:t>
            </a:r>
            <a:r>
              <a:rPr lang="en-US" sz="1400" dirty="0"/>
              <a:t>terminates with the </a:t>
            </a:r>
            <a:r>
              <a:rPr lang="en-US" sz="1400" i="1" dirty="0"/>
              <a:t>m</a:t>
            </a:r>
            <a:r>
              <a:rPr lang="en-US" sz="1400" dirty="0"/>
              <a:t>-best solutions </a:t>
            </a:r>
            <a:r>
              <a:rPr lang="en-US" sz="1400" dirty="0" smtClean="0"/>
              <a:t>generated in </a:t>
            </a:r>
            <a:r>
              <a:rPr lang="en-US" sz="1400" dirty="0"/>
              <a:t>order of their cost.</a:t>
            </a:r>
          </a:p>
          <a:p>
            <a:r>
              <a:rPr lang="en-US" sz="1400" dirty="0"/>
              <a:t>2. </a:t>
            </a:r>
            <a:r>
              <a:rPr lang="en-US" sz="1400" b="1" dirty="0">
                <a:solidFill>
                  <a:srgbClr val="FF0000"/>
                </a:solidFill>
              </a:rPr>
              <a:t>Optimal efficiency</a:t>
            </a:r>
            <a:r>
              <a:rPr lang="en-US" sz="1400" b="1" dirty="0"/>
              <a:t>: </a:t>
            </a:r>
            <a:r>
              <a:rPr lang="en-US" sz="1400" i="1" dirty="0"/>
              <a:t>m-A* </a:t>
            </a:r>
            <a:r>
              <a:rPr lang="en-US" sz="1400" dirty="0"/>
              <a:t>is optimally efficient in terms of nodes expansions, </a:t>
            </a:r>
            <a:r>
              <a:rPr lang="en-US" sz="1400" dirty="0" smtClean="0"/>
              <a:t>compared with </a:t>
            </a:r>
            <a:r>
              <a:rPr lang="en-US" sz="1400" dirty="0"/>
              <a:t>any other search algorithm that is guaranteed to find the </a:t>
            </a:r>
            <a:r>
              <a:rPr lang="en-US" sz="1400" i="1" dirty="0"/>
              <a:t>m</a:t>
            </a:r>
            <a:r>
              <a:rPr lang="en-US" sz="1400" dirty="0"/>
              <a:t>-best solutions.</a:t>
            </a:r>
          </a:p>
          <a:p>
            <a:r>
              <a:rPr lang="en-US" sz="1400" dirty="0"/>
              <a:t>3. </a:t>
            </a:r>
            <a:r>
              <a:rPr lang="en-US" sz="1400" b="1" dirty="0">
                <a:solidFill>
                  <a:srgbClr val="FF0000"/>
                </a:solidFill>
              </a:rPr>
              <a:t>Optimal efficiency for monotone heuristics</a:t>
            </a:r>
            <a:r>
              <a:rPr lang="en-US" sz="1400" b="1" dirty="0"/>
              <a:t>: </a:t>
            </a:r>
            <a:r>
              <a:rPr lang="en-US" sz="1400" i="1" dirty="0"/>
              <a:t>m-A* </a:t>
            </a:r>
            <a:r>
              <a:rPr lang="en-US" sz="1400" dirty="0"/>
              <a:t>is optimally efficient in terms </a:t>
            </a:r>
            <a:r>
              <a:rPr lang="en-US" sz="1400" dirty="0" smtClean="0"/>
              <a:t>of </a:t>
            </a:r>
            <a:r>
              <a:rPr lang="en-US" sz="1400" i="1" dirty="0" smtClean="0"/>
              <a:t>number </a:t>
            </a:r>
            <a:r>
              <a:rPr lang="en-US" sz="1400" i="1" dirty="0"/>
              <a:t>of nodes expansions </a:t>
            </a:r>
            <a:r>
              <a:rPr lang="en-US" sz="1400" dirty="0"/>
              <a:t>when the heuristic function is monotone. In the </a:t>
            </a:r>
            <a:r>
              <a:rPr lang="en-US" sz="1400" dirty="0" smtClean="0"/>
              <a:t>latter case</a:t>
            </a:r>
            <a:r>
              <a:rPr lang="en-US" sz="1400" dirty="0"/>
              <a:t>, </a:t>
            </a:r>
            <a:r>
              <a:rPr lang="en-US" sz="1400" i="1" dirty="0"/>
              <a:t>m-A* </a:t>
            </a:r>
            <a:r>
              <a:rPr lang="en-US" sz="1400" dirty="0"/>
              <a:t>expands each node at most </a:t>
            </a:r>
            <a:r>
              <a:rPr lang="en-US" sz="1400" i="1" dirty="0"/>
              <a:t>m </a:t>
            </a:r>
            <a:r>
              <a:rPr lang="en-US" sz="1400" dirty="0"/>
              <a:t>times.</a:t>
            </a:r>
          </a:p>
          <a:p>
            <a:r>
              <a:rPr lang="en-US" sz="1400" dirty="0"/>
              <a:t>4. </a:t>
            </a:r>
            <a:r>
              <a:rPr lang="en-US" sz="1400" b="1" dirty="0">
                <a:solidFill>
                  <a:srgbClr val="FF0000"/>
                </a:solidFill>
              </a:rPr>
              <a:t>Dominance:</a:t>
            </a:r>
            <a:r>
              <a:rPr lang="en-US" sz="1400" b="1" dirty="0"/>
              <a:t> </a:t>
            </a:r>
            <a:r>
              <a:rPr lang="en-US" sz="1400" dirty="0"/>
              <a:t>Given two heuristic functions </a:t>
            </a:r>
            <a:r>
              <a:rPr lang="en-US" sz="1400" i="1" dirty="0"/>
              <a:t>h</a:t>
            </a:r>
            <a:r>
              <a:rPr lang="en-US" sz="1400" dirty="0"/>
              <a:t>1 and </a:t>
            </a:r>
            <a:r>
              <a:rPr lang="en-US" sz="1400" i="1" dirty="0"/>
              <a:t>h</a:t>
            </a:r>
            <a:r>
              <a:rPr lang="en-US" sz="1400" dirty="0"/>
              <a:t>2 </a:t>
            </a:r>
            <a:r>
              <a:rPr lang="en-US" sz="1400" dirty="0" err="1"/>
              <a:t>s.t.</a:t>
            </a:r>
            <a:r>
              <a:rPr lang="en-US" sz="1400" dirty="0"/>
              <a:t> for every </a:t>
            </a:r>
            <a:r>
              <a:rPr lang="en-US" sz="1400" i="1" dirty="0" smtClean="0"/>
              <a:t>n, </a:t>
            </a:r>
            <a:r>
              <a:rPr lang="en-US" sz="1400" i="1" dirty="0"/>
              <a:t>h</a:t>
            </a:r>
            <a:r>
              <a:rPr lang="en-US" sz="1400" dirty="0"/>
              <a:t>1(</a:t>
            </a:r>
            <a:r>
              <a:rPr lang="en-US" sz="1400" i="1" dirty="0"/>
              <a:t>n</a:t>
            </a:r>
            <a:r>
              <a:rPr lang="en-US" sz="1400" dirty="0"/>
              <a:t>) </a:t>
            </a:r>
            <a:r>
              <a:rPr lang="en-US" sz="1400" i="1" dirty="0"/>
              <a:t>&lt; </a:t>
            </a:r>
            <a:r>
              <a:rPr lang="en-US" sz="1400" i="1" dirty="0" smtClean="0"/>
              <a:t>h</a:t>
            </a:r>
            <a:r>
              <a:rPr lang="en-US" sz="1400" dirty="0" smtClean="0"/>
              <a:t>2(</a:t>
            </a:r>
            <a:r>
              <a:rPr lang="en-US" sz="1400" i="1" dirty="0" smtClean="0"/>
              <a:t>n</a:t>
            </a:r>
            <a:r>
              <a:rPr lang="en-US" sz="1400" dirty="0" smtClean="0"/>
              <a:t>) then </a:t>
            </a:r>
            <a:r>
              <a:rPr lang="en-US" sz="1400" i="1" dirty="0"/>
              <a:t>m-A*</a:t>
            </a:r>
            <a:r>
              <a:rPr lang="en-US" sz="1400" dirty="0"/>
              <a:t>1 will expand every node surely expanded by </a:t>
            </a:r>
            <a:r>
              <a:rPr lang="en-US" sz="1400" i="1" dirty="0" smtClean="0"/>
              <a:t>m-A*</a:t>
            </a:r>
            <a:r>
              <a:rPr lang="en-US" sz="1400" dirty="0" smtClean="0"/>
              <a:t>2.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899411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m-A* is sound and complete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Proposition 1. </a:t>
            </a:r>
            <a:r>
              <a:rPr lang="en-US" sz="1800" i="1" dirty="0" smtClean="0"/>
              <a:t>Anytime </a:t>
            </a:r>
            <a:r>
              <a:rPr lang="en-US" sz="1800" i="1" dirty="0"/>
              <a:t>before m-A* expands the goal of the </a:t>
            </a:r>
            <a:r>
              <a:rPr lang="en-US" sz="1800" i="1" dirty="0" err="1"/>
              <a:t>ith</a:t>
            </a:r>
            <a:r>
              <a:rPr lang="en-US" sz="1800" i="1" dirty="0"/>
              <a:t> best solution path </a:t>
            </a:r>
            <a:r>
              <a:rPr lang="en-US" sz="1800" i="1" dirty="0" smtClean="0"/>
              <a:t>there is </a:t>
            </a:r>
            <a:r>
              <a:rPr lang="en-US" sz="1800" i="1" dirty="0"/>
              <a:t>a node n′ in OPEN whose evaluation function satisfies f(n′) ≤ </a:t>
            </a:r>
            <a:r>
              <a:rPr lang="en-US" sz="1800" i="1" dirty="0" err="1"/>
              <a:t>C</a:t>
            </a:r>
            <a:r>
              <a:rPr lang="en-US" sz="1800" i="1" baseline="30000" dirty="0" err="1" smtClean="0"/>
              <a:t>∗</a:t>
            </a:r>
            <a:r>
              <a:rPr lang="en-US" sz="1800" baseline="-25000" dirty="0" err="1" smtClean="0"/>
              <a:t>i</a:t>
            </a:r>
            <a:r>
              <a:rPr lang="en-US" sz="1800" baseline="-25000" dirty="0" smtClean="0"/>
              <a:t> </a:t>
            </a:r>
            <a:endParaRPr lang="en-US" sz="1800" dirty="0"/>
          </a:p>
          <a:p>
            <a:r>
              <a:rPr lang="en-US" sz="1400" i="1" dirty="0" smtClean="0"/>
              <a:t>Proof. </a:t>
            </a:r>
            <a:r>
              <a:rPr lang="en-US" sz="1400" dirty="0" smtClean="0"/>
              <a:t>We assume that the search graph </a:t>
            </a:r>
            <a:r>
              <a:rPr lang="en-US" sz="1400" i="1" dirty="0" smtClean="0"/>
              <a:t>G </a:t>
            </a:r>
            <a:r>
              <a:rPr lang="en-US" sz="1400" dirty="0" smtClean="0"/>
              <a:t>accommodates at least </a:t>
            </a:r>
            <a:r>
              <a:rPr lang="en-US" sz="1400" i="1" dirty="0" smtClean="0"/>
              <a:t>m </a:t>
            </a:r>
            <a:r>
              <a:rPr lang="en-US" sz="1400" dirty="0" smtClean="0"/>
              <a:t>solutions. Lets assume that all the 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− </a:t>
            </a:r>
            <a:r>
              <a:rPr lang="en-US" sz="1400" dirty="0" smtClean="0"/>
              <a:t>1 best solutions were already generated. Namely, the goals of the first 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− </a:t>
            </a:r>
            <a:r>
              <a:rPr lang="en-US" sz="1400" dirty="0" smtClean="0"/>
              <a:t>1 solution paths were selected for expansion. At anytime after that there is a node </a:t>
            </a:r>
            <a:r>
              <a:rPr lang="en-US" sz="1400" i="1" dirty="0" smtClean="0"/>
              <a:t>n </a:t>
            </a:r>
            <a:r>
              <a:rPr lang="en-US" sz="1400" dirty="0" smtClean="0"/>
              <a:t>in OPEN that resides on an </a:t>
            </a:r>
            <a:r>
              <a:rPr lang="en-US" sz="1400" i="1" dirty="0" err="1" smtClean="0"/>
              <a:t>ith</a:t>
            </a:r>
            <a:r>
              <a:rPr lang="en-US" sz="1400" i="1" dirty="0" smtClean="0"/>
              <a:t> </a:t>
            </a:r>
            <a:r>
              <a:rPr lang="en-US" sz="1400" dirty="0" smtClean="0"/>
              <a:t>optimal path </a:t>
            </a:r>
            <a:r>
              <a:rPr lang="en-US" sz="1400" dirty="0" err="1" smtClean="0"/>
              <a:t>p_</a:t>
            </a:r>
            <a:r>
              <a:rPr lang="en-US" sz="1400" i="1" dirty="0" err="1" smtClean="0"/>
              <a:t>i</a:t>
            </a:r>
            <a:r>
              <a:rPr lang="en-US" sz="1400" dirty="0" smtClean="0"/>
              <a:t>, because the </a:t>
            </a:r>
            <a:r>
              <a:rPr lang="en-US" sz="1400" i="1" dirty="0" err="1" smtClean="0"/>
              <a:t>ith</a:t>
            </a:r>
            <a:r>
              <a:rPr lang="en-US" sz="1400" i="1" dirty="0" smtClean="0"/>
              <a:t> </a:t>
            </a:r>
            <a:r>
              <a:rPr lang="en-US" sz="1400" dirty="0" smtClean="0"/>
              <a:t>path is yet to be generated. Let </a:t>
            </a:r>
            <a:r>
              <a:rPr lang="en-US" sz="1400" i="1" dirty="0" smtClean="0"/>
              <a:t>n </a:t>
            </a:r>
            <a:r>
              <a:rPr lang="en-US" sz="1400" dirty="0" smtClean="0"/>
              <a:t>be the first OPEN node on </a:t>
            </a:r>
            <a:r>
              <a:rPr lang="en-US" sz="1400" dirty="0" err="1" smtClean="0"/>
              <a:t>p_</a:t>
            </a:r>
            <a:r>
              <a:rPr lang="en-US" sz="1400" i="1" dirty="0" err="1" smtClean="0"/>
              <a:t>i</a:t>
            </a:r>
            <a:r>
              <a:rPr lang="en-US" sz="1400" dirty="0" smtClean="0"/>
              <a:t>. Its evaluation function is by definition </a:t>
            </a:r>
            <a:r>
              <a:rPr lang="en-US" sz="1400" i="1" dirty="0" smtClean="0"/>
              <a:t>f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 = </a:t>
            </a:r>
            <a:r>
              <a:rPr lang="en-US" sz="1400" i="1" dirty="0" err="1" smtClean="0"/>
              <a:t>g</a:t>
            </a:r>
            <a:r>
              <a:rPr lang="en-US" sz="1400" i="1" baseline="-25000" dirty="0" err="1" smtClean="0"/>
              <a:t>i</a:t>
            </a:r>
            <a:r>
              <a:rPr lang="en-US" sz="1400" i="1" dirty="0" smtClean="0"/>
              <a:t>_{pi}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 + </a:t>
            </a:r>
            <a:r>
              <a:rPr lang="en-US" sz="1400" i="1" dirty="0" smtClean="0"/>
              <a:t>h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). Since p</a:t>
            </a:r>
            <a:r>
              <a:rPr lang="en-US" sz="1400" i="1" dirty="0" smtClean="0"/>
              <a:t>i </a:t>
            </a:r>
            <a:r>
              <a:rPr lang="en-US" sz="1400" dirty="0" smtClean="0"/>
              <a:t>is an </a:t>
            </a:r>
            <a:r>
              <a:rPr lang="en-US" sz="1400" i="1" dirty="0" err="1" smtClean="0"/>
              <a:t>ith</a:t>
            </a:r>
            <a:r>
              <a:rPr lang="en-US" sz="1400" i="1" dirty="0" smtClean="0"/>
              <a:t> </a:t>
            </a:r>
            <a:r>
              <a:rPr lang="en-US" sz="1400" dirty="0" smtClean="0"/>
              <a:t>best path, </a:t>
            </a:r>
            <a:r>
              <a:rPr lang="en-US" sz="1400" i="1" dirty="0" err="1" smtClean="0"/>
              <a:t>g</a:t>
            </a:r>
            <a:r>
              <a:rPr lang="en-US" sz="1400" i="1" baseline="-25000" dirty="0" err="1" smtClean="0"/>
              <a:t>i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 + </a:t>
            </a:r>
            <a:r>
              <a:rPr lang="en-US" sz="1400" i="1" dirty="0" smtClean="0"/>
              <a:t>c</a:t>
            </a:r>
            <a:r>
              <a:rPr lang="en-US" sz="1400" dirty="0" smtClean="0"/>
              <a:t>(</a:t>
            </a:r>
            <a:r>
              <a:rPr lang="en-US" sz="1400" i="1" dirty="0" smtClean="0"/>
              <a:t>n; t</a:t>
            </a:r>
            <a:r>
              <a:rPr lang="en-US" sz="1400" dirty="0" smtClean="0"/>
              <a:t>) = </a:t>
            </a:r>
            <a:r>
              <a:rPr lang="en-US" sz="1400" i="1" dirty="0" err="1" smtClean="0"/>
              <a:t>C</a:t>
            </a:r>
            <a:r>
              <a:rPr lang="en-US" sz="1400" i="1" baseline="30000" dirty="0" err="1" smtClean="0"/>
              <a:t>∗</a:t>
            </a:r>
            <a:r>
              <a:rPr lang="en-US" sz="1400" baseline="-25000" dirty="0" err="1" smtClean="0"/>
              <a:t>i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, when </a:t>
            </a:r>
            <a:r>
              <a:rPr lang="en-US" sz="1400" i="1" dirty="0" smtClean="0"/>
              <a:t>t </a:t>
            </a:r>
            <a:r>
              <a:rPr lang="en-US" sz="1400" dirty="0" smtClean="0"/>
              <a:t>is the goal for path </a:t>
            </a:r>
            <a:r>
              <a:rPr lang="en-US" sz="1400" i="1" dirty="0" err="1" smtClean="0"/>
              <a:t>i</a:t>
            </a:r>
            <a:r>
              <a:rPr lang="en-US" sz="1400" dirty="0" smtClean="0"/>
              <a:t>. Since by definition </a:t>
            </a:r>
            <a:r>
              <a:rPr lang="en-US" sz="1400" i="1" dirty="0" smtClean="0"/>
              <a:t>h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 </a:t>
            </a:r>
            <a:r>
              <a:rPr lang="en-US" sz="1400" i="1" dirty="0" smtClean="0"/>
              <a:t>≤ c</a:t>
            </a:r>
            <a:r>
              <a:rPr lang="en-US" sz="1400" dirty="0" smtClean="0"/>
              <a:t>(</a:t>
            </a:r>
            <a:r>
              <a:rPr lang="en-US" sz="1400" i="1" dirty="0" smtClean="0"/>
              <a:t>n; t</a:t>
            </a:r>
            <a:r>
              <a:rPr lang="en-US" sz="1400" dirty="0" smtClean="0"/>
              <a:t>) we get that </a:t>
            </a:r>
            <a:r>
              <a:rPr lang="en-US" sz="1400" i="1" dirty="0" smtClean="0"/>
              <a:t>f</a:t>
            </a:r>
            <a:r>
              <a:rPr lang="en-US" sz="1400" dirty="0" smtClean="0"/>
              <a:t>(</a:t>
            </a:r>
            <a:r>
              <a:rPr lang="en-US" sz="1400" i="1" dirty="0" smtClean="0"/>
              <a:t>n</a:t>
            </a:r>
            <a:r>
              <a:rPr lang="en-US" sz="1400" dirty="0" smtClean="0"/>
              <a:t>) </a:t>
            </a:r>
            <a:r>
              <a:rPr lang="en-US" sz="1400" i="1" dirty="0" smtClean="0"/>
              <a:t>≤ </a:t>
            </a:r>
            <a:r>
              <a:rPr lang="en-US" sz="1400" i="1" dirty="0" err="1" smtClean="0"/>
              <a:t>C</a:t>
            </a:r>
            <a:r>
              <a:rPr lang="en-US" sz="1400" i="1" baseline="30000" dirty="0" err="1" smtClean="0"/>
              <a:t>∗</a:t>
            </a:r>
            <a:r>
              <a:rPr lang="en-US" sz="1400" baseline="-25000" dirty="0" err="1" smtClean="0"/>
              <a:t>i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. </a:t>
            </a:r>
          </a:p>
          <a:p>
            <a:r>
              <a:rPr lang="en-US" sz="1800" b="1" dirty="0" smtClean="0">
                <a:solidFill>
                  <a:srgbClr val="C00000"/>
                </a:solidFill>
              </a:rPr>
              <a:t>Theorem 1</a:t>
            </a:r>
            <a:r>
              <a:rPr lang="en-US" sz="1800" dirty="0" smtClean="0">
                <a:solidFill>
                  <a:srgbClr val="C00000"/>
                </a:solidFill>
              </a:rPr>
              <a:t>. </a:t>
            </a:r>
            <a:r>
              <a:rPr lang="en-US" sz="1800" i="1" dirty="0" smtClean="0">
                <a:solidFill>
                  <a:srgbClr val="C00000"/>
                </a:solidFill>
              </a:rPr>
              <a:t>The </a:t>
            </a:r>
            <a:r>
              <a:rPr lang="en-US" sz="1800" i="1" dirty="0" err="1" smtClean="0">
                <a:solidFill>
                  <a:srgbClr val="C00000"/>
                </a:solidFill>
              </a:rPr>
              <a:t>ith</a:t>
            </a:r>
            <a:r>
              <a:rPr lang="en-US" sz="1800" i="1" dirty="0" smtClean="0">
                <a:solidFill>
                  <a:srgbClr val="C00000"/>
                </a:solidFill>
              </a:rPr>
              <a:t> solution generated by m-A* is the </a:t>
            </a:r>
            <a:r>
              <a:rPr lang="en-US" sz="1800" i="1" dirty="0" err="1" smtClean="0">
                <a:solidFill>
                  <a:srgbClr val="C00000"/>
                </a:solidFill>
              </a:rPr>
              <a:t>ith</a:t>
            </a:r>
            <a:r>
              <a:rPr lang="en-US" sz="1800" i="1" dirty="0" smtClean="0">
                <a:solidFill>
                  <a:srgbClr val="C00000"/>
                </a:solidFill>
              </a:rPr>
              <a:t> best solution.</a:t>
            </a:r>
          </a:p>
          <a:p>
            <a:r>
              <a:rPr lang="en-US" sz="1400" i="1" dirty="0" smtClean="0"/>
              <a:t>Proof</a:t>
            </a:r>
            <a:r>
              <a:rPr lang="en-US" sz="1400" i="1" dirty="0"/>
              <a:t>. </a:t>
            </a:r>
            <a:r>
              <a:rPr lang="en-US" sz="1400" dirty="0"/>
              <a:t>By induction. We know that the first solution generated is the optimal one. </a:t>
            </a:r>
            <a:r>
              <a:rPr lang="en-US" sz="1400" dirty="0" smtClean="0"/>
              <a:t>Assuming that </a:t>
            </a:r>
            <a:r>
              <a:rPr lang="en-US" sz="1400" dirty="0"/>
              <a:t>the first </a:t>
            </a:r>
            <a:r>
              <a:rPr lang="en-US" sz="1400" i="1" dirty="0"/>
              <a:t>i − </a:t>
            </a:r>
            <a:r>
              <a:rPr lang="en-US" sz="1400" dirty="0"/>
              <a:t>1 solutions are </a:t>
            </a:r>
            <a:r>
              <a:rPr lang="en-US" sz="1400" i="1" dirty="0"/>
              <a:t>i − </a:t>
            </a:r>
            <a:r>
              <a:rPr lang="en-US" sz="1400" dirty="0"/>
              <a:t>1 optimal in sequence, we will prove that the </a:t>
            </a:r>
            <a:r>
              <a:rPr lang="en-US" sz="1400" i="1" dirty="0" err="1"/>
              <a:t>ith</a:t>
            </a:r>
            <a:r>
              <a:rPr lang="en-US" sz="1400" i="1" dirty="0"/>
              <a:t> </a:t>
            </a:r>
            <a:r>
              <a:rPr lang="en-US" sz="1400" dirty="0" smtClean="0"/>
              <a:t>one is </a:t>
            </a:r>
            <a:r>
              <a:rPr lang="en-US" sz="1400" dirty="0"/>
              <a:t>optimal. If not, the </a:t>
            </a:r>
            <a:r>
              <a:rPr lang="en-US" sz="1400" i="1" dirty="0" err="1"/>
              <a:t>ith</a:t>
            </a:r>
            <a:r>
              <a:rPr lang="en-US" sz="1400" i="1" dirty="0"/>
              <a:t> </a:t>
            </a:r>
            <a:r>
              <a:rPr lang="en-US" sz="1400" dirty="0"/>
              <a:t>generated solution path, denoted by </a:t>
            </a:r>
            <a:r>
              <a:rPr lang="en-US" sz="1400" dirty="0" smtClean="0"/>
              <a:t>pi</a:t>
            </a:r>
            <a:r>
              <a:rPr lang="en-US" sz="1400" i="1" dirty="0" smtClean="0"/>
              <a:t>′ </a:t>
            </a:r>
            <a:r>
              <a:rPr lang="en-US" sz="1400" dirty="0"/>
              <a:t>has a cost </a:t>
            </a:r>
            <a:r>
              <a:rPr lang="en-US" sz="1400" i="1" dirty="0"/>
              <a:t>c </a:t>
            </a:r>
            <a:r>
              <a:rPr lang="en-US" sz="1400" dirty="0"/>
              <a:t>and </a:t>
            </a:r>
            <a:r>
              <a:rPr lang="en-US" sz="1400" i="1" dirty="0"/>
              <a:t>c &gt; </a:t>
            </a:r>
            <a:r>
              <a:rPr lang="en-US" sz="1400" i="1" dirty="0" err="1" smtClean="0"/>
              <a:t>C</a:t>
            </a:r>
            <a:r>
              <a:rPr lang="en-US" sz="1400" i="1" baseline="30000" dirty="0" err="1" smtClean="0"/>
              <a:t>∗</a:t>
            </a:r>
            <a:r>
              <a:rPr lang="en-US" sz="1400" baseline="-25000" dirty="0" err="1" smtClean="0"/>
              <a:t>i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. However </a:t>
            </a:r>
            <a:r>
              <a:rPr lang="en-US" sz="1400" dirty="0"/>
              <a:t>when the algorithm selected the goal </a:t>
            </a:r>
            <a:r>
              <a:rPr lang="en-US" sz="1400" i="1" dirty="0"/>
              <a:t>t′ </a:t>
            </a:r>
            <a:r>
              <a:rPr lang="en-US" sz="1400" dirty="0"/>
              <a:t>along </a:t>
            </a:r>
            <a:r>
              <a:rPr lang="en-US" sz="1400" dirty="0" smtClean="0"/>
              <a:t>pi</a:t>
            </a:r>
            <a:r>
              <a:rPr lang="en-US" sz="1400" i="1" dirty="0" smtClean="0"/>
              <a:t>′</a:t>
            </a:r>
            <a:r>
              <a:rPr lang="en-US" sz="1400" dirty="0" smtClean="0"/>
              <a:t>, </a:t>
            </a:r>
            <a:r>
              <a:rPr lang="en-US" sz="1400" dirty="0"/>
              <a:t>its evaluation function is </a:t>
            </a:r>
            <a:r>
              <a:rPr lang="en-US" sz="1400" i="1" dirty="0"/>
              <a:t>f</a:t>
            </a:r>
            <a:r>
              <a:rPr lang="en-US" sz="1400" dirty="0"/>
              <a:t>(</a:t>
            </a:r>
            <a:r>
              <a:rPr lang="en-US" sz="1400" i="1" dirty="0"/>
              <a:t>t′</a:t>
            </a:r>
            <a:r>
              <a:rPr lang="en-US" sz="1400" dirty="0"/>
              <a:t>) </a:t>
            </a:r>
            <a:r>
              <a:rPr lang="en-US" sz="1400" dirty="0" smtClean="0"/>
              <a:t>= </a:t>
            </a:r>
            <a:r>
              <a:rPr lang="en-US" sz="1400" i="1" dirty="0" smtClean="0"/>
              <a:t>g</a:t>
            </a:r>
            <a:r>
              <a:rPr lang="en-US" sz="1400" i="1" dirty="0"/>
              <a:t>′</a:t>
            </a:r>
            <a:r>
              <a:rPr lang="en-US" sz="1400" dirty="0"/>
              <a:t>(</a:t>
            </a:r>
            <a:r>
              <a:rPr lang="en-US" sz="1400" i="1" dirty="0"/>
              <a:t>t′</a:t>
            </a:r>
            <a:r>
              <a:rPr lang="en-US" sz="1400" dirty="0"/>
              <a:t>) = </a:t>
            </a:r>
            <a:r>
              <a:rPr lang="en-US" sz="1400" i="1" dirty="0"/>
              <a:t>c </a:t>
            </a:r>
            <a:r>
              <a:rPr lang="en-US" sz="1400" dirty="0"/>
              <a:t>while at the same time there is a node in OPEN whose evaluation function is </a:t>
            </a:r>
            <a:r>
              <a:rPr lang="en-US" sz="1400" i="1" dirty="0" err="1"/>
              <a:t>C</a:t>
            </a:r>
            <a:r>
              <a:rPr lang="en-US" sz="1400" i="1" dirty="0" err="1" smtClean="0"/>
              <a:t>∗i</a:t>
            </a:r>
            <a:r>
              <a:rPr lang="en-US" sz="1400" i="1" dirty="0" smtClean="0"/>
              <a:t> </a:t>
            </a:r>
            <a:r>
              <a:rPr lang="en-US" sz="1400" dirty="0" smtClean="0"/>
              <a:t>or </a:t>
            </a:r>
            <a:r>
              <a:rPr lang="en-US" sz="1400" dirty="0"/>
              <a:t>smaller that should have been selected. Contradiction.</a:t>
            </a:r>
          </a:p>
          <a:p>
            <a:r>
              <a:rPr lang="en-US" sz="2000" b="1" dirty="0"/>
              <a:t>Corollary 1. </a:t>
            </a:r>
            <a:r>
              <a:rPr lang="en-US" sz="2000" i="1" dirty="0"/>
              <a:t>Algorithm m-A* generates the m-best solutions in order of </a:t>
            </a:r>
            <a:r>
              <a:rPr lang="en-US" sz="2000" i="1" dirty="0" err="1"/>
              <a:t>bestness</a:t>
            </a:r>
            <a:r>
              <a:rPr lang="en-US" sz="2000" i="1" dirty="0"/>
              <a:t>.</a:t>
            </a:r>
            <a:r>
              <a:rPr lang="en-US" sz="2000" i="1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405189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m-A* </a:t>
            </a:r>
            <a:r>
              <a:rPr lang="en-US" b="1" dirty="0"/>
              <a:t>is optimally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/>
              <a:t>Corollary 2. </a:t>
            </a:r>
            <a:r>
              <a:rPr lang="en-US" sz="1600" dirty="0"/>
              <a:t>The following properties hole for m-A*:</a:t>
            </a:r>
          </a:p>
          <a:p>
            <a:r>
              <a:rPr lang="en-US" sz="1400" dirty="0"/>
              <a:t>i.) If n is expanded by m-A* before the </a:t>
            </a:r>
            <a:r>
              <a:rPr lang="en-US" sz="1400" dirty="0" err="1"/>
              <a:t>ith</a:t>
            </a:r>
            <a:r>
              <a:rPr lang="en-US" sz="1400" dirty="0"/>
              <a:t> solution is </a:t>
            </a:r>
            <a:r>
              <a:rPr lang="en-US" sz="1400" dirty="0" smtClean="0"/>
              <a:t>generated, </a:t>
            </a:r>
            <a:r>
              <a:rPr lang="en-US" sz="1400" dirty="0"/>
              <a:t>then f(n) </a:t>
            </a:r>
            <a:r>
              <a:rPr lang="en-US" sz="1400" dirty="0" smtClean="0"/>
              <a:t>&lt;= </a:t>
            </a:r>
            <a:r>
              <a:rPr lang="en-US" sz="1400" dirty="0" err="1" smtClean="0"/>
              <a:t>C</a:t>
            </a:r>
            <a:r>
              <a:rPr lang="en-US" sz="1400" baseline="30000" dirty="0" err="1" smtClean="0"/>
              <a:t>∗</a:t>
            </a:r>
            <a:r>
              <a:rPr lang="en-US" sz="1400" baseline="-25000" dirty="0" err="1" smtClean="0"/>
              <a:t>i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ii.) If f(n) &lt; </a:t>
            </a:r>
            <a:r>
              <a:rPr lang="en-US" sz="1400" dirty="0" err="1" smtClean="0"/>
              <a:t>C</a:t>
            </a:r>
            <a:r>
              <a:rPr lang="en-US" sz="1400" baseline="30000" dirty="0" err="1" smtClean="0"/>
              <a:t>∗</a:t>
            </a:r>
            <a:r>
              <a:rPr lang="en-US" sz="1400" baseline="-25000" dirty="0" err="1" smtClean="0"/>
              <a:t>i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and </a:t>
            </a:r>
            <a:r>
              <a:rPr lang="en-US" sz="1400" dirty="0"/>
              <a:t>h is </a:t>
            </a:r>
            <a:r>
              <a:rPr lang="en-US" sz="1400" dirty="0" smtClean="0"/>
              <a:t>monotone, </a:t>
            </a:r>
            <a:r>
              <a:rPr lang="en-US" sz="1400" dirty="0"/>
              <a:t>then n is expanded by m-A* before the </a:t>
            </a:r>
            <a:r>
              <a:rPr lang="en-US" sz="1400" dirty="0" err="1"/>
              <a:t>ith</a:t>
            </a:r>
            <a:r>
              <a:rPr lang="en-US" sz="1400" dirty="0"/>
              <a:t> solution </a:t>
            </a:r>
            <a:r>
              <a:rPr lang="en-US" sz="1400" dirty="0" smtClean="0"/>
              <a:t>is generated</a:t>
            </a:r>
            <a:r>
              <a:rPr lang="en-US" sz="1400" dirty="0"/>
              <a:t>.</a:t>
            </a:r>
          </a:p>
          <a:p>
            <a:r>
              <a:rPr lang="en-US" sz="1400" dirty="0"/>
              <a:t>iii) if h is </a:t>
            </a:r>
            <a:r>
              <a:rPr lang="en-US" sz="1400" dirty="0" smtClean="0"/>
              <a:t>monotone, </a:t>
            </a:r>
            <a:r>
              <a:rPr lang="en-US" sz="1400" dirty="0"/>
              <a:t>the set </a:t>
            </a:r>
            <a:r>
              <a:rPr lang="en-US" sz="1400" b="1" dirty="0"/>
              <a:t>{</a:t>
            </a:r>
            <a:r>
              <a:rPr lang="en-US" sz="1400" b="1" dirty="0" err="1"/>
              <a:t>n|f</a:t>
            </a:r>
            <a:r>
              <a:rPr lang="en-US" sz="1400" b="1" dirty="0"/>
              <a:t>(n) &lt; </a:t>
            </a:r>
            <a:r>
              <a:rPr lang="en-US" sz="1400" b="1" dirty="0" err="1" smtClean="0"/>
              <a:t>C</a:t>
            </a:r>
            <a:r>
              <a:rPr lang="en-US" sz="1400" b="1" baseline="30000" dirty="0" err="1" smtClean="0"/>
              <a:t>∗</a:t>
            </a:r>
            <a:r>
              <a:rPr lang="en-US" sz="1400" b="1" baseline="-25000" dirty="0" err="1" smtClean="0"/>
              <a:t>m</a:t>
            </a:r>
            <a:r>
              <a:rPr lang="en-US" sz="1400" b="1" dirty="0" smtClean="0"/>
              <a:t>} </a:t>
            </a:r>
            <a:r>
              <a:rPr lang="en-US" sz="1400" b="1" dirty="0">
                <a:solidFill>
                  <a:srgbClr val="CC0066"/>
                </a:solidFill>
              </a:rPr>
              <a:t>will surely be </a:t>
            </a:r>
            <a:r>
              <a:rPr lang="en-US" sz="1400" dirty="0"/>
              <a:t>expanded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Iv) m-A* </a:t>
            </a:r>
            <a:r>
              <a:rPr lang="en-US" sz="1400" b="1" dirty="0" smtClean="0">
                <a:solidFill>
                  <a:srgbClr val="CC0066"/>
                </a:solidFill>
              </a:rPr>
              <a:t>will not expand</a:t>
            </a:r>
            <a:r>
              <a:rPr lang="en-US" sz="1400" dirty="0" smtClean="0"/>
              <a:t> any node n, </a:t>
            </a:r>
            <a:r>
              <a:rPr lang="en-US" sz="1400" dirty="0" err="1" smtClean="0"/>
              <a:t>s.t.</a:t>
            </a:r>
            <a:r>
              <a:rPr lang="en-US" sz="1400" dirty="0" smtClean="0"/>
              <a:t> </a:t>
            </a:r>
            <a:r>
              <a:rPr lang="en-US" sz="1400" b="1" dirty="0" smtClean="0"/>
              <a:t>f(n)&gt; </a:t>
            </a:r>
            <a:r>
              <a:rPr lang="en-US" sz="1400" b="1" dirty="0" err="1" smtClean="0"/>
              <a:t>C</a:t>
            </a:r>
            <a:r>
              <a:rPr lang="en-US" sz="1400" b="1" baseline="30000" dirty="0" err="1" smtClean="0"/>
              <a:t>∗</a:t>
            </a:r>
            <a:r>
              <a:rPr lang="en-US" sz="1400" b="1" baseline="-25000" dirty="0" err="1" smtClean="0"/>
              <a:t>m</a:t>
            </a:r>
            <a:endParaRPr lang="en-US" sz="1400" b="1" dirty="0" smtClean="0"/>
          </a:p>
          <a:p>
            <a:r>
              <a:rPr lang="en-US" sz="1400" dirty="0" smtClean="0"/>
              <a:t>There </a:t>
            </a:r>
            <a:r>
              <a:rPr lang="en-US" sz="1400" b="1" dirty="0">
                <a:solidFill>
                  <a:srgbClr val="CC0066"/>
                </a:solidFill>
              </a:rPr>
              <a:t>is a subset</a:t>
            </a:r>
            <a:r>
              <a:rPr lang="en-US" sz="1400" dirty="0"/>
              <a:t> of the nodes for which </a:t>
            </a:r>
            <a:r>
              <a:rPr lang="en-US" sz="1400" b="1" dirty="0"/>
              <a:t>f(n) = </a:t>
            </a:r>
            <a:r>
              <a:rPr lang="en-US" sz="1400" b="1" dirty="0" err="1" smtClean="0"/>
              <a:t>C</a:t>
            </a:r>
            <a:r>
              <a:rPr lang="en-US" sz="1400" b="1" baseline="30000" dirty="0" err="1" smtClean="0"/>
              <a:t>∗</a:t>
            </a:r>
            <a:r>
              <a:rPr lang="en-US" sz="1400" b="1" baseline="-25000" dirty="0" err="1" smtClean="0"/>
              <a:t>m</a:t>
            </a:r>
            <a:r>
              <a:rPr lang="en-US" sz="1400" b="1" dirty="0" smtClean="0"/>
              <a:t> </a:t>
            </a:r>
            <a:r>
              <a:rPr lang="en-US" sz="1400" dirty="0" smtClean="0"/>
              <a:t>that </a:t>
            </a:r>
            <a:r>
              <a:rPr lang="en-US" sz="1400" b="1" dirty="0" smtClean="0">
                <a:solidFill>
                  <a:srgbClr val="CC0066"/>
                </a:solidFill>
              </a:rPr>
              <a:t>will be expanded </a:t>
            </a:r>
            <a:r>
              <a:rPr lang="en-US" sz="1400" dirty="0" smtClean="0"/>
              <a:t>and </a:t>
            </a:r>
            <a:r>
              <a:rPr lang="en-US" sz="1400" dirty="0"/>
              <a:t>this set depends on the tie breaking rule used by m-A</a:t>
            </a:r>
            <a:r>
              <a:rPr lang="en-US" sz="1400" dirty="0" smtClean="0"/>
              <a:t>*.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514600" y="4038600"/>
            <a:ext cx="4130154" cy="2513421"/>
            <a:chOff x="990600" y="1752600"/>
            <a:chExt cx="7235331" cy="4403089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1752600"/>
              <a:ext cx="4638675" cy="4219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5029199" y="2590800"/>
              <a:ext cx="3196732" cy="539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solidFill>
                    <a:srgbClr val="C00000"/>
                  </a:solidFill>
                </a:rPr>
                <a:t>Explored search space</a:t>
              </a:r>
              <a:endParaRPr lang="en-US" sz="14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10800000" flipV="1">
              <a:off x="4343400" y="2971800"/>
              <a:ext cx="1447800" cy="38100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066799" y="2514599"/>
              <a:ext cx="2308896" cy="5930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{</a:t>
              </a:r>
              <a:r>
                <a:rPr lang="en-US" sz="1600" b="1" dirty="0" err="1" smtClean="0"/>
                <a:t>n|f</a:t>
              </a:r>
              <a:r>
                <a:rPr lang="en-US" sz="1600" b="1" dirty="0" smtClean="0"/>
                <a:t>(n) &lt; </a:t>
              </a:r>
              <a:r>
                <a:rPr lang="en-US" sz="1600" b="1" dirty="0" err="1" smtClean="0"/>
                <a:t>C</a:t>
              </a:r>
              <a:r>
                <a:rPr lang="en-US" sz="1600" b="1" baseline="30000" dirty="0" err="1" smtClean="0"/>
                <a:t>∗</a:t>
              </a:r>
              <a:r>
                <a:rPr lang="en-US" sz="1600" b="1" baseline="-25000" dirty="0" err="1" smtClean="0"/>
                <a:t>m</a:t>
              </a:r>
              <a:r>
                <a:rPr lang="en-US" sz="1600" b="1" dirty="0" smtClean="0"/>
                <a:t>}</a:t>
              </a:r>
              <a:endParaRPr lang="en-US" sz="1600" b="1" dirty="0"/>
            </a:p>
          </p:txBody>
        </p:sp>
        <p:cxnSp>
          <p:nvCxnSpPr>
            <p:cNvPr id="9" name="Straight Arrow Connector 8"/>
            <p:cNvCxnSpPr>
              <a:stCxn id="8" idx="2"/>
            </p:cNvCxnSpPr>
            <p:nvPr/>
          </p:nvCxnSpPr>
          <p:spPr>
            <a:xfrm rot="16200000" flipH="1">
              <a:off x="2321568" y="3007367"/>
              <a:ext cx="930909" cy="11315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90600" y="5562600"/>
              <a:ext cx="2308895" cy="5930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/>
                <a:t>{</a:t>
              </a:r>
              <a:r>
                <a:rPr lang="en-US" sz="1600" b="1" dirty="0" err="1" smtClean="0"/>
                <a:t>n|f</a:t>
              </a:r>
              <a:r>
                <a:rPr lang="en-US" sz="1600" b="1" dirty="0" smtClean="0"/>
                <a:t>(n) &lt; </a:t>
              </a:r>
              <a:r>
                <a:rPr lang="en-US" sz="1600" b="1" dirty="0" err="1" smtClean="0"/>
                <a:t>C</a:t>
              </a:r>
              <a:r>
                <a:rPr lang="en-US" sz="1600" b="1" baseline="30000" dirty="0" err="1" smtClean="0"/>
                <a:t>∗</a:t>
              </a:r>
              <a:r>
                <a:rPr lang="en-US" sz="1600" b="1" baseline="-25000" dirty="0" err="1" smtClean="0"/>
                <a:t>m</a:t>
              </a:r>
              <a:r>
                <a:rPr lang="en-US" sz="1600" b="1" dirty="0" smtClean="0"/>
                <a:t>}</a:t>
              </a:r>
              <a:endParaRPr lang="en-US" sz="1600" b="1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1981200" y="4800600"/>
              <a:ext cx="990600" cy="685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581400" y="5562600"/>
              <a:ext cx="2056157" cy="5391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{</a:t>
              </a:r>
              <a:r>
                <a:rPr lang="en-US" sz="1400" b="1" dirty="0" err="1" smtClean="0"/>
                <a:t>n|f</a:t>
              </a:r>
              <a:r>
                <a:rPr lang="en-US" sz="1400" b="1" dirty="0" smtClean="0"/>
                <a:t>(n) = </a:t>
              </a:r>
              <a:r>
                <a:rPr lang="en-US" sz="1400" b="1" dirty="0" err="1" smtClean="0"/>
                <a:t>C</a:t>
              </a:r>
              <a:r>
                <a:rPr lang="en-US" sz="1400" b="1" baseline="30000" dirty="0" err="1" smtClean="0"/>
                <a:t>∗</a:t>
              </a:r>
              <a:r>
                <a:rPr lang="en-US" sz="1400" b="1" baseline="-25000" dirty="0" err="1" smtClean="0"/>
                <a:t>m</a:t>
              </a:r>
              <a:r>
                <a:rPr lang="en-US" sz="1400" b="1" dirty="0" smtClean="0"/>
                <a:t>}</a:t>
              </a:r>
              <a:endParaRPr lang="en-US" sz="1400" b="1" dirty="0"/>
            </a:p>
          </p:txBody>
        </p:sp>
        <p:cxnSp>
          <p:nvCxnSpPr>
            <p:cNvPr id="13" name="Straight Arrow Connector 12"/>
            <p:cNvCxnSpPr>
              <a:stCxn id="12" idx="0"/>
            </p:cNvCxnSpPr>
            <p:nvPr/>
          </p:nvCxnSpPr>
          <p:spPr>
            <a:xfrm rot="16200000" flipV="1">
              <a:off x="3409644" y="4362762"/>
              <a:ext cx="1066799" cy="13328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2" idx="0"/>
            </p:cNvCxnSpPr>
            <p:nvPr/>
          </p:nvCxnSpPr>
          <p:spPr>
            <a:xfrm rot="16200000" flipV="1">
              <a:off x="3866845" y="4819963"/>
              <a:ext cx="914396" cy="5708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1405189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990600" y="1752600"/>
            <a:ext cx="6326983" cy="4271665"/>
            <a:chOff x="990600" y="1752600"/>
            <a:chExt cx="6326983" cy="4271665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76400" y="1752600"/>
              <a:ext cx="4638675" cy="4219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5029200" y="2590800"/>
              <a:ext cx="22883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Explored search space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10800000" flipV="1">
              <a:off x="4343400" y="2971800"/>
              <a:ext cx="1447800" cy="38100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66800" y="2514600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{</a:t>
              </a:r>
              <a:r>
                <a:rPr lang="en-US" sz="2400" b="1" dirty="0" err="1" smtClean="0"/>
                <a:t>n|f</a:t>
              </a:r>
              <a:r>
                <a:rPr lang="en-US" sz="2400" b="1" dirty="0" smtClean="0"/>
                <a:t>(n) &lt; </a:t>
              </a:r>
              <a:r>
                <a:rPr lang="en-US" sz="2400" b="1" dirty="0" err="1" smtClean="0"/>
                <a:t>C</a:t>
              </a:r>
              <a:r>
                <a:rPr lang="en-US" sz="2400" b="1" baseline="30000" dirty="0" err="1" smtClean="0"/>
                <a:t>∗</a:t>
              </a:r>
              <a:r>
                <a:rPr lang="en-US" sz="2400" b="1" baseline="-25000" dirty="0" err="1" smtClean="0"/>
                <a:t>m</a:t>
              </a:r>
              <a:r>
                <a:rPr lang="en-US" sz="2400" b="1" dirty="0" smtClean="0"/>
                <a:t>}</a:t>
              </a:r>
              <a:endParaRPr lang="en-US" sz="2400" b="1" dirty="0"/>
            </a:p>
          </p:txBody>
        </p: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 rot="16200000" flipH="1">
              <a:off x="2149195" y="2834994"/>
              <a:ext cx="1062335" cy="13448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90600" y="5562600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{</a:t>
              </a:r>
              <a:r>
                <a:rPr lang="en-US" sz="2400" b="1" dirty="0" err="1" smtClean="0"/>
                <a:t>n|f</a:t>
              </a:r>
              <a:r>
                <a:rPr lang="en-US" sz="2400" b="1" dirty="0" smtClean="0"/>
                <a:t>(n) &lt; </a:t>
              </a:r>
              <a:r>
                <a:rPr lang="en-US" sz="2400" b="1" dirty="0" err="1" smtClean="0"/>
                <a:t>C</a:t>
              </a:r>
              <a:r>
                <a:rPr lang="en-US" sz="2400" b="1" baseline="30000" dirty="0" err="1" smtClean="0"/>
                <a:t>∗</a:t>
              </a:r>
              <a:r>
                <a:rPr lang="en-US" sz="2400" b="1" baseline="-25000" dirty="0" err="1" smtClean="0"/>
                <a:t>m</a:t>
              </a:r>
              <a:r>
                <a:rPr lang="en-US" sz="2400" b="1" dirty="0" smtClean="0"/>
                <a:t>}</a:t>
              </a:r>
              <a:endParaRPr lang="en-US" sz="2400" b="1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1981200" y="4800600"/>
              <a:ext cx="990600" cy="6858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581400" y="5562600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{</a:t>
              </a:r>
              <a:r>
                <a:rPr lang="en-US" sz="2400" b="1" dirty="0" err="1" smtClean="0"/>
                <a:t>n|f</a:t>
              </a:r>
              <a:r>
                <a:rPr lang="en-US" sz="2400" b="1" dirty="0" smtClean="0"/>
                <a:t>(n) = </a:t>
              </a:r>
              <a:r>
                <a:rPr lang="en-US" sz="2400" b="1" dirty="0" err="1" smtClean="0"/>
                <a:t>C</a:t>
              </a:r>
              <a:r>
                <a:rPr lang="en-US" sz="2400" b="1" baseline="30000" dirty="0" err="1" smtClean="0"/>
                <a:t>∗</a:t>
              </a:r>
              <a:r>
                <a:rPr lang="en-US" sz="2400" b="1" baseline="-25000" dirty="0" err="1" smtClean="0"/>
                <a:t>m</a:t>
              </a:r>
              <a:r>
                <a:rPr lang="en-US" sz="2400" b="1" dirty="0" smtClean="0"/>
                <a:t>}</a:t>
              </a:r>
              <a:endParaRPr lang="en-US" sz="2400" b="1" dirty="0"/>
            </a:p>
          </p:txBody>
        </p:sp>
        <p:cxnSp>
          <p:nvCxnSpPr>
            <p:cNvPr id="25" name="Straight Arrow Connector 24"/>
            <p:cNvCxnSpPr>
              <a:stCxn id="24" idx="0"/>
            </p:cNvCxnSpPr>
            <p:nvPr/>
          </p:nvCxnSpPr>
          <p:spPr>
            <a:xfrm rot="16200000" flipV="1">
              <a:off x="3366162" y="4406238"/>
              <a:ext cx="1066800" cy="12459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4" idx="0"/>
            </p:cNvCxnSpPr>
            <p:nvPr/>
          </p:nvCxnSpPr>
          <p:spPr>
            <a:xfrm rot="16200000" flipV="1">
              <a:off x="3823362" y="4863438"/>
              <a:ext cx="914400" cy="4839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5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66884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000">
                <a:solidFill>
                  <a:srgbClr val="808080"/>
                </a:solidFill>
              </a:rPr>
              <a:t>Motivation: haplotyping in pedigrees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Formulation of the problem of finding of the most likely haplotype as an optimization on a Bayes Net</a:t>
            </a:r>
          </a:p>
          <a:p>
            <a:pPr lvl="0"/>
            <a:r>
              <a:rPr lang="en-US" sz="2000" b="1"/>
              <a:t>Previous work on the m best solutions</a:t>
            </a:r>
          </a:p>
          <a:p>
            <a:pPr lvl="0"/>
            <a:r>
              <a:rPr lang="en-US" sz="2000">
                <a:solidFill>
                  <a:srgbClr val="808080"/>
                </a:solidFill>
              </a:rPr>
              <a:t>Dynamic programming for finding the m best solutions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MPE bucket elimination algorithm overview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Algorithm elim-m-opt</a:t>
            </a:r>
          </a:p>
          <a:p>
            <a:pPr lvl="0"/>
            <a:r>
              <a:rPr lang="en-US" sz="2000">
                <a:solidFill>
                  <a:srgbClr val="808080"/>
                </a:solidFill>
              </a:rPr>
              <a:t>Search for finding the m best solutions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Best First search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Branch and Bound search</a:t>
            </a:r>
          </a:p>
          <a:p>
            <a:pPr lvl="1" rtl="0"/>
            <a:r>
              <a:rPr lang="en-US" sz="1500">
                <a:solidFill>
                  <a:srgbClr val="808080"/>
                </a:solidFill>
              </a:rPr>
              <a:t>Extension to the AND/OR search space</a:t>
            </a:r>
          </a:p>
          <a:p>
            <a:pPr lvl="0"/>
            <a:r>
              <a:rPr lang="en-US" sz="2000">
                <a:solidFill>
                  <a:srgbClr val="808080"/>
                </a:solidFill>
              </a:rPr>
              <a:t>Complexity comparison of the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2187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m-A* </a:t>
            </a:r>
            <a:r>
              <a:rPr lang="en-US" b="1" dirty="0" smtClean="0"/>
              <a:t>is optimally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240" cy="4526280"/>
          </a:xfrm>
        </p:spPr>
        <p:txBody>
          <a:bodyPr/>
          <a:lstStyle/>
          <a:p>
            <a:r>
              <a:rPr lang="en-US" sz="2000" b="1" dirty="0" smtClean="0"/>
              <a:t>Theorem 2 </a:t>
            </a:r>
            <a:r>
              <a:rPr lang="en-US" sz="2000" dirty="0" smtClean="0"/>
              <a:t>(efficiently m-optimality)</a:t>
            </a:r>
            <a:r>
              <a:rPr lang="en-US" sz="2000" b="1" dirty="0" smtClean="0"/>
              <a:t>. </a:t>
            </a:r>
            <a:r>
              <a:rPr lang="en-US" sz="2000" i="1" dirty="0" smtClean="0"/>
              <a:t>Any search algorithm that is guaranteed to find the m-best solutions, that explores the same search graph as A* and that has access to the same heuristic information will have to expand any node that is surely expanded by </a:t>
            </a:r>
            <a:r>
              <a:rPr lang="en-US" sz="2000" dirty="0" smtClean="0"/>
              <a:t>m-A*</a:t>
            </a:r>
            <a:r>
              <a:rPr lang="en-US" sz="2000" i="1" dirty="0" smtClean="0"/>
              <a:t>. Namely, it will have to expand every node n that lies on a path  </a:t>
            </a:r>
            <a:r>
              <a:rPr lang="en-US" sz="2000" i="1" dirty="0" err="1" smtClean="0"/>
              <a:t>s.t</a:t>
            </a:r>
            <a:r>
              <a:rPr lang="en-US" sz="2000" i="1" dirty="0" smtClean="0"/>
              <a:t>., f</a:t>
            </a:r>
            <a:r>
              <a:rPr lang="en-US" sz="2000" dirty="0" smtClean="0"/>
              <a:t>(</a:t>
            </a:r>
            <a:r>
              <a:rPr lang="en-US" sz="2000" i="1" dirty="0" smtClean="0"/>
              <a:t>n′</a:t>
            </a:r>
            <a:r>
              <a:rPr lang="en-US" sz="2000" dirty="0" smtClean="0"/>
              <a:t>) </a:t>
            </a:r>
            <a:r>
              <a:rPr lang="en-US" sz="2000" i="1" dirty="0" smtClean="0"/>
              <a:t>&lt; </a:t>
            </a:r>
            <a:r>
              <a:rPr lang="en-US" sz="2000" i="1" dirty="0" err="1" smtClean="0"/>
              <a:t>C</a:t>
            </a:r>
            <a:r>
              <a:rPr lang="en-US" sz="2000" i="1" baseline="30000" dirty="0" err="1" smtClean="0"/>
              <a:t>∗</a:t>
            </a:r>
            <a:r>
              <a:rPr lang="en-US" sz="2000" i="1" baseline="-25000" dirty="0" err="1" smtClean="0"/>
              <a:t>m</a:t>
            </a:r>
            <a:r>
              <a:rPr lang="en-US" sz="2000" i="1" dirty="0" smtClean="0"/>
              <a:t> ∀n′ ∈ .</a:t>
            </a:r>
          </a:p>
          <a:p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6858000" cy="249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m-A* </a:t>
            </a:r>
            <a:r>
              <a:rPr lang="en-US" b="1" dirty="0" smtClean="0"/>
              <a:t>is optimally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240" cy="4526280"/>
          </a:xfrm>
        </p:spPr>
        <p:txBody>
          <a:bodyPr/>
          <a:lstStyle/>
          <a:p>
            <a:r>
              <a:rPr lang="en-US" sz="2400" b="1" dirty="0" smtClean="0"/>
              <a:t>Theorem. </a:t>
            </a:r>
            <a:r>
              <a:rPr lang="en-US" sz="2400" i="1" dirty="0" smtClean="0"/>
              <a:t>Any search algorithm, that is guaranteed to find the m-best solutions, will expand any node that is surely expanded by </a:t>
            </a:r>
            <a:r>
              <a:rPr lang="en-US" sz="2400" dirty="0" smtClean="0"/>
              <a:t>m-A*</a:t>
            </a:r>
            <a:r>
              <a:rPr lang="en-US" sz="2400" i="1" dirty="0" smtClean="0"/>
              <a:t>.</a:t>
            </a:r>
          </a:p>
          <a:p>
            <a:r>
              <a:rPr lang="en-US" sz="2400" i="1" dirty="0" smtClean="0"/>
              <a:t> Namely, it will have to expand every node</a:t>
            </a:r>
            <a:r>
              <a:rPr lang="en-US" sz="2400" dirty="0" smtClean="0"/>
              <a:t> n </a:t>
            </a:r>
            <a:r>
              <a:rPr lang="en-US" sz="2400" i="1" dirty="0" err="1" smtClean="0"/>
              <a:t>s.t</a:t>
            </a:r>
            <a:r>
              <a:rPr lang="en-US" sz="2400" i="1" dirty="0" smtClean="0"/>
              <a:t>., </a:t>
            </a:r>
          </a:p>
          <a:p>
            <a:pPr>
              <a:buNone/>
            </a:pPr>
            <a:r>
              <a:rPr lang="en-US" sz="2400" i="1" dirty="0" smtClean="0"/>
              <a:t>	f</a:t>
            </a:r>
            <a:r>
              <a:rPr lang="en-US" sz="2400" dirty="0" smtClean="0"/>
              <a:t>(</a:t>
            </a:r>
            <a:r>
              <a:rPr lang="en-US" sz="2400" i="1" dirty="0" smtClean="0"/>
              <a:t>n′</a:t>
            </a:r>
            <a:r>
              <a:rPr lang="en-US" sz="2400" dirty="0" smtClean="0"/>
              <a:t>) </a:t>
            </a:r>
            <a:r>
              <a:rPr lang="en-US" sz="2400" i="1" dirty="0" smtClean="0"/>
              <a:t>&lt; </a:t>
            </a:r>
            <a:r>
              <a:rPr lang="en-US" sz="2400" i="1" dirty="0" err="1" smtClean="0"/>
              <a:t>C</a:t>
            </a:r>
            <a:r>
              <a:rPr lang="en-US" sz="2400" i="1" baseline="30000" dirty="0" err="1" smtClean="0"/>
              <a:t>∗</a:t>
            </a:r>
            <a:r>
              <a:rPr lang="en-US" sz="2400" i="1" baseline="-25000" dirty="0" err="1" smtClean="0"/>
              <a:t>m</a:t>
            </a:r>
            <a:r>
              <a:rPr lang="en-US" sz="2400" i="1" dirty="0" smtClean="0"/>
              <a:t> .</a:t>
            </a:r>
          </a:p>
          <a:p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10000"/>
            <a:ext cx="6858000" cy="2493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m-A* </a:t>
            </a:r>
            <a:r>
              <a:rPr lang="en-US" b="1" dirty="0"/>
              <a:t>for monotone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Theorem . </a:t>
            </a:r>
            <a:r>
              <a:rPr lang="en-US" sz="2800" i="1" dirty="0"/>
              <a:t>Given a monotone </a:t>
            </a:r>
            <a:r>
              <a:rPr lang="en-US" sz="2800" i="1" dirty="0" smtClean="0"/>
              <a:t>heuristic h</a:t>
            </a:r>
            <a:r>
              <a:rPr lang="en-US" sz="2800" i="1" dirty="0"/>
              <a:t>, </a:t>
            </a:r>
            <a:r>
              <a:rPr lang="en-US" sz="2800" i="1" dirty="0" smtClean="0"/>
              <a:t>when </a:t>
            </a:r>
            <a:r>
              <a:rPr lang="en-US" sz="2800" dirty="0"/>
              <a:t>m-A* </a:t>
            </a:r>
            <a:r>
              <a:rPr lang="en-US" sz="2800" i="1" dirty="0"/>
              <a:t>selects a node n for expansion for the </a:t>
            </a:r>
            <a:r>
              <a:rPr lang="en-US" sz="2800" i="1" dirty="0" err="1" smtClean="0"/>
              <a:t>i</a:t>
            </a:r>
            <a:r>
              <a:rPr lang="en-US" sz="2800" i="1" baseline="30000" dirty="0" err="1" smtClean="0"/>
              <a:t>th</a:t>
            </a:r>
            <a:r>
              <a:rPr lang="en-US" sz="2800" i="1" dirty="0"/>
              <a:t> </a:t>
            </a:r>
            <a:r>
              <a:rPr lang="en-US" sz="2800" i="1" dirty="0" smtClean="0"/>
              <a:t>time,  then it </a:t>
            </a:r>
            <a:r>
              <a:rPr lang="en-US" sz="2800" i="1" dirty="0"/>
              <a:t>has found the </a:t>
            </a:r>
            <a:r>
              <a:rPr lang="en-US" sz="2800" i="1" dirty="0" err="1" smtClean="0"/>
              <a:t>i</a:t>
            </a:r>
            <a:r>
              <a:rPr lang="en-US" sz="2800" i="1" baseline="30000" dirty="0" err="1" smtClean="0"/>
              <a:t>th</a:t>
            </a:r>
            <a:r>
              <a:rPr lang="en-US" sz="2800" i="1" dirty="0" smtClean="0"/>
              <a:t> </a:t>
            </a:r>
            <a:r>
              <a:rPr lang="en-US" sz="2800" i="1" dirty="0"/>
              <a:t>best solution from </a:t>
            </a:r>
            <a:r>
              <a:rPr lang="en-US" sz="2800" i="1" dirty="0" smtClean="0"/>
              <a:t>start to </a:t>
            </a:r>
            <a:r>
              <a:rPr lang="en-US" sz="2800" i="1" dirty="0"/>
              <a:t>n</a:t>
            </a:r>
            <a:r>
              <a:rPr lang="en-US" sz="2800" i="1" dirty="0" smtClean="0"/>
              <a:t>.</a:t>
            </a:r>
            <a:endParaRPr lang="en-US" sz="2800" dirty="0"/>
          </a:p>
          <a:p>
            <a:r>
              <a:rPr lang="en-US" sz="2800" b="1" dirty="0"/>
              <a:t>Corollary 3. </a:t>
            </a:r>
            <a:r>
              <a:rPr lang="en-US" sz="2800" i="1" dirty="0"/>
              <a:t>Given m-A* with a monotone </a:t>
            </a:r>
            <a:r>
              <a:rPr lang="en-US" sz="2800" i="1" dirty="0" smtClean="0"/>
              <a:t>h, the </a:t>
            </a:r>
            <a:r>
              <a:rPr lang="en-US" sz="2800" i="1" dirty="0"/>
              <a:t>maximum number of copies of the same node in OPEN or CLOSED is </a:t>
            </a:r>
            <a:r>
              <a:rPr lang="en-US" sz="2800" i="1" dirty="0" smtClean="0"/>
              <a:t>bounded by </a:t>
            </a:r>
            <a:r>
              <a:rPr lang="en-US" sz="2800" i="1" dirty="0"/>
              <a:t>m</a:t>
            </a:r>
            <a:r>
              <a:rPr lang="en-US" sz="2800" i="1" dirty="0" smtClean="0"/>
              <a:t>.</a:t>
            </a:r>
            <a:endParaRPr lang="en-US" sz="2800" i="1" dirty="0"/>
          </a:p>
        </p:txBody>
      </p:sp>
    </p:spTree>
    <p:extLst>
      <p:ext uri="{BB962C8B-B14F-4D97-AF65-F5344CB8AC3E}">
        <p14:creationId xmlns="" xmlns:p14="http://schemas.microsoft.com/office/powerpoint/2010/main" val="1405189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Larger version of previous example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295400" y="13716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609600" y="20574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1295400" y="54864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  <p:sp>
        <p:nvSpPr>
          <p:cNvPr id="10" name="Oval 9"/>
          <p:cNvSpPr/>
          <p:nvPr/>
        </p:nvSpPr>
        <p:spPr>
          <a:xfrm>
            <a:off x="1981200" y="48768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609600" y="48768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12" name="Oval 11"/>
          <p:cNvSpPr/>
          <p:nvPr/>
        </p:nvSpPr>
        <p:spPr>
          <a:xfrm>
            <a:off x="1295400" y="41148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sp>
        <p:nvSpPr>
          <p:cNvPr id="13" name="Oval 12"/>
          <p:cNvSpPr/>
          <p:nvPr/>
        </p:nvSpPr>
        <p:spPr>
          <a:xfrm>
            <a:off x="1981200" y="34290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4" name="Oval 13"/>
          <p:cNvSpPr/>
          <p:nvPr/>
        </p:nvSpPr>
        <p:spPr>
          <a:xfrm>
            <a:off x="609600" y="34290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15" name="Oval 14"/>
          <p:cNvSpPr/>
          <p:nvPr/>
        </p:nvSpPr>
        <p:spPr>
          <a:xfrm>
            <a:off x="1295400" y="26670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16" name="Oval 15"/>
          <p:cNvSpPr/>
          <p:nvPr/>
        </p:nvSpPr>
        <p:spPr>
          <a:xfrm>
            <a:off x="1981200" y="2057400"/>
            <a:ext cx="381000" cy="381000"/>
          </a:xfrm>
          <a:prstGeom prst="ellips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cxnSp>
        <p:nvCxnSpPr>
          <p:cNvPr id="18" name="Straight Connector 17"/>
          <p:cNvCxnSpPr>
            <a:stCxn id="5" idx="4"/>
            <a:endCxn id="8" idx="6"/>
          </p:cNvCxnSpPr>
          <p:nvPr/>
        </p:nvCxnSpPr>
        <p:spPr>
          <a:xfrm rot="5400000">
            <a:off x="990600" y="1752600"/>
            <a:ext cx="4953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4"/>
            <a:endCxn id="16" idx="2"/>
          </p:cNvCxnSpPr>
          <p:nvPr/>
        </p:nvCxnSpPr>
        <p:spPr>
          <a:xfrm rot="16200000" flipH="1">
            <a:off x="1485900" y="1752600"/>
            <a:ext cx="4953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15" idx="0"/>
          </p:cNvCxnSpPr>
          <p:nvPr/>
        </p:nvCxnSpPr>
        <p:spPr>
          <a:xfrm>
            <a:off x="990600" y="2247900"/>
            <a:ext cx="495300" cy="4191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6" idx="2"/>
            <a:endCxn id="15" idx="0"/>
          </p:cNvCxnSpPr>
          <p:nvPr/>
        </p:nvCxnSpPr>
        <p:spPr>
          <a:xfrm rot="10800000" flipV="1">
            <a:off x="1485900" y="2247900"/>
            <a:ext cx="495300" cy="4191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4"/>
            <a:endCxn id="14" idx="6"/>
          </p:cNvCxnSpPr>
          <p:nvPr/>
        </p:nvCxnSpPr>
        <p:spPr>
          <a:xfrm rot="5400000">
            <a:off x="952500" y="3086100"/>
            <a:ext cx="5715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5" idx="4"/>
            <a:endCxn id="13" idx="2"/>
          </p:cNvCxnSpPr>
          <p:nvPr/>
        </p:nvCxnSpPr>
        <p:spPr>
          <a:xfrm rot="16200000" flipH="1">
            <a:off x="1447800" y="3086100"/>
            <a:ext cx="5715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3" idx="2"/>
            <a:endCxn id="12" idx="0"/>
          </p:cNvCxnSpPr>
          <p:nvPr/>
        </p:nvCxnSpPr>
        <p:spPr>
          <a:xfrm rot="10800000" flipV="1">
            <a:off x="1485900" y="3619500"/>
            <a:ext cx="4953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4" idx="6"/>
            <a:endCxn id="12" idx="0"/>
          </p:cNvCxnSpPr>
          <p:nvPr/>
        </p:nvCxnSpPr>
        <p:spPr>
          <a:xfrm>
            <a:off x="990600" y="3619500"/>
            <a:ext cx="4953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2" idx="4"/>
            <a:endCxn id="10" idx="2"/>
          </p:cNvCxnSpPr>
          <p:nvPr/>
        </p:nvCxnSpPr>
        <p:spPr>
          <a:xfrm rot="16200000" flipH="1">
            <a:off x="1447800" y="4533900"/>
            <a:ext cx="5715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2" idx="4"/>
            <a:endCxn id="11" idx="6"/>
          </p:cNvCxnSpPr>
          <p:nvPr/>
        </p:nvCxnSpPr>
        <p:spPr>
          <a:xfrm rot="5400000">
            <a:off x="952500" y="4533900"/>
            <a:ext cx="571500" cy="4953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1" idx="6"/>
            <a:endCxn id="9" idx="0"/>
          </p:cNvCxnSpPr>
          <p:nvPr/>
        </p:nvCxnSpPr>
        <p:spPr>
          <a:xfrm>
            <a:off x="990600" y="5067300"/>
            <a:ext cx="495300" cy="4191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2"/>
            <a:endCxn id="9" idx="0"/>
          </p:cNvCxnSpPr>
          <p:nvPr/>
        </p:nvCxnSpPr>
        <p:spPr>
          <a:xfrm rot="10800000" flipV="1">
            <a:off x="1485900" y="5067300"/>
            <a:ext cx="495300" cy="4191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90600" y="175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676400" y="1764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990600" y="2362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676400" y="2373868"/>
            <a:ext cx="225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906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1676400" y="3124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76400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990600" y="3821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6764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06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1676400" y="518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990600" y="5257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676400" y="137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7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438400" y="213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5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04800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6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676400" y="2667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4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384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3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048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3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676400" y="4191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1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4800" y="4876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1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62200" y="4876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10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76400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0066"/>
                </a:solidFill>
              </a:rPr>
              <a:t>0</a:t>
            </a:r>
            <a:endParaRPr lang="en-US" b="1" dirty="0">
              <a:solidFill>
                <a:srgbClr val="CC0066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5257800" y="1143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70" name="Oval 69"/>
          <p:cNvSpPr/>
          <p:nvPr/>
        </p:nvSpPr>
        <p:spPr>
          <a:xfrm>
            <a:off x="5486400" y="3657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</a:t>
            </a:r>
            <a:endParaRPr lang="en-US" b="1" dirty="0"/>
          </a:p>
        </p:txBody>
      </p:sp>
      <p:sp>
        <p:nvSpPr>
          <p:cNvPr id="71" name="Oval 70"/>
          <p:cNvSpPr/>
          <p:nvPr/>
        </p:nvSpPr>
        <p:spPr>
          <a:xfrm>
            <a:off x="6324600" y="3657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72" name="Oval 71"/>
          <p:cNvSpPr/>
          <p:nvPr/>
        </p:nvSpPr>
        <p:spPr>
          <a:xfrm>
            <a:off x="5715000" y="2895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</a:t>
            </a:r>
            <a:endParaRPr lang="en-US" b="1" dirty="0"/>
          </a:p>
        </p:txBody>
      </p:sp>
      <p:sp>
        <p:nvSpPr>
          <p:cNvPr id="73" name="Oval 72"/>
          <p:cNvSpPr/>
          <p:nvPr/>
        </p:nvSpPr>
        <p:spPr>
          <a:xfrm>
            <a:off x="5715000" y="1905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4" name="Oval 73"/>
          <p:cNvSpPr/>
          <p:nvPr/>
        </p:nvSpPr>
        <p:spPr>
          <a:xfrm>
            <a:off x="4724400" y="1905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75" name="Oval 74"/>
          <p:cNvSpPr/>
          <p:nvPr/>
        </p:nvSpPr>
        <p:spPr>
          <a:xfrm>
            <a:off x="6324600" y="4495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</a:t>
            </a:r>
            <a:endParaRPr lang="en-US" b="1" dirty="0"/>
          </a:p>
        </p:txBody>
      </p:sp>
      <p:cxnSp>
        <p:nvCxnSpPr>
          <p:cNvPr id="76" name="Straight Arrow Connector 75"/>
          <p:cNvCxnSpPr>
            <a:stCxn id="74" idx="0"/>
            <a:endCxn id="69" idx="4"/>
          </p:cNvCxnSpPr>
          <p:nvPr/>
        </p:nvCxnSpPr>
        <p:spPr>
          <a:xfrm rot="5400000" flipH="1" flipV="1">
            <a:off x="5067300" y="1485900"/>
            <a:ext cx="304800" cy="533400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73" idx="0"/>
            <a:endCxn id="69" idx="4"/>
          </p:cNvCxnSpPr>
          <p:nvPr/>
        </p:nvCxnSpPr>
        <p:spPr>
          <a:xfrm rot="16200000" flipV="1">
            <a:off x="5562600" y="1524000"/>
            <a:ext cx="304800" cy="4572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2" idx="0"/>
            <a:endCxn id="73" idx="4"/>
          </p:cNvCxnSpPr>
          <p:nvPr/>
        </p:nvCxnSpPr>
        <p:spPr>
          <a:xfrm rot="5400000" flipH="1" flipV="1">
            <a:off x="5676900" y="2628900"/>
            <a:ext cx="5334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1" idx="0"/>
            <a:endCxn id="72" idx="4"/>
          </p:cNvCxnSpPr>
          <p:nvPr/>
        </p:nvCxnSpPr>
        <p:spPr>
          <a:xfrm rot="16200000" flipV="1">
            <a:off x="6096000" y="3200400"/>
            <a:ext cx="3048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0" idx="0"/>
            <a:endCxn id="72" idx="4"/>
          </p:cNvCxnSpPr>
          <p:nvPr/>
        </p:nvCxnSpPr>
        <p:spPr>
          <a:xfrm rot="5400000" flipH="1" flipV="1">
            <a:off x="5676900" y="3390900"/>
            <a:ext cx="304800" cy="228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75" idx="0"/>
            <a:endCxn id="71" idx="4"/>
          </p:cNvCxnSpPr>
          <p:nvPr/>
        </p:nvCxnSpPr>
        <p:spPr>
          <a:xfrm rot="5400000" flipH="1" flipV="1">
            <a:off x="6362700" y="4305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724400" y="2743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D</a:t>
            </a:r>
            <a:r>
              <a:rPr lang="en-US" sz="1100" b="1" baseline="-25000" dirty="0" smtClean="0"/>
              <a:t>2</a:t>
            </a:r>
            <a:endParaRPr lang="en-US" sz="1100" b="1" baseline="-25000" dirty="0"/>
          </a:p>
        </p:txBody>
      </p:sp>
      <p:cxnSp>
        <p:nvCxnSpPr>
          <p:cNvPr id="83" name="Straight Arrow Connector 82"/>
          <p:cNvCxnSpPr>
            <a:stCxn id="82" idx="0"/>
            <a:endCxn id="74" idx="4"/>
          </p:cNvCxnSpPr>
          <p:nvPr/>
        </p:nvCxnSpPr>
        <p:spPr>
          <a:xfrm rot="5400000" flipH="1" flipV="1">
            <a:off x="4762500" y="25527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4114800" y="36576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85" name="Straight Arrow Connector 84"/>
          <p:cNvCxnSpPr>
            <a:stCxn id="84" idx="0"/>
            <a:endCxn id="82" idx="4"/>
          </p:cNvCxnSpPr>
          <p:nvPr/>
        </p:nvCxnSpPr>
        <p:spPr>
          <a:xfrm rot="5400000" flipH="1" flipV="1">
            <a:off x="4419600" y="3124200"/>
            <a:ext cx="457200" cy="6096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4876800" y="36576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87" name="Straight Arrow Connector 86"/>
          <p:cNvCxnSpPr>
            <a:stCxn id="86" idx="0"/>
            <a:endCxn id="82" idx="4"/>
          </p:cNvCxnSpPr>
          <p:nvPr/>
        </p:nvCxnSpPr>
        <p:spPr>
          <a:xfrm rot="16200000" flipV="1">
            <a:off x="4800600" y="3352800"/>
            <a:ext cx="457200" cy="152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4876800" y="4495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G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89" name="Straight Arrow Connector 88"/>
          <p:cNvCxnSpPr>
            <a:stCxn id="88" idx="0"/>
            <a:endCxn id="86" idx="4"/>
          </p:cNvCxnSpPr>
          <p:nvPr/>
        </p:nvCxnSpPr>
        <p:spPr>
          <a:xfrm rot="5400000" flipH="1" flipV="1">
            <a:off x="4914900" y="43053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5791200" y="5334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</a:t>
            </a:r>
            <a:endParaRPr lang="en-US" b="1" dirty="0"/>
          </a:p>
        </p:txBody>
      </p:sp>
      <p:sp>
        <p:nvSpPr>
          <p:cNvPr id="92" name="Oval 91"/>
          <p:cNvSpPr/>
          <p:nvPr/>
        </p:nvSpPr>
        <p:spPr>
          <a:xfrm>
            <a:off x="5791200" y="61722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J</a:t>
            </a:r>
            <a:endParaRPr lang="en-US" b="1" dirty="0"/>
          </a:p>
        </p:txBody>
      </p:sp>
      <p:cxnSp>
        <p:nvCxnSpPr>
          <p:cNvPr id="93" name="Straight Arrow Connector 92"/>
          <p:cNvCxnSpPr>
            <a:stCxn id="92" idx="0"/>
            <a:endCxn id="91" idx="4"/>
          </p:cNvCxnSpPr>
          <p:nvPr/>
        </p:nvCxnSpPr>
        <p:spPr>
          <a:xfrm rot="5400000" flipH="1" flipV="1">
            <a:off x="5829300" y="59817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1" idx="0"/>
            <a:endCxn id="75" idx="4"/>
          </p:cNvCxnSpPr>
          <p:nvPr/>
        </p:nvCxnSpPr>
        <p:spPr>
          <a:xfrm rot="5400000" flipH="1" flipV="1">
            <a:off x="6096000" y="4876800"/>
            <a:ext cx="381000" cy="533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6858000" y="53340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</a:t>
            </a:r>
            <a:endParaRPr lang="en-US" b="1" dirty="0"/>
          </a:p>
        </p:txBody>
      </p:sp>
      <p:cxnSp>
        <p:nvCxnSpPr>
          <p:cNvPr id="98" name="Straight Arrow Connector 97"/>
          <p:cNvCxnSpPr>
            <a:stCxn id="97" idx="0"/>
            <a:endCxn id="75" idx="4"/>
          </p:cNvCxnSpPr>
          <p:nvPr/>
        </p:nvCxnSpPr>
        <p:spPr>
          <a:xfrm rot="16200000" flipV="1">
            <a:off x="6629400" y="4876800"/>
            <a:ext cx="381000" cy="533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>
          <a:xfrm>
            <a:off x="5181600" y="5334000"/>
            <a:ext cx="457200" cy="457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I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101" name="Straight Arrow Connector 100"/>
          <p:cNvCxnSpPr>
            <a:stCxn id="100" idx="0"/>
            <a:endCxn id="88" idx="4"/>
          </p:cNvCxnSpPr>
          <p:nvPr/>
        </p:nvCxnSpPr>
        <p:spPr>
          <a:xfrm rot="16200000" flipV="1">
            <a:off x="5067300" y="4991100"/>
            <a:ext cx="381000" cy="3048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4343400" y="53340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H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103" name="Straight Arrow Connector 102"/>
          <p:cNvCxnSpPr>
            <a:stCxn id="102" idx="0"/>
            <a:endCxn id="88" idx="4"/>
          </p:cNvCxnSpPr>
          <p:nvPr/>
        </p:nvCxnSpPr>
        <p:spPr>
          <a:xfrm rot="5400000" flipH="1" flipV="1">
            <a:off x="4648200" y="4876800"/>
            <a:ext cx="381000" cy="533400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4343400" y="6172200"/>
            <a:ext cx="457200" cy="4572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J</a:t>
            </a:r>
            <a:r>
              <a:rPr lang="en-US" sz="1100" baseline="-25000" dirty="0" smtClean="0"/>
              <a:t>2</a:t>
            </a:r>
            <a:endParaRPr lang="en-US" sz="1100" baseline="-25000" dirty="0"/>
          </a:p>
        </p:txBody>
      </p:sp>
      <p:cxnSp>
        <p:nvCxnSpPr>
          <p:cNvPr id="105" name="Straight Arrow Connector 104"/>
          <p:cNvCxnSpPr>
            <a:stCxn id="104" idx="0"/>
            <a:endCxn id="102" idx="4"/>
          </p:cNvCxnSpPr>
          <p:nvPr/>
        </p:nvCxnSpPr>
        <p:spPr>
          <a:xfrm rot="5400000" flipH="1" flipV="1">
            <a:off x="4381500" y="5981700"/>
            <a:ext cx="381000" cy="1588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/>
              <a:t>The impact of heuristic accuracy on </a:t>
            </a:r>
            <a:r>
              <a:rPr lang="en-US" sz="3600" b="1" i="1" dirty="0"/>
              <a:t>m-A*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Performance </a:t>
            </a:r>
            <a:r>
              <a:rPr lang="en-US" sz="2000" b="1" dirty="0">
                <a:solidFill>
                  <a:schemeClr val="tx1"/>
                </a:solidFill>
              </a:rPr>
              <a:t>of </a:t>
            </a:r>
            <a:r>
              <a:rPr lang="en-US" sz="2000" b="1" i="1" dirty="0">
                <a:solidFill>
                  <a:schemeClr val="tx1"/>
                </a:solidFill>
              </a:rPr>
              <a:t>m-A* </a:t>
            </a:r>
            <a:r>
              <a:rPr lang="en-US" sz="2000" b="1" dirty="0">
                <a:solidFill>
                  <a:schemeClr val="tx1"/>
                </a:solidFill>
              </a:rPr>
              <a:t>will improve </a:t>
            </a:r>
            <a:r>
              <a:rPr lang="en-US" sz="2000" b="1" dirty="0" smtClean="0">
                <a:solidFill>
                  <a:schemeClr val="tx1"/>
                </a:solidFill>
              </a:rPr>
              <a:t>with more </a:t>
            </a:r>
            <a:r>
              <a:rPr lang="en-US" sz="2000" b="1" dirty="0">
                <a:solidFill>
                  <a:schemeClr val="tx1"/>
                </a:solidFill>
              </a:rPr>
              <a:t>accurate </a:t>
            </a:r>
            <a:r>
              <a:rPr lang="en-US" sz="2000" b="1" dirty="0" smtClean="0">
                <a:solidFill>
                  <a:schemeClr val="tx1"/>
                </a:solidFill>
              </a:rPr>
              <a:t>heuristics:</a:t>
            </a:r>
          </a:p>
          <a:p>
            <a:r>
              <a:rPr lang="en-US" sz="2000" dirty="0" smtClean="0"/>
              <a:t>When</a:t>
            </a:r>
            <a:r>
              <a:rPr lang="en-US" sz="2000" i="1" dirty="0" smtClean="0"/>
              <a:t> h</a:t>
            </a:r>
            <a:r>
              <a:rPr lang="en-US" sz="2000" dirty="0" smtClean="0"/>
              <a:t>1 </a:t>
            </a:r>
            <a:r>
              <a:rPr lang="en-US" sz="2000" dirty="0"/>
              <a:t>is strictly larger (and therefore more accurate) than </a:t>
            </a:r>
            <a:r>
              <a:rPr lang="en-US" sz="2000" i="1" dirty="0"/>
              <a:t>h</a:t>
            </a:r>
            <a:r>
              <a:rPr lang="en-US" sz="2000" dirty="0"/>
              <a:t>2, </a:t>
            </a:r>
            <a:r>
              <a:rPr lang="en-US" sz="2000" dirty="0" smtClean="0"/>
              <a:t>algorithm m-A* that uses h2 will expand every node that will be expanded by the algorithm m-A* that uses h1 before finding the </a:t>
            </a:r>
            <a:r>
              <a:rPr lang="en-US" sz="2000" i="1" dirty="0" err="1" smtClean="0"/>
              <a:t>j</a:t>
            </a:r>
            <a:r>
              <a:rPr lang="en-US" sz="2000" i="1" baseline="30000" dirty="0" err="1" smtClean="0"/>
              <a:t>th</a:t>
            </a:r>
            <a:r>
              <a:rPr lang="en-US" sz="2000" i="1" dirty="0" smtClean="0"/>
              <a:t> </a:t>
            </a:r>
            <a:r>
              <a:rPr lang="en-US" sz="2000" dirty="0" smtClean="0"/>
              <a:t>solution .</a:t>
            </a:r>
          </a:p>
          <a:p>
            <a:r>
              <a:rPr lang="en-US" sz="2000" b="1" dirty="0" smtClean="0"/>
              <a:t>Theorem. </a:t>
            </a:r>
            <a:r>
              <a:rPr lang="en-US" sz="2000" i="1" dirty="0"/>
              <a:t>If h </a:t>
            </a:r>
            <a:r>
              <a:rPr lang="en-US" sz="2000" dirty="0"/>
              <a:t>= </a:t>
            </a:r>
            <a:r>
              <a:rPr lang="en-US" sz="2000" i="1" dirty="0" smtClean="0"/>
              <a:t>h* </a:t>
            </a:r>
            <a:r>
              <a:rPr lang="en-US" sz="2000" i="1" dirty="0"/>
              <a:t>is the exact </a:t>
            </a:r>
            <a:r>
              <a:rPr lang="en-US" sz="2000" i="1" dirty="0" smtClean="0"/>
              <a:t>heuristic, </a:t>
            </a:r>
            <a:r>
              <a:rPr lang="en-US" sz="2000" i="1" dirty="0"/>
              <a:t>then m-A* generates solutions </a:t>
            </a:r>
            <a:r>
              <a:rPr lang="en-US" sz="2000" b="1" i="1" dirty="0" smtClean="0">
                <a:solidFill>
                  <a:srgbClr val="CC0066"/>
                </a:solidFill>
              </a:rPr>
              <a:t>only</a:t>
            </a:r>
            <a:r>
              <a:rPr lang="en-US" sz="2000" i="1" dirty="0" smtClean="0"/>
              <a:t> on j-optimal paths </a:t>
            </a:r>
            <a:r>
              <a:rPr lang="en-US" sz="2000" dirty="0"/>
              <a:t>1 </a:t>
            </a:r>
            <a:r>
              <a:rPr lang="en-US" sz="2000" i="1" dirty="0"/>
              <a:t>≤ j ≤ </a:t>
            </a:r>
            <a:r>
              <a:rPr lang="en-US" sz="2000" i="1" dirty="0" smtClean="0"/>
              <a:t>m.</a:t>
            </a:r>
            <a:endParaRPr lang="en-US" sz="2000" i="1" dirty="0"/>
          </a:p>
          <a:p>
            <a:r>
              <a:rPr lang="en-US" sz="2000" b="1" dirty="0" smtClean="0"/>
              <a:t>Theorem. </a:t>
            </a:r>
            <a:r>
              <a:rPr lang="en-US" sz="2000" i="1" dirty="0"/>
              <a:t>When m-A* has access to </a:t>
            </a:r>
            <a:r>
              <a:rPr lang="en-US" sz="2000" i="1" dirty="0" smtClean="0"/>
              <a:t>exact heuristic h </a:t>
            </a:r>
            <a:r>
              <a:rPr lang="en-US" sz="2000" dirty="0"/>
              <a:t>= </a:t>
            </a:r>
            <a:r>
              <a:rPr lang="en-US" sz="2000" i="1" dirty="0" smtClean="0"/>
              <a:t>h*, then, </a:t>
            </a:r>
            <a:r>
              <a:rPr lang="en-US" sz="2000" i="1" dirty="0"/>
              <a:t>if it uses a tie breaking rule in favor </a:t>
            </a:r>
            <a:r>
              <a:rPr lang="en-US" sz="2000" i="1" dirty="0" smtClean="0"/>
              <a:t>of deeper </a:t>
            </a:r>
            <a:r>
              <a:rPr lang="en-US" sz="2000" i="1" dirty="0"/>
              <a:t>nodes, it will expand at most </a:t>
            </a:r>
            <a:r>
              <a:rPr lang="en-US" sz="2000" i="1" dirty="0" smtClean="0"/>
              <a:t> </a:t>
            </a:r>
            <a:r>
              <a:rPr lang="en-US" sz="2000" dirty="0" smtClean="0"/>
              <a:t>#</a:t>
            </a:r>
            <a:r>
              <a:rPr lang="en-US" sz="2000" i="1" dirty="0"/>
              <a:t>N </a:t>
            </a:r>
            <a:r>
              <a:rPr lang="en-US" sz="2000" dirty="0" smtClean="0"/>
              <a:t>= </a:t>
            </a:r>
            <a:r>
              <a:rPr lang="el-GR" sz="2000" dirty="0" smtClean="0"/>
              <a:t>Σ</a:t>
            </a:r>
            <a:r>
              <a:rPr lang="en-US" sz="2000" dirty="0" smtClean="0"/>
              <a:t> </a:t>
            </a:r>
            <a:r>
              <a:rPr lang="en-US" sz="2000" i="1" dirty="0" smtClean="0"/>
              <a:t>i </a:t>
            </a:r>
            <a:r>
              <a:rPr lang="en-US" sz="2000" dirty="0"/>
              <a:t>#</a:t>
            </a:r>
            <a:r>
              <a:rPr lang="en-US" sz="2000" i="1" dirty="0"/>
              <a:t>Ni </a:t>
            </a:r>
            <a:r>
              <a:rPr lang="en-US" sz="2000" i="1" dirty="0" smtClean="0"/>
              <a:t>nodes and </a:t>
            </a:r>
            <a:r>
              <a:rPr lang="en-US" sz="2000" dirty="0"/>
              <a:t>#</a:t>
            </a:r>
            <a:r>
              <a:rPr lang="en-US" sz="2000" i="1" dirty="0"/>
              <a:t>Ni is the </a:t>
            </a:r>
            <a:r>
              <a:rPr lang="en-US" sz="2000" i="1" dirty="0" smtClean="0"/>
              <a:t>length of </a:t>
            </a:r>
            <a:r>
              <a:rPr lang="en-US" sz="2000" i="1" dirty="0"/>
              <a:t>the i-optimal solution path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</p:spTree>
    <p:extLst>
      <p:ext uri="{BB962C8B-B14F-4D97-AF65-F5344CB8AC3E}">
        <p14:creationId xmlns="" xmlns:p14="http://schemas.microsoft.com/office/powerpoint/2010/main" val="316993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Increase in the state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Proposition </a:t>
            </a:r>
            <a:r>
              <a:rPr lang="en-US" sz="1600" b="1" dirty="0"/>
              <a:t>2. </a:t>
            </a:r>
            <a:r>
              <a:rPr lang="en-US" sz="1600" i="1" dirty="0"/>
              <a:t>Given a search problem having a search graph for finding optimal </a:t>
            </a:r>
            <a:r>
              <a:rPr lang="en-US" sz="1600" i="1" dirty="0" smtClean="0"/>
              <a:t>solutions, and </a:t>
            </a:r>
            <a:r>
              <a:rPr lang="en-US" sz="1600" i="1" dirty="0"/>
              <a:t>given a </a:t>
            </a:r>
            <a:r>
              <a:rPr lang="en-US" sz="1600" i="1" dirty="0" smtClean="0"/>
              <a:t>heuristic </a:t>
            </a:r>
            <a:r>
              <a:rPr lang="en-US" sz="1600" i="1" dirty="0"/>
              <a:t>evaluation function h, and two integers i &lt; j. Assuming identical </a:t>
            </a:r>
            <a:r>
              <a:rPr lang="en-US" sz="1600" i="1" dirty="0" smtClean="0"/>
              <a:t>tie breaking </a:t>
            </a:r>
            <a:r>
              <a:rPr lang="en-US" sz="1600" i="1" dirty="0"/>
              <a:t>rules by A*, if i &lt; </a:t>
            </a:r>
            <a:r>
              <a:rPr lang="en-US" sz="1600" i="1" dirty="0" smtClean="0"/>
              <a:t>j</a:t>
            </a:r>
          </a:p>
          <a:p>
            <a:r>
              <a:rPr lang="en-US" sz="1600" i="1" dirty="0" smtClean="0"/>
              <a:t>1</a:t>
            </a:r>
            <a:r>
              <a:rPr lang="en-US" sz="1600" i="1" dirty="0"/>
              <a:t>. Any node expanded by i-A* is expanded by j-A*.</a:t>
            </a:r>
          </a:p>
          <a:p>
            <a:r>
              <a:rPr lang="en-US" sz="1600" i="1" dirty="0"/>
              <a:t>2. The set of nodes that are surely expanded by j-A* and not be expanded by i-A*, S</a:t>
            </a:r>
            <a:r>
              <a:rPr lang="en-US" sz="1600" dirty="0"/>
              <a:t>(</a:t>
            </a:r>
            <a:r>
              <a:rPr lang="en-US" sz="1600" i="1" dirty="0"/>
              <a:t>i; j</a:t>
            </a:r>
            <a:r>
              <a:rPr lang="en-US" sz="1600" dirty="0" smtClean="0"/>
              <a:t>)</a:t>
            </a:r>
            <a:r>
              <a:rPr lang="en-US" sz="1600" i="1" dirty="0" smtClean="0"/>
              <a:t>, is </a:t>
            </a:r>
            <a:r>
              <a:rPr lang="en-US" sz="1600" i="1" dirty="0"/>
              <a:t>defined by: S</a:t>
            </a:r>
            <a:r>
              <a:rPr lang="en-US" sz="1600" dirty="0"/>
              <a:t>(</a:t>
            </a:r>
            <a:r>
              <a:rPr lang="en-US" sz="1600" i="1" dirty="0"/>
              <a:t>i; j</a:t>
            </a:r>
            <a:r>
              <a:rPr lang="en-US" sz="1600" dirty="0"/>
              <a:t>) = </a:t>
            </a:r>
            <a:r>
              <a:rPr lang="en-US" sz="1600" i="1" dirty="0"/>
              <a:t>{</a:t>
            </a:r>
            <a:r>
              <a:rPr lang="en-US" sz="1600" i="1" dirty="0" err="1"/>
              <a:t>n|C</a:t>
            </a:r>
            <a:r>
              <a:rPr lang="en-US" sz="1600" i="1" dirty="0" err="1" smtClean="0"/>
              <a:t>∗i</a:t>
            </a:r>
            <a:r>
              <a:rPr lang="en-US" sz="1600" i="1" dirty="0" smtClean="0"/>
              <a:t> </a:t>
            </a:r>
            <a:r>
              <a:rPr lang="en-US" sz="1600" i="1" dirty="0"/>
              <a:t>&lt; f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</a:t>
            </a:r>
            <a:r>
              <a:rPr lang="en-US" sz="1600" i="1" dirty="0"/>
              <a:t>&lt; </a:t>
            </a:r>
            <a:r>
              <a:rPr lang="en-US" sz="1600" i="1" dirty="0" err="1"/>
              <a:t>C</a:t>
            </a:r>
            <a:r>
              <a:rPr lang="en-US" sz="1600" i="1" dirty="0" err="1" smtClean="0"/>
              <a:t>∗j</a:t>
            </a:r>
            <a:r>
              <a:rPr lang="en-US" sz="1600" i="1" dirty="0" smtClean="0"/>
              <a:t>}</a:t>
            </a:r>
            <a:endParaRPr lang="en-US" sz="1600" i="1" dirty="0"/>
          </a:p>
          <a:p>
            <a:r>
              <a:rPr lang="en-US" sz="1600" b="1" dirty="0" smtClean="0"/>
              <a:t>Proposition </a:t>
            </a:r>
            <a:r>
              <a:rPr lang="en-US" sz="1600" b="1" dirty="0"/>
              <a:t>3. </a:t>
            </a:r>
            <a:r>
              <a:rPr lang="en-US" sz="1600" i="1" dirty="0"/>
              <a:t>Let m-A* algorithm using any h, if </a:t>
            </a:r>
            <a:r>
              <a:rPr lang="en-US" sz="1600" i="1" dirty="0" smtClean="0"/>
              <a:t>C*i </a:t>
            </a:r>
            <a:r>
              <a:rPr lang="en-US" sz="1600" dirty="0"/>
              <a:t>= </a:t>
            </a:r>
            <a:r>
              <a:rPr lang="en-US" sz="1600" i="1" dirty="0" smtClean="0"/>
              <a:t>C*j </a:t>
            </a:r>
            <a:r>
              <a:rPr lang="en-US" sz="1600" dirty="0"/>
              <a:t>= </a:t>
            </a:r>
            <a:r>
              <a:rPr lang="en-US" sz="1600" i="1" dirty="0"/>
              <a:t>c for i &lt; </a:t>
            </a:r>
            <a:r>
              <a:rPr lang="en-US" sz="1600" i="1" dirty="0" smtClean="0"/>
              <a:t>j. The </a:t>
            </a:r>
            <a:r>
              <a:rPr lang="en-US" sz="1600" i="1" dirty="0"/>
              <a:t>difference between their searches is </a:t>
            </a:r>
            <a:r>
              <a:rPr lang="en-US" sz="1600" b="1" i="1" dirty="0"/>
              <a:t>bounded</a:t>
            </a:r>
            <a:r>
              <a:rPr lang="en-US" sz="1600" i="1" dirty="0"/>
              <a:t> by the size of G</a:t>
            </a:r>
            <a:r>
              <a:rPr lang="en-US" sz="1600" dirty="0"/>
              <a:t>(</a:t>
            </a:r>
            <a:r>
              <a:rPr lang="en-US" sz="1600" i="1" dirty="0"/>
              <a:t>c</a:t>
            </a:r>
            <a:r>
              <a:rPr lang="en-US" sz="1600" dirty="0" smtClean="0"/>
              <a:t>)</a:t>
            </a:r>
            <a:r>
              <a:rPr lang="en-US" sz="1600" i="1" dirty="0" smtClean="0"/>
              <a:t>.</a:t>
            </a:r>
            <a:r>
              <a:rPr lang="en-US" sz="1600" dirty="0" smtClean="0"/>
              <a:t> Where  </a:t>
            </a:r>
            <a:r>
              <a:rPr lang="en-US" sz="1600" i="1" dirty="0" smtClean="0"/>
              <a:t>Let G</a:t>
            </a:r>
            <a:r>
              <a:rPr lang="en-US" sz="1600" dirty="0" smtClean="0"/>
              <a:t>(</a:t>
            </a:r>
            <a:r>
              <a:rPr lang="en-US" sz="1600" i="1" dirty="0" smtClean="0"/>
              <a:t>c</a:t>
            </a:r>
            <a:r>
              <a:rPr lang="en-US" sz="1600" dirty="0"/>
              <a:t>) = </a:t>
            </a:r>
            <a:r>
              <a:rPr lang="en-US" sz="1600" i="1" dirty="0"/>
              <a:t>{</a:t>
            </a:r>
            <a:r>
              <a:rPr lang="en-US" sz="1600" i="1" dirty="0" err="1"/>
              <a:t>n|g</a:t>
            </a:r>
            <a:r>
              <a:rPr lang="en-US" sz="1600" dirty="0"/>
              <a:t>(</a:t>
            </a:r>
            <a:r>
              <a:rPr lang="en-US" sz="1600" i="1" dirty="0"/>
              <a:t>n</a:t>
            </a:r>
            <a:r>
              <a:rPr lang="en-US" sz="1600" dirty="0"/>
              <a:t>) = </a:t>
            </a:r>
            <a:r>
              <a:rPr lang="en-US" sz="1600" i="1" dirty="0"/>
              <a:t>c}</a:t>
            </a:r>
            <a:r>
              <a:rPr lang="en-US" sz="1600" dirty="0"/>
              <a:t>. </a:t>
            </a:r>
            <a:endParaRPr lang="en-US" sz="1600" dirty="0" smtClean="0"/>
          </a:p>
          <a:p>
            <a:endParaRPr lang="en-US" sz="1400" dirty="0"/>
          </a:p>
          <a:p>
            <a:endParaRPr lang="en-US" sz="1400" dirty="0" smtClean="0"/>
          </a:p>
          <a:p>
            <a:pPr marL="108000" indent="0">
              <a:buNone/>
            </a:pPr>
            <a:endParaRPr lang="en-US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267200"/>
            <a:ext cx="6553200" cy="2382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85960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i="1" dirty="0"/>
              <a:t>m</a:t>
            </a:r>
            <a:r>
              <a:rPr lang="en-US" b="1" dirty="0"/>
              <a:t>-A* for graphical models.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When applied to a graphical model:</a:t>
            </a:r>
          </a:p>
          <a:p>
            <a:pPr algn="just"/>
            <a:r>
              <a:rPr lang="en-US" sz="2400" dirty="0" smtClean="0"/>
              <a:t>We can obtain </a:t>
            </a:r>
            <a:r>
              <a:rPr lang="en-US" sz="2400" b="1" dirty="0" smtClean="0"/>
              <a:t>exact heuristic </a:t>
            </a:r>
            <a:r>
              <a:rPr lang="en-US" sz="2400" dirty="0" smtClean="0"/>
              <a:t>by bucket elimination and then use m-A*. The  total complexity of both algorithms is </a:t>
            </a:r>
            <a:r>
              <a:rPr lang="en-US" sz="2400" b="1" dirty="0" smtClean="0">
                <a:solidFill>
                  <a:srgbClr val="CC0066"/>
                </a:solidFill>
              </a:rPr>
              <a:t>O(</a:t>
            </a:r>
            <a:r>
              <a:rPr lang="en-US" sz="2400" b="1" dirty="0" err="1" smtClean="0">
                <a:solidFill>
                  <a:srgbClr val="CC0066"/>
                </a:solidFill>
              </a:rPr>
              <a:t>nk^w</a:t>
            </a:r>
            <a:r>
              <a:rPr lang="en-US" sz="2400" b="1" dirty="0" smtClean="0">
                <a:solidFill>
                  <a:srgbClr val="CC0066"/>
                </a:solidFill>
              </a:rPr>
              <a:t>* + nm).</a:t>
            </a:r>
          </a:p>
          <a:p>
            <a:pPr algn="just"/>
            <a:r>
              <a:rPr lang="en-US" sz="2400" b="1" dirty="0" smtClean="0"/>
              <a:t>In general </a:t>
            </a:r>
            <a:r>
              <a:rPr lang="en-US" sz="2400" dirty="0" smtClean="0"/>
              <a:t>(with inexact heuristic) the </a:t>
            </a:r>
            <a:r>
              <a:rPr lang="en-US" sz="2400" dirty="0"/>
              <a:t>search space explored by m-A</a:t>
            </a:r>
            <a:r>
              <a:rPr lang="en-US" sz="2400" dirty="0" smtClean="0"/>
              <a:t>* applied to a graphical model </a:t>
            </a:r>
            <a:r>
              <a:rPr lang="en-US" sz="2400" dirty="0"/>
              <a:t>is </a:t>
            </a:r>
            <a:r>
              <a:rPr lang="en-US" sz="2400" b="1" dirty="0" smtClean="0">
                <a:solidFill>
                  <a:srgbClr val="CC0066"/>
                </a:solidFill>
              </a:rPr>
              <a:t>O(</a:t>
            </a:r>
            <a:r>
              <a:rPr lang="en-US" sz="2400" b="1" dirty="0" err="1" smtClean="0">
                <a:solidFill>
                  <a:srgbClr val="CC0066"/>
                </a:solidFill>
              </a:rPr>
              <a:t>nmk^w</a:t>
            </a:r>
            <a:r>
              <a:rPr lang="en-US" sz="2400" b="1" dirty="0" smtClean="0">
                <a:solidFill>
                  <a:srgbClr val="CC0066"/>
                </a:solidFill>
              </a:rPr>
              <a:t>*).</a:t>
            </a:r>
            <a:endParaRPr lang="en-US" sz="2400" b="1" dirty="0">
              <a:solidFill>
                <a:srgbClr val="CC0066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82575"/>
            <a:ext cx="8496300" cy="629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487378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850" y="298450"/>
            <a:ext cx="8240713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298450"/>
            <a:ext cx="8248650" cy="625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4213"/>
            <a:ext cx="8229600" cy="548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5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66884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400">
                <a:solidFill>
                  <a:srgbClr val="808080"/>
                </a:solidFill>
              </a:rPr>
              <a:t>Motivation: haplotyping in pedigrees</a:t>
            </a:r>
          </a:p>
          <a:p>
            <a:pPr lvl="0"/>
            <a:r>
              <a:rPr lang="en-US" sz="2400" b="1"/>
              <a:t>Previous work on the m best solutions</a:t>
            </a:r>
          </a:p>
          <a:p>
            <a:pPr lvl="0"/>
            <a:r>
              <a:rPr lang="en-US" sz="2400"/>
              <a:t>Dynamic programming for finding the m best solutions</a:t>
            </a:r>
          </a:p>
          <a:p>
            <a:pPr lvl="0"/>
            <a:r>
              <a:rPr lang="en-US" sz="2400"/>
              <a:t>Search for finding the m best solutions</a:t>
            </a:r>
          </a:p>
          <a:p>
            <a:pPr lvl="1" rtl="0"/>
            <a:r>
              <a:rPr lang="en-US" sz="1800"/>
              <a:t>Best First search</a:t>
            </a:r>
          </a:p>
          <a:p>
            <a:pPr lvl="1" rtl="0"/>
            <a:r>
              <a:rPr lang="en-US" sz="1800"/>
              <a:t>Branch and Bound search</a:t>
            </a:r>
          </a:p>
          <a:p>
            <a:pPr lvl="1" rtl="0"/>
            <a:r>
              <a:rPr lang="en-US" sz="1800"/>
              <a:t>Extension to the AND/OR search space</a:t>
            </a:r>
          </a:p>
          <a:p>
            <a:pPr lvl="0"/>
            <a:r>
              <a:rPr lang="en-US" sz="2400"/>
              <a:t>Complexity comparison of the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2187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738" y="200025"/>
            <a:ext cx="8264525" cy="64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84213"/>
            <a:ext cx="8229600" cy="548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01650"/>
            <a:ext cx="8229600" cy="585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63575"/>
            <a:ext cx="8229600" cy="552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heuristic capability of m-best on relaxed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we can find m best solutions to the relaxed problem (upper bounds on the exact solutions):</a:t>
            </a:r>
          </a:p>
          <a:p>
            <a:pPr>
              <a:buNone/>
            </a:pPr>
            <a:r>
              <a:rPr lang="en-US" sz="2400" dirty="0" smtClean="0"/>
              <a:t>	c1	c2  c3	 c4   c5   c6 …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76207614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heuristic capability of m-best on relaxed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we can find m best solutions to the relaxed problem (upper bounds on the exact solutions):</a:t>
            </a:r>
          </a:p>
          <a:p>
            <a:pPr>
              <a:buNone/>
            </a:pPr>
            <a:r>
              <a:rPr lang="en-US" sz="2400" dirty="0" smtClean="0"/>
              <a:t>	c1	c2  c3	 c4   c5   c6   c7 …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9599" y="3790890"/>
            <a:ext cx="858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sequence of solutions to the relaxed problem contains the exact solutions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1670076" y="3048000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6276" y="3429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182394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3440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C*3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52005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3470" y="34290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C*2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620761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heuristic capability of m-best on relaxed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we can find m best solutions to the relaxed problem (upper bounds on the exact solutions):</a:t>
            </a:r>
          </a:p>
          <a:p>
            <a:pPr>
              <a:buNone/>
            </a:pPr>
            <a:r>
              <a:rPr lang="en-US" sz="2400" dirty="0" smtClean="0"/>
              <a:t>	c1	c2  c3	 c4   c5   c6   c7 …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9599" y="3790890"/>
            <a:ext cx="858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sequence of solutions to the relaxed problem contains the exact solutions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1670076" y="3048000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46276" y="3429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182394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3440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C*3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52005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3470" y="34290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2209800"/>
            <a:ext cx="533400" cy="533400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4724400"/>
            <a:ext cx="7967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c2 is a </a:t>
            </a:r>
            <a:r>
              <a:rPr lang="en-US" sz="2400" b="1" dirty="0" smtClean="0"/>
              <a:t>tighter upper bound </a:t>
            </a:r>
            <a:r>
              <a:rPr lang="en-US" sz="2400" dirty="0" smtClean="0"/>
              <a:t>on the exact best solution, then c1</a:t>
            </a:r>
          </a:p>
          <a:p>
            <a:r>
              <a:rPr lang="en-US" sz="2400" dirty="0" smtClean="0"/>
              <a:t>(for this example) – </a:t>
            </a:r>
            <a:r>
              <a:rPr lang="en-US" sz="2400" b="1" dirty="0" smtClean="0">
                <a:solidFill>
                  <a:srgbClr val="CC0066"/>
                </a:solidFill>
              </a:rPr>
              <a:t>better heuristic for search!</a:t>
            </a:r>
            <a:endParaRPr lang="en-US" sz="2400" b="1" dirty="0">
              <a:solidFill>
                <a:srgbClr val="CC0066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381000" y="3581400"/>
            <a:ext cx="1752600" cy="381000"/>
          </a:xfrm>
          <a:prstGeom prst="straightConnector1">
            <a:avLst/>
          </a:prstGeom>
          <a:ln w="28575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76207614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heuristic capability of m-best on relaxed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we can find m best solutions to the relaxed problem (upper bounds on the exact solutions):</a:t>
            </a:r>
          </a:p>
          <a:p>
            <a:pPr>
              <a:buNone/>
            </a:pPr>
            <a:r>
              <a:rPr lang="en-US" sz="2400" dirty="0" smtClean="0"/>
              <a:t>	c1	c2  c3	 c4   c5   c6   c7 …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9599" y="3790890"/>
            <a:ext cx="85844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These sequence of solutions to the relaxed problem contains the exact solutions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762794" y="3048000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31067" y="3429000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C*1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5182394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3440668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C*3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52005" y="3047206"/>
            <a:ext cx="6096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3470" y="342900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C*2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800" y="2209800"/>
            <a:ext cx="1143000" cy="1600200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1981200" y="3733800"/>
            <a:ext cx="2133600" cy="1828800"/>
          </a:xfrm>
          <a:prstGeom prst="straightConnector1">
            <a:avLst/>
          </a:prstGeom>
          <a:ln w="28575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0810" y="5486400"/>
            <a:ext cx="8843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However, if we use c2, we loose the guarantee of optimality of search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76207614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219FF2-DD43-46D0-8B8C-EF95D6796139}" type="slidenum">
              <a:rPr/>
              <a:pPr lvl="0"/>
              <a:t>58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24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 dirty="0"/>
              <a:t>Relative time complexity of </a:t>
            </a:r>
            <a:r>
              <a:rPr lang="en-US" sz="3200" dirty="0" smtClean="0"/>
              <a:t>m-best algorithms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(worst-case)</a:t>
            </a:r>
          </a:p>
        </p:txBody>
      </p:sp>
      <p:sp>
        <p:nvSpPr>
          <p:cNvPr id="3" name="Freeform 2"/>
          <p:cNvSpPr/>
          <p:nvPr/>
        </p:nvSpPr>
        <p:spPr>
          <a:xfrm>
            <a:off x="2583000" y="2286000"/>
            <a:ext cx="145560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5344560" y="3420360"/>
            <a:ext cx="227544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 deg))</a:t>
            </a:r>
          </a:p>
        </p:txBody>
      </p:sp>
      <p:sp>
        <p:nvSpPr>
          <p:cNvPr id="5" name="Freeform 4"/>
          <p:cNvSpPr/>
          <p:nvPr/>
        </p:nvSpPr>
        <p:spPr>
          <a:xfrm>
            <a:off x="3797640" y="4369679"/>
            <a:ext cx="245076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</a:t>
            </a:r>
            <a:r>
              <a:rPr lang="en-US" sz="15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</a:t>
            </a:r>
            <a:r>
              <a:rPr lang="en-US" sz="15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log(m))</a:t>
            </a:r>
          </a:p>
        </p:txBody>
      </p:sp>
      <p:sp>
        <p:nvSpPr>
          <p:cNvPr id="6" name="Freeform 5"/>
          <p:cNvSpPr/>
          <p:nvPr/>
        </p:nvSpPr>
        <p:spPr>
          <a:xfrm>
            <a:off x="3797640" y="5230800"/>
            <a:ext cx="245076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 and Golmard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2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deg)</a:t>
            </a:r>
          </a:p>
        </p:txBody>
      </p:sp>
      <p:sp>
        <p:nvSpPr>
          <p:cNvPr id="7" name="Freeform 6"/>
          <p:cNvSpPr/>
          <p:nvPr/>
        </p:nvSpPr>
        <p:spPr>
          <a:xfrm>
            <a:off x="2207520" y="3446640"/>
            <a:ext cx="228828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5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log(m deg))</a:t>
            </a:r>
          </a:p>
        </p:txBody>
      </p:sp>
      <p:sp>
        <p:nvSpPr>
          <p:cNvPr id="8" name="Freeform 7"/>
          <p:cNvSpPr/>
          <p:nvPr/>
        </p:nvSpPr>
        <p:spPr>
          <a:xfrm>
            <a:off x="3797640" y="6112079"/>
            <a:ext cx="1970640" cy="591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2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9" name="Freeform 8"/>
          <p:cNvSpPr/>
          <p:nvPr/>
        </p:nvSpPr>
        <p:spPr>
          <a:xfrm>
            <a:off x="5637960" y="2286000"/>
            <a:ext cx="1372440" cy="591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m-AOBF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10" name="Freeform 9"/>
          <p:cNvSpPr/>
          <p:nvPr/>
        </p:nvSpPr>
        <p:spPr>
          <a:xfrm rot="5400000">
            <a:off x="4548600" y="444240"/>
            <a:ext cx="394200" cy="5092200"/>
          </a:xfrm>
          <a:custGeom>
            <a:avLst>
              <a:gd name="f0" fmla="val 1800"/>
              <a:gd name="f1" fmla="val 1089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X="" minX="0" maxX="0" gdRefY="f0" minY="f7" maxY="f11">
                <a:pos x="f25" y="f26"/>
              </a:ahXY>
              <a:ahXY gdRefX="" minX="0" maxX="0"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cxnSp>
        <p:nvCxnSpPr>
          <p:cNvPr id="11" name="Straight Arrow Connector 10"/>
          <p:cNvCxnSpPr>
            <a:stCxn id="10" idx="6"/>
            <a:endCxn id="7" idx="0"/>
          </p:cNvCxnSpPr>
          <p:nvPr/>
        </p:nvCxnSpPr>
        <p:spPr>
          <a:xfrm flipH="1">
            <a:off x="3351660" y="3187440"/>
            <a:ext cx="1394040" cy="2592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10" idx="6"/>
            <a:endCxn id="4" idx="0"/>
          </p:cNvCxnSpPr>
          <p:nvPr/>
        </p:nvCxnSpPr>
        <p:spPr>
          <a:xfrm>
            <a:off x="4745700" y="3187440"/>
            <a:ext cx="1736580" cy="23292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7" idx="2"/>
            <a:endCxn id="5" idx="0"/>
          </p:cNvCxnSpPr>
          <p:nvPr/>
        </p:nvCxnSpPr>
        <p:spPr>
          <a:xfrm>
            <a:off x="3351660" y="4037760"/>
            <a:ext cx="1671360" cy="33191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flipH="1">
            <a:off x="5023020" y="4011480"/>
            <a:ext cx="1459260" cy="35819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>
            <a:off x="5023020" y="4960799"/>
            <a:ext cx="0" cy="270001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6" name="Straight Arrow Connector 15"/>
          <p:cNvCxnSpPr>
            <a:stCxn id="6" idx="2"/>
            <a:endCxn id="8" idx="0"/>
          </p:cNvCxnSpPr>
          <p:nvPr/>
        </p:nvCxnSpPr>
        <p:spPr>
          <a:xfrm flipH="1">
            <a:off x="4782960" y="5821920"/>
            <a:ext cx="240060" cy="29015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7" name="Freeform 16"/>
          <p:cNvSpPr/>
          <p:nvPr/>
        </p:nvSpPr>
        <p:spPr>
          <a:xfrm>
            <a:off x="3200400" y="1371599"/>
            <a:ext cx="32004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BF done after BE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k</a:t>
            </a:r>
            <a:r>
              <a:rPr lang="en-US" sz="18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)+n m </a:t>
            </a:r>
            <a:r>
              <a:rPr lang="en-US" sz="18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deg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 log(n 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 b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))</a:t>
            </a:r>
          </a:p>
        </p:txBody>
      </p:sp>
      <p:cxnSp>
        <p:nvCxnSpPr>
          <p:cNvPr id="18" name="Straight Arrow Connector 17"/>
          <p:cNvCxnSpPr>
            <a:stCxn id="17" idx="2"/>
            <a:endCxn id="3" idx="0"/>
          </p:cNvCxnSpPr>
          <p:nvPr/>
        </p:nvCxnSpPr>
        <p:spPr>
          <a:xfrm flipH="1">
            <a:off x="3310800" y="2057398"/>
            <a:ext cx="1489800" cy="228602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9" name="Straight Arrow Connector 18"/>
          <p:cNvCxnSpPr>
            <a:stCxn id="17" idx="2"/>
            <a:endCxn id="9" idx="0"/>
          </p:cNvCxnSpPr>
          <p:nvPr/>
        </p:nvCxnSpPr>
        <p:spPr>
          <a:xfrm>
            <a:off x="4800600" y="2057398"/>
            <a:ext cx="1523580" cy="228602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  <p:extLst>
      <p:ext uri="{BB962C8B-B14F-4D97-AF65-F5344CB8AC3E}">
        <p14:creationId xmlns="" xmlns:p14="http://schemas.microsoft.com/office/powerpoint/2010/main" val="22175289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BC89B3-4CF9-41C9-AE12-09768279C5B2}" type="slidenum">
              <a:rPr/>
              <a:pPr lvl="0"/>
              <a:t>59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24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Relative space complexity of algorithms</a:t>
            </a:r>
            <a:br>
              <a:rPr lang="en-US" sz="3600"/>
            </a:br>
            <a:r>
              <a:rPr lang="en-US" sz="3600"/>
              <a:t>(worst-case)</a:t>
            </a:r>
          </a:p>
        </p:txBody>
      </p:sp>
      <p:sp>
        <p:nvSpPr>
          <p:cNvPr id="3" name="Freeform 2"/>
          <p:cNvSpPr/>
          <p:nvPr/>
        </p:nvSpPr>
        <p:spPr>
          <a:xfrm>
            <a:off x="2068200" y="1661399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O(m + n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4" name="Freeform 3"/>
          <p:cNvSpPr/>
          <p:nvPr/>
        </p:nvSpPr>
        <p:spPr>
          <a:xfrm>
            <a:off x="57150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5" name="Freeform 4"/>
          <p:cNvSpPr/>
          <p:nvPr/>
        </p:nvSpPr>
        <p:spPr>
          <a:xfrm>
            <a:off x="38862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7543799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5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Golmard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7" name="Freeform 6"/>
          <p:cNvSpPr/>
          <p:nvPr/>
        </p:nvSpPr>
        <p:spPr>
          <a:xfrm>
            <a:off x="20574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 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8" name="Freeform 7"/>
          <p:cNvSpPr/>
          <p:nvPr/>
        </p:nvSpPr>
        <p:spPr>
          <a:xfrm>
            <a:off x="5871600" y="16362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 m + n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9" name="Freeform 8"/>
          <p:cNvSpPr/>
          <p:nvPr/>
        </p:nvSpPr>
        <p:spPr>
          <a:xfrm>
            <a:off x="228600" y="43074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m-AOBF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m k</a:t>
            </a:r>
            <a:r>
              <a:rPr lang="en-US" sz="1800" b="0" i="0" u="none" strike="noStrike" kern="1200" baseline="300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w*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</a:t>
            </a:r>
          </a:p>
        </p:txBody>
      </p:sp>
      <p:sp>
        <p:nvSpPr>
          <p:cNvPr id="10" name="Freeform 9"/>
          <p:cNvSpPr/>
          <p:nvPr/>
        </p:nvSpPr>
        <p:spPr>
          <a:xfrm rot="5400000">
            <a:off x="4348799" y="-475200"/>
            <a:ext cx="457200" cy="5907600"/>
          </a:xfrm>
          <a:custGeom>
            <a:avLst>
              <a:gd name="f0" fmla="val 1800"/>
              <a:gd name="f1" fmla="val 1089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X="" minX="0" maxX="0" gdRefY="f0" minY="f7" maxY="f11">
                <a:pos x="f25" y="f26"/>
              </a:ahXY>
              <a:ahXY gdRefX="" minX="0" maxX="0"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cxnSp>
        <p:nvCxnSpPr>
          <p:cNvPr id="11" name="Straight Arrow Connector 10"/>
          <p:cNvCxnSpPr>
            <a:stCxn id="16" idx="2"/>
            <a:endCxn id="7" idx="0"/>
          </p:cNvCxnSpPr>
          <p:nvPr/>
        </p:nvCxnSpPr>
        <p:spPr>
          <a:xfrm rot="5400000">
            <a:off x="3332700" y="3068099"/>
            <a:ext cx="649801" cy="1828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16" idx="2"/>
            <a:endCxn id="4" idx="0"/>
          </p:cNvCxnSpPr>
          <p:nvPr/>
        </p:nvCxnSpPr>
        <p:spPr>
          <a:xfrm rot="16200000" flipH="1">
            <a:off x="5161500" y="3068099"/>
            <a:ext cx="649801" cy="1828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16" idx="2"/>
            <a:endCxn id="9" idx="0"/>
          </p:cNvCxnSpPr>
          <p:nvPr/>
        </p:nvCxnSpPr>
        <p:spPr>
          <a:xfrm rot="5400000">
            <a:off x="2418300" y="2153699"/>
            <a:ext cx="649801" cy="36576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16" idx="2"/>
            <a:endCxn id="5" idx="0"/>
          </p:cNvCxnSpPr>
          <p:nvPr/>
        </p:nvCxnSpPr>
        <p:spPr>
          <a:xfrm rot="5400000">
            <a:off x="4247100" y="3982499"/>
            <a:ext cx="649801" cy="1588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16" idx="2"/>
            <a:endCxn id="6" idx="0"/>
          </p:cNvCxnSpPr>
          <p:nvPr/>
        </p:nvCxnSpPr>
        <p:spPr>
          <a:xfrm rot="16200000" flipH="1">
            <a:off x="6075899" y="2153699"/>
            <a:ext cx="649801" cy="3657599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6" name="Freeform 15"/>
          <p:cNvSpPr/>
          <p:nvPr/>
        </p:nvSpPr>
        <p:spPr>
          <a:xfrm>
            <a:off x="3886200" y="2971800"/>
            <a:ext cx="137159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2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BF done after BE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4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O(n </a:t>
            </a:r>
            <a:r>
              <a:rPr lang="en-US" sz="1400" b="0" i="0" u="none" strike="noStrike" kern="12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k</a:t>
            </a:r>
            <a:r>
              <a:rPr lang="en-US" sz="1400" b="0" i="0" u="none" strike="noStrike" kern="1200" baseline="30000" dirty="0" err="1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w</a:t>
            </a:r>
            <a:r>
              <a:rPr lang="en-US" sz="1400" b="0" i="0" u="none" strike="noStrike" kern="1200" baseline="30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  <a:r>
              <a:rPr lang="en-US" sz="14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)+n m)</a:t>
            </a:r>
          </a:p>
        </p:txBody>
      </p:sp>
      <p:cxnSp>
        <p:nvCxnSpPr>
          <p:cNvPr id="17" name="Straight Arrow Connector 16"/>
          <p:cNvCxnSpPr>
            <a:stCxn id="10" idx="6"/>
            <a:endCxn id="16" idx="0"/>
          </p:cNvCxnSpPr>
          <p:nvPr/>
        </p:nvCxnSpPr>
        <p:spPr>
          <a:xfrm flipH="1">
            <a:off x="4572000" y="2707200"/>
            <a:ext cx="5399" cy="2646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  <p:extLst>
      <p:ext uri="{BB962C8B-B14F-4D97-AF65-F5344CB8AC3E}">
        <p14:creationId xmlns="" xmlns:p14="http://schemas.microsoft.com/office/powerpoint/2010/main" val="3423417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M best solutions for graphical models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43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/>
              <a:t>Lawler [1972]</a:t>
            </a:r>
          </a:p>
          <a:p>
            <a:pPr lvl="0"/>
            <a:r>
              <a:rPr lang="en-US"/>
              <a:t>Seroussi and Golmard [1994]</a:t>
            </a:r>
          </a:p>
          <a:p>
            <a:pPr lvl="0"/>
            <a:r>
              <a:rPr lang="en-US"/>
              <a:t>Nilsson [1998]</a:t>
            </a:r>
          </a:p>
          <a:p>
            <a:pPr lvl="0"/>
            <a:r>
              <a:rPr lang="en-US"/>
              <a:t>Elliot [2007]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2187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8179CC-7568-43D6-87CD-333A24FC25C6}" type="slidenum">
              <a:rPr/>
              <a:pPr lvl="0"/>
              <a:t>60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600"/>
              <a:t>Relative search space prunning</a:t>
            </a:r>
          </a:p>
        </p:txBody>
      </p:sp>
      <p:sp>
        <p:nvSpPr>
          <p:cNvPr id="3" name="Freeform 2"/>
          <p:cNvSpPr/>
          <p:nvPr/>
        </p:nvSpPr>
        <p:spPr>
          <a:xfrm>
            <a:off x="5570640" y="4438800"/>
            <a:ext cx="16002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Nilsson</a:t>
            </a:r>
          </a:p>
        </p:txBody>
      </p:sp>
      <p:sp>
        <p:nvSpPr>
          <p:cNvPr id="4" name="Freeform 3"/>
          <p:cNvSpPr/>
          <p:nvPr/>
        </p:nvSpPr>
        <p:spPr>
          <a:xfrm>
            <a:off x="3807720" y="4438800"/>
            <a:ext cx="1600200" cy="657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Elliot</a:t>
            </a:r>
          </a:p>
        </p:txBody>
      </p:sp>
      <p:sp>
        <p:nvSpPr>
          <p:cNvPr id="5" name="Freeform 4"/>
          <p:cNvSpPr/>
          <p:nvPr/>
        </p:nvSpPr>
        <p:spPr>
          <a:xfrm>
            <a:off x="3681000" y="3067200"/>
            <a:ext cx="1828800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1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m-AOBB</a:t>
            </a:r>
            <a:endParaRPr lang="en-US" sz="2200" b="1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*&lt;f(n)&lt;C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m+1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</a:p>
        </p:txBody>
      </p:sp>
      <p:sp>
        <p:nvSpPr>
          <p:cNvPr id="6" name="Freeform 5"/>
          <p:cNvSpPr/>
          <p:nvPr/>
        </p:nvSpPr>
        <p:spPr>
          <a:xfrm>
            <a:off x="7315200" y="4438800"/>
            <a:ext cx="1600200" cy="713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Seroussi,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Golmard</a:t>
            </a:r>
          </a:p>
        </p:txBody>
      </p:sp>
      <p:sp>
        <p:nvSpPr>
          <p:cNvPr id="7" name="Freeform 6"/>
          <p:cNvSpPr/>
          <p:nvPr/>
        </p:nvSpPr>
        <p:spPr>
          <a:xfrm>
            <a:off x="228600" y="4438800"/>
            <a:ext cx="1593719" cy="6857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elim-m-opt</a:t>
            </a:r>
          </a:p>
        </p:txBody>
      </p:sp>
      <p:sp>
        <p:nvSpPr>
          <p:cNvPr id="8" name="Freeform 7"/>
          <p:cNvSpPr/>
          <p:nvPr/>
        </p:nvSpPr>
        <p:spPr>
          <a:xfrm>
            <a:off x="1985400" y="4438800"/>
            <a:ext cx="1659240" cy="692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Lawler</a:t>
            </a:r>
          </a:p>
        </p:txBody>
      </p:sp>
      <p:sp>
        <p:nvSpPr>
          <p:cNvPr id="9" name="Freeform 8"/>
          <p:cNvSpPr/>
          <p:nvPr/>
        </p:nvSpPr>
        <p:spPr>
          <a:xfrm>
            <a:off x="3708720" y="1875600"/>
            <a:ext cx="1801080" cy="734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8360">
            <a:solidFill>
              <a:srgbClr val="000000"/>
            </a:solidFill>
            <a:prstDash val="solid"/>
          </a:ln>
        </p:spPr>
        <p:txBody>
          <a:bodyPr vert="horz" lIns="99000" tIns="54000" rIns="99000" bIns="54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200" b="1" dirty="0"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2200" b="1" i="0" u="none" strike="noStrike" kern="1200" dirty="0" smtClean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-AOBF</a:t>
            </a:r>
            <a:endParaRPr lang="en-US" sz="2200" b="1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f(n)&lt;C</a:t>
            </a:r>
            <a:r>
              <a:rPr lang="en-US" sz="1600" b="0" i="0" u="none" strike="noStrike" kern="1200" baseline="-250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m</a:t>
            </a:r>
            <a:r>
              <a:rPr lang="en-US" sz="16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Mangal" pitchFamily="2"/>
              </a:rPr>
              <a:t>*</a:t>
            </a:r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 flipH="1">
            <a:off x="4595400" y="2610000"/>
            <a:ext cx="13680" cy="4572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1" name="Straight Arrow Connector 10"/>
          <p:cNvCxnSpPr>
            <a:stCxn id="5" idx="2"/>
            <a:endCxn id="7" idx="0"/>
          </p:cNvCxnSpPr>
          <p:nvPr/>
        </p:nvCxnSpPr>
        <p:spPr>
          <a:xfrm rot="5400000">
            <a:off x="2467530" y="2310929"/>
            <a:ext cx="685801" cy="356994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2" name="Straight Arrow Connector 11"/>
          <p:cNvCxnSpPr>
            <a:stCxn id="5" idx="2"/>
            <a:endCxn id="8" idx="0"/>
          </p:cNvCxnSpPr>
          <p:nvPr/>
        </p:nvCxnSpPr>
        <p:spPr>
          <a:xfrm rot="5400000">
            <a:off x="3362310" y="3205709"/>
            <a:ext cx="685801" cy="178038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>
            <a:off x="4595400" y="3753000"/>
            <a:ext cx="12240" cy="6858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4" name="Straight Arrow Connector 13"/>
          <p:cNvCxnSpPr>
            <a:stCxn id="5" idx="2"/>
            <a:endCxn id="3" idx="0"/>
          </p:cNvCxnSpPr>
          <p:nvPr/>
        </p:nvCxnSpPr>
        <p:spPr>
          <a:xfrm rot="16200000" flipH="1">
            <a:off x="5140170" y="3208229"/>
            <a:ext cx="685801" cy="177534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>
          <a:xfrm rot="16200000" flipH="1">
            <a:off x="6012450" y="2335949"/>
            <a:ext cx="685801" cy="3519900"/>
          </a:xfrm>
          <a:prstGeom prst="straightConnector1">
            <a:avLst/>
          </a:prstGeom>
          <a:noFill/>
          <a:ln w="18360">
            <a:solidFill>
              <a:srgbClr val="000000"/>
            </a:solidFill>
            <a:prstDash val="solid"/>
            <a:tailEnd type="arrow"/>
          </a:ln>
        </p:spPr>
      </p:cxnSp>
    </p:spTree>
    <p:extLst>
      <p:ext uri="{BB962C8B-B14F-4D97-AF65-F5344CB8AC3E}">
        <p14:creationId xmlns="" xmlns:p14="http://schemas.microsoft.com/office/powerpoint/2010/main" val="2302032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A69FA4-F1B3-4E46-A06F-3AF20A196B2A}" type="slidenum">
              <a:rPr/>
              <a:pPr lvl="0"/>
              <a:t>61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318600"/>
            <a:ext cx="8229240" cy="10548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Future work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43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/>
              <a:t>Empirical evaluation of the algorithms</a:t>
            </a:r>
          </a:p>
          <a:p>
            <a:pPr lvl="0"/>
            <a:r>
              <a:rPr lang="en-US"/>
              <a:t>Parallel implementation and evaluation of m-AOBB</a:t>
            </a:r>
          </a:p>
          <a:p>
            <a:pPr lvl="0"/>
            <a:r>
              <a:rPr lang="en-US"/>
              <a:t>Efficient compilation of m best results</a:t>
            </a:r>
          </a:p>
          <a:p>
            <a:pPr lvl="0"/>
            <a:r>
              <a:rPr lang="en-US"/>
              <a:t>Incorporating diversity measure as part of utility function</a:t>
            </a:r>
          </a:p>
        </p:txBody>
      </p:sp>
    </p:spTree>
    <p:extLst>
      <p:ext uri="{BB962C8B-B14F-4D97-AF65-F5344CB8AC3E}">
        <p14:creationId xmlns="" xmlns:p14="http://schemas.microsoft.com/office/powerpoint/2010/main" val="3677827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5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66884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400">
                <a:solidFill>
                  <a:srgbClr val="808080"/>
                </a:solidFill>
              </a:rPr>
              <a:t>Motivation: haplotyping in pedigrees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Previous work on the m best solutions</a:t>
            </a:r>
          </a:p>
          <a:p>
            <a:pPr lvl="0"/>
            <a:r>
              <a:rPr lang="en-US" sz="2400" b="1"/>
              <a:t>Dynamic programming for finding the m best solutions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Search for finding the m best solutions</a:t>
            </a:r>
          </a:p>
          <a:p>
            <a:pPr lvl="1" rtl="0"/>
            <a:r>
              <a:rPr lang="en-US" sz="1800">
                <a:solidFill>
                  <a:srgbClr val="808080"/>
                </a:solidFill>
              </a:rPr>
              <a:t>Best First search</a:t>
            </a:r>
          </a:p>
          <a:p>
            <a:pPr lvl="1" rtl="0"/>
            <a:r>
              <a:rPr lang="en-US" sz="1800">
                <a:solidFill>
                  <a:srgbClr val="808080"/>
                </a:solidFill>
              </a:rPr>
              <a:t>Branch and Bound search</a:t>
            </a:r>
          </a:p>
          <a:p>
            <a:pPr lvl="1" rtl="0"/>
            <a:r>
              <a:rPr lang="en-US" sz="1800">
                <a:solidFill>
                  <a:srgbClr val="808080"/>
                </a:solidFill>
              </a:rPr>
              <a:t>Extension to the AND/OR search space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Complexity comparison of the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58200" y="622187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7AAA56-31E7-44A1-94DB-C77B6F2AB09D}" type="slidenum">
              <a:rPr/>
              <a:pPr lvl="0"/>
              <a:t>8</a:t>
            </a:fld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72520" y="74160"/>
            <a:ext cx="8642880" cy="88919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sz="3200"/>
              <a:t>Complexity of elim-m-opt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2520" y="1342080"/>
            <a:ext cx="8644320" cy="452628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800"/>
              <a:t>Complexity of processing a bucket:</a:t>
            </a:r>
          </a:p>
          <a:p>
            <a:pPr lvl="1" rtl="0"/>
            <a:r>
              <a:rPr lang="en-US" sz="2200"/>
              <a:t> </a:t>
            </a:r>
            <a:r>
              <a:rPr lang="en-US" sz="2200" i="1"/>
              <a:t>O(k</a:t>
            </a:r>
            <a:r>
              <a:rPr lang="en-US" sz="2200" i="1" baseline="30000"/>
              <a:t>|S|</a:t>
            </a:r>
            <a:r>
              <a:rPr lang="en-US" sz="2200" i="1"/>
              <a:t> · m· j log(m· j))</a:t>
            </a:r>
          </a:p>
          <a:p>
            <a:pPr lvl="0"/>
            <a:r>
              <a:rPr lang="en-US" sz="2800"/>
              <a:t>Complexity of </a:t>
            </a:r>
            <a:r>
              <a:rPr lang="en-US" sz="2800" i="1"/>
              <a:t>elim-m-opt</a:t>
            </a:r>
          </a:p>
          <a:p>
            <a:pPr lvl="1" rtl="0"/>
            <a:r>
              <a:rPr lang="en-US" sz="2200"/>
              <a:t>time complexity: </a:t>
            </a:r>
            <a:r>
              <a:rPr lang="en-US" b="1" i="1"/>
              <a:t>O(n·k</a:t>
            </a:r>
            <a:r>
              <a:rPr lang="en-US" b="1" i="1" baseline="30000"/>
              <a:t>w*</a:t>
            </a:r>
            <a:r>
              <a:rPr lang="en-US" b="1" i="1"/>
              <a:t>·m·log(m · deg))</a:t>
            </a:r>
          </a:p>
          <a:p>
            <a:pPr lvl="1" rtl="0"/>
            <a:r>
              <a:rPr lang="en-US" sz="2200"/>
              <a:t>space complexity is </a:t>
            </a:r>
            <a:r>
              <a:rPr lang="en-US" b="1" i="1"/>
              <a:t>O(m·n·k</a:t>
            </a:r>
            <a:r>
              <a:rPr lang="en-US" b="1" i="1" baseline="30000"/>
              <a:t>w*</a:t>
            </a:r>
            <a:r>
              <a:rPr lang="en-US" b="1" i="1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516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/>
              <a:t>Overview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371599"/>
            <a:ext cx="8229240" cy="466884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en-US" sz="2400">
                <a:solidFill>
                  <a:srgbClr val="808080"/>
                </a:solidFill>
              </a:rPr>
              <a:t>Motivation: haplotyping in pedigrees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Previous work on the m best solutions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Dynamic programming for finding the m best solutions</a:t>
            </a:r>
          </a:p>
          <a:p>
            <a:pPr lvl="0"/>
            <a:r>
              <a:rPr lang="en-US" sz="2400" b="1"/>
              <a:t>Search for finding the m best solutions</a:t>
            </a:r>
          </a:p>
          <a:p>
            <a:pPr lvl="1" rtl="0"/>
            <a:r>
              <a:rPr lang="en-US" sz="1800"/>
              <a:t>Best First search</a:t>
            </a:r>
          </a:p>
          <a:p>
            <a:pPr lvl="1" rtl="0"/>
            <a:r>
              <a:rPr lang="en-US" sz="1800"/>
              <a:t>Branch and Bound search</a:t>
            </a:r>
          </a:p>
          <a:p>
            <a:pPr lvl="1" rtl="0"/>
            <a:r>
              <a:rPr lang="en-US" sz="1800"/>
              <a:t>Extension to the AND/OR search space</a:t>
            </a:r>
          </a:p>
          <a:p>
            <a:pPr lvl="0"/>
            <a:r>
              <a:rPr lang="en-US" sz="2400">
                <a:solidFill>
                  <a:srgbClr val="808080"/>
                </a:solidFill>
              </a:rPr>
              <a:t>Complexity comparison of the algorithms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30200" y="6221879"/>
            <a:ext cx="493920" cy="4122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 Black" pitchFamily="34"/>
                <a:ea typeface="SimSun" pitchFamily="2"/>
                <a:cs typeface="Mangal" pitchFamily="2"/>
              </a:rPr>
              <a:t>33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10073</TotalTime>
  <Words>4556</Words>
  <Application>Microsoft Office PowerPoint</Application>
  <PresentationFormat>On-screen Show (4:3)</PresentationFormat>
  <Paragraphs>700</Paragraphs>
  <Slides>61</Slides>
  <Notes>20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Default</vt:lpstr>
      <vt:lpstr>Finding the m best solution using search</vt:lpstr>
      <vt:lpstr>Optimization algorithms for Bayesian networks developed in our group</vt:lpstr>
      <vt:lpstr>Exact optimization algorithms for graphical models</vt:lpstr>
      <vt:lpstr>Overview</vt:lpstr>
      <vt:lpstr>Overview</vt:lpstr>
      <vt:lpstr>M best solutions for graphical models</vt:lpstr>
      <vt:lpstr>Overview</vt:lpstr>
      <vt:lpstr>Complexity of elim-m-opt</vt:lpstr>
      <vt:lpstr>Overview</vt:lpstr>
      <vt:lpstr>Search algorithms for optimization</vt:lpstr>
      <vt:lpstr>Basic heuristic search schemes</vt:lpstr>
      <vt:lpstr>Search algorithms for optimization</vt:lpstr>
      <vt:lpstr>Relative time complexity of m-best algorithms (worst-case)</vt:lpstr>
      <vt:lpstr>Relative space complexity of algorithms (worst-case)</vt:lpstr>
      <vt:lpstr>Relative search space prunning</vt:lpstr>
      <vt:lpstr>Future work</vt:lpstr>
      <vt:lpstr>Best-First search for m-best</vt:lpstr>
      <vt:lpstr>m-A*</vt:lpstr>
      <vt:lpstr>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Example of m-A*</vt:lpstr>
      <vt:lpstr>Algorithm m-A* </vt:lpstr>
      <vt:lpstr>Primary properties (A* vs m-A*)</vt:lpstr>
      <vt:lpstr>m-A* is sound and complete</vt:lpstr>
      <vt:lpstr>m-A* is optimally efficient</vt:lpstr>
      <vt:lpstr>Slide 39</vt:lpstr>
      <vt:lpstr>m-A* is optimally efficient</vt:lpstr>
      <vt:lpstr>m-A* is optimally efficient</vt:lpstr>
      <vt:lpstr>m-A* for monotone heuristics</vt:lpstr>
      <vt:lpstr>Larger version of previous example</vt:lpstr>
      <vt:lpstr>The impact of heuristic accuracy on m-A*</vt:lpstr>
      <vt:lpstr>Increase in the state space</vt:lpstr>
      <vt:lpstr>m-A* for graphical models.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On the heuristic capability of m-best on relaxed models</vt:lpstr>
      <vt:lpstr>On the heuristic capability of m-best on relaxed models</vt:lpstr>
      <vt:lpstr>On the heuristic capability of m-best on relaxed models</vt:lpstr>
      <vt:lpstr>On the heuristic capability of m-best on relaxed models</vt:lpstr>
      <vt:lpstr>Relative time complexity of m-best algorithms (worst-case)</vt:lpstr>
      <vt:lpstr>Relative space complexity of algorithms (worst-case)</vt:lpstr>
      <vt:lpstr>Relative search space prunning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the m best solution for optimization problem in the context of haplotyping</dc:title>
  <dc:creator>Natasha</dc:creator>
  <cp:lastModifiedBy>Darth Vader</cp:lastModifiedBy>
  <cp:revision>280</cp:revision>
  <dcterms:modified xsi:type="dcterms:W3CDTF">2011-02-11T19:46:46Z</dcterms:modified>
</cp:coreProperties>
</file>