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505" r:id="rId2"/>
    <p:sldId id="961" r:id="rId3"/>
    <p:sldId id="729" r:id="rId4"/>
    <p:sldId id="793" r:id="rId5"/>
    <p:sldId id="945" r:id="rId6"/>
    <p:sldId id="947" r:id="rId7"/>
    <p:sldId id="795" r:id="rId8"/>
    <p:sldId id="796" r:id="rId9"/>
    <p:sldId id="800" r:id="rId10"/>
    <p:sldId id="798" r:id="rId11"/>
    <p:sldId id="936" r:id="rId12"/>
    <p:sldId id="948" r:id="rId13"/>
    <p:sldId id="949" r:id="rId14"/>
    <p:sldId id="950" r:id="rId15"/>
    <p:sldId id="962" r:id="rId16"/>
    <p:sldId id="963" r:id="rId17"/>
    <p:sldId id="965" r:id="rId18"/>
    <p:sldId id="966" r:id="rId19"/>
    <p:sldId id="952" r:id="rId20"/>
    <p:sldId id="953" r:id="rId21"/>
    <p:sldId id="954" r:id="rId22"/>
    <p:sldId id="955" r:id="rId23"/>
    <p:sldId id="959" r:id="rId24"/>
    <p:sldId id="957" r:id="rId25"/>
    <p:sldId id="958" r:id="rId26"/>
  </p:sldIdLst>
  <p:sldSz cx="9144000" cy="6858000" type="screen4x3"/>
  <p:notesSz cx="6662738" cy="9774238"/>
  <p:defaultTextStyle>
    <a:defPPr>
      <a:defRPr lang="en-US"/>
    </a:defPPr>
    <a:lvl1pPr algn="l" rtl="0" eaLnBrk="0" fontAlgn="base" hangingPunct="0">
      <a:lnSpc>
        <a:spcPct val="120000"/>
      </a:lnSpc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CFF33"/>
    <a:srgbClr val="0000B0"/>
    <a:srgbClr val="FF3303"/>
    <a:srgbClr val="E9EDFF"/>
    <a:srgbClr val="E9F8FF"/>
    <a:srgbClr val="3366FF"/>
    <a:srgbClr val="008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813" autoAdjust="0"/>
    <p:restoredTop sz="94851" autoAdjust="0"/>
  </p:normalViewPr>
  <p:slideViewPr>
    <p:cSldViewPr snapToObjects="1">
      <p:cViewPr>
        <p:scale>
          <a:sx n="75" d="100"/>
          <a:sy n="75" d="100"/>
        </p:scale>
        <p:origin x="-804" y="-498"/>
      </p:cViewPr>
      <p:guideLst>
        <p:guide orient="horz" pos="144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9468"/>
    </p:cViewPr>
  </p:sorterViewPr>
  <p:notesViewPr>
    <p:cSldViewPr snapToObjects="1">
      <p:cViewPr varScale="1">
        <p:scale>
          <a:sx n="81" d="100"/>
          <a:sy n="81" d="100"/>
        </p:scale>
        <p:origin x="-1518" y="-90"/>
      </p:cViewPr>
      <p:guideLst>
        <p:guide orient="horz" pos="3078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933" tIns="46466" rIns="92933" bIns="46466" numCol="1" anchor="t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de-DE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86075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933" tIns="46466" rIns="92933" bIns="46466" numCol="1" anchor="t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de-DE"/>
          </a:p>
        </p:txBody>
      </p:sp>
      <p:sp>
        <p:nvSpPr>
          <p:cNvPr id="355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886075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933" tIns="46466" rIns="92933" bIns="46466" numCol="1" anchor="b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de-DE"/>
          </a:p>
        </p:txBody>
      </p:sp>
      <p:sp>
        <p:nvSpPr>
          <p:cNvPr id="355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285288"/>
            <a:ext cx="2886075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933" tIns="46466" rIns="92933" bIns="46466" numCol="1" anchor="b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D4CC42CD-E6FF-4612-92FE-F43D5237AC5F}" type="slidenum">
              <a:rPr lang="en-US" altLang="de-DE"/>
              <a:pPr/>
              <a:t>‹#›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3" tIns="46466" rIns="92933" bIns="46466" numCol="1" anchor="t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860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3" tIns="46466" rIns="92933" bIns="46466" numCol="1" anchor="t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de-DE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87413" y="733425"/>
            <a:ext cx="4887912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41850"/>
            <a:ext cx="4884738" cy="43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3" tIns="46466" rIns="92933" bIns="464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8860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3" tIns="46466" rIns="92933" bIns="46466" numCol="1" anchor="b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285288"/>
            <a:ext cx="28860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3" tIns="46466" rIns="92933" bIns="46466" numCol="1" anchor="b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D24F212D-A344-4891-8621-8FFFBE0A04EE}" type="slidenum">
              <a:rPr lang="en-US" altLang="de-DE"/>
              <a:pPr/>
              <a:t>‹#›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1993CE-55EB-403A-944C-D247CE0FB93A}" type="slidenum">
              <a:rPr lang="en-US" altLang="de-DE"/>
              <a:pPr/>
              <a:t>1</a:t>
            </a:fld>
            <a:endParaRPr lang="en-US" altLang="de-DE"/>
          </a:p>
        </p:txBody>
      </p:sp>
      <p:sp>
        <p:nvSpPr>
          <p:cNvPr id="4167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887413" y="733425"/>
            <a:ext cx="4887912" cy="36655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67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7413" y="4641850"/>
            <a:ext cx="4887912" cy="43989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068" tIns="45034" rIns="90068" bIns="45034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5FF146-1E74-4793-9DD0-5542B72CDDF3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1059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2A7C76-5263-42EB-8A50-7226CED208EF}" type="slidenum">
              <a:rPr lang="en-US" altLang="de-DE"/>
              <a:pPr/>
              <a:t>11</a:t>
            </a:fld>
            <a:endParaRPr lang="en-US" altLang="de-DE"/>
          </a:p>
        </p:txBody>
      </p:sp>
      <p:sp>
        <p:nvSpPr>
          <p:cNvPr id="135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54DE33-CE40-4A3D-B9C8-79A8DA787778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137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C3285-589A-4724-AE5F-EE460061D187}" type="slidenum">
              <a:rPr lang="en-US" altLang="de-DE"/>
              <a:pPr/>
              <a:t>13</a:t>
            </a:fld>
            <a:endParaRPr lang="en-US" altLang="de-DE"/>
          </a:p>
        </p:txBody>
      </p:sp>
      <p:sp>
        <p:nvSpPr>
          <p:cNvPr id="137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45334-A5FA-4A50-A056-D353D7C34CF7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138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5FA460-26D0-4221-B4C3-8DBD1CD424E0}" type="slidenum">
              <a:rPr lang="en-US" altLang="de-DE"/>
              <a:pPr/>
              <a:t>15</a:t>
            </a:fld>
            <a:endParaRPr lang="en-US" altLang="de-DE"/>
          </a:p>
        </p:txBody>
      </p:sp>
      <p:sp>
        <p:nvSpPr>
          <p:cNvPr id="1406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8C7C3-662E-44A1-BA5A-8B5AA5904EC7}" type="slidenum">
              <a:rPr lang="en-US" altLang="de-DE"/>
              <a:pPr/>
              <a:t>16</a:t>
            </a:fld>
            <a:endParaRPr lang="en-US" altLang="de-DE"/>
          </a:p>
        </p:txBody>
      </p:sp>
      <p:sp>
        <p:nvSpPr>
          <p:cNvPr id="1409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5AB98A-7E97-4EC3-B6AB-383C1E168D69}" type="slidenum">
              <a:rPr lang="en-US" altLang="de-DE"/>
              <a:pPr/>
              <a:t>17</a:t>
            </a:fld>
            <a:endParaRPr lang="en-US" altLang="de-DE"/>
          </a:p>
        </p:txBody>
      </p:sp>
      <p:sp>
        <p:nvSpPr>
          <p:cNvPr id="1413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F54579-4A65-4DFD-9261-667F54404BB2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1415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C220C-DDEA-4791-A715-D81C99F65254}" type="slidenum">
              <a:rPr lang="en-US" altLang="de-DE"/>
              <a:pPr/>
              <a:t>19</a:t>
            </a:fld>
            <a:endParaRPr lang="en-US" altLang="de-DE"/>
          </a:p>
        </p:txBody>
      </p:sp>
      <p:sp>
        <p:nvSpPr>
          <p:cNvPr id="138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B1F56-6FB5-453B-9990-42751857E6D5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14049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43279-DAF4-4742-9065-34ADD003083D}" type="slidenum">
              <a:rPr lang="en-US" altLang="de-DE"/>
              <a:pPr/>
              <a:t>20</a:t>
            </a:fld>
            <a:endParaRPr lang="en-US" altLang="de-DE"/>
          </a:p>
        </p:txBody>
      </p:sp>
      <p:sp>
        <p:nvSpPr>
          <p:cNvPr id="138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F278F-DFD3-4984-BE7F-0B58A978765E}" type="slidenum">
              <a:rPr lang="en-US" altLang="de-DE"/>
              <a:pPr/>
              <a:t>21</a:t>
            </a:fld>
            <a:endParaRPr lang="en-US" altLang="de-DE"/>
          </a:p>
        </p:txBody>
      </p:sp>
      <p:sp>
        <p:nvSpPr>
          <p:cNvPr id="138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57059-771C-4CED-A2A8-2A13D0DCA6AB}" type="slidenum">
              <a:rPr lang="en-US" altLang="de-DE"/>
              <a:pPr/>
              <a:t>22</a:t>
            </a:fld>
            <a:endParaRPr lang="en-US" altLang="de-DE"/>
          </a:p>
        </p:txBody>
      </p:sp>
      <p:sp>
        <p:nvSpPr>
          <p:cNvPr id="1390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4AD13D-3608-482F-A6AC-2072B76222E3}" type="slidenum">
              <a:rPr lang="en-US" altLang="de-DE"/>
              <a:pPr/>
              <a:t>23</a:t>
            </a:fld>
            <a:endParaRPr lang="en-US" altLang="de-DE"/>
          </a:p>
        </p:txBody>
      </p:sp>
      <p:sp>
        <p:nvSpPr>
          <p:cNvPr id="1398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E31F6-39AA-4A02-AA0A-D17D10B63ABB}" type="slidenum">
              <a:rPr lang="en-US" altLang="de-DE"/>
              <a:pPr/>
              <a:t>24</a:t>
            </a:fld>
            <a:endParaRPr lang="en-US" altLang="de-DE"/>
          </a:p>
        </p:txBody>
      </p:sp>
      <p:sp>
        <p:nvSpPr>
          <p:cNvPr id="1394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A19F43-3227-4434-9AFD-6ADFB11B7513}" type="slidenum">
              <a:rPr lang="en-US" altLang="de-DE"/>
              <a:pPr/>
              <a:t>25</a:t>
            </a:fld>
            <a:endParaRPr lang="en-US" altLang="de-DE"/>
          </a:p>
        </p:txBody>
      </p:sp>
      <p:sp>
        <p:nvSpPr>
          <p:cNvPr id="13967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2E42F-F0E7-4C84-9BB3-4C5BA625BE5D}" type="slidenum">
              <a:rPr lang="en-US" altLang="de-DE"/>
              <a:pPr/>
              <a:t>3</a:t>
            </a:fld>
            <a:endParaRPr lang="en-US" altLang="de-DE"/>
          </a:p>
        </p:txBody>
      </p:sp>
      <p:sp>
        <p:nvSpPr>
          <p:cNvPr id="8898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F677FA-B943-43F7-9588-D116C22B0CDF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1049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83E6E5-DA16-417E-8FF5-7EAB3D40926A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136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DA4968-D1B2-4B4A-BB53-10E845FCC174}" type="slidenum">
              <a:rPr lang="en-US" altLang="de-DE"/>
              <a:pPr/>
              <a:t>6</a:t>
            </a:fld>
            <a:endParaRPr lang="en-US" altLang="de-DE"/>
          </a:p>
        </p:txBody>
      </p:sp>
      <p:sp>
        <p:nvSpPr>
          <p:cNvPr id="137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7E8B8B-48C1-40F8-A8AA-3137B8E76F25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1053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D73901-2EAE-4F34-AE6C-E4D478D2F0C4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1055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3E7AD-E320-4330-B56F-743BCB341394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1063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6" name="Rectangle 6"/>
          <p:cNvSpPr>
            <a:spLocks noChangeArrowheads="1"/>
          </p:cNvSpPr>
          <p:nvPr/>
        </p:nvSpPr>
        <p:spPr bwMode="auto">
          <a:xfrm>
            <a:off x="1066800" y="228600"/>
            <a:ext cx="8839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419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41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30313"/>
            <a:ext cx="40005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30313"/>
            <a:ext cx="40005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30313"/>
            <a:ext cx="81534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36207" name="Rectangle 15"/>
          <p:cNvSpPr>
            <a:spLocks noChangeArrowheads="1"/>
          </p:cNvSpPr>
          <p:nvPr/>
        </p:nvSpPr>
        <p:spPr bwMode="auto">
          <a:xfrm>
            <a:off x="1066800" y="228600"/>
            <a:ext cx="8839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 i="1">
          <a:solidFill>
            <a:schemeClr val="tx2"/>
          </a:solidFill>
          <a:latin typeface="NewCenturySchlbk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 i="1">
          <a:solidFill>
            <a:schemeClr val="tx2"/>
          </a:solidFill>
          <a:latin typeface="NewCenturySchlbk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 i="1">
          <a:solidFill>
            <a:schemeClr val="tx2"/>
          </a:solidFill>
          <a:latin typeface="NewCenturySchlbk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 i="1">
          <a:solidFill>
            <a:schemeClr val="tx2"/>
          </a:solidFill>
          <a:latin typeface="NewCenturySchlbk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b="1" i="1">
          <a:solidFill>
            <a:schemeClr val="tx2"/>
          </a:solidFill>
          <a:latin typeface="NewCenturySchlbk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b="1" i="1">
          <a:solidFill>
            <a:schemeClr val="tx2"/>
          </a:solidFill>
          <a:latin typeface="NewCenturySchlbk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b="1" i="1">
          <a:solidFill>
            <a:schemeClr val="tx2"/>
          </a:solidFill>
          <a:latin typeface="NewCenturySchlbk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b="1" i="1">
          <a:solidFill>
            <a:schemeClr val="tx2"/>
          </a:solidFill>
          <a:latin typeface="NewCenturySchlb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q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t"/>
        <a:defRPr sz="1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1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jpeg"/><Relationship Id="rId4" Type="http://schemas.openxmlformats.org/officeDocument/2006/relationships/oleObject" Target="../embeddings/Microsoft_Office_Word_97_-_2003_Document1.doc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56" name="Rectangle 12"/>
          <p:cNvSpPr>
            <a:spLocks noChangeArrowheads="1"/>
          </p:cNvSpPr>
          <p:nvPr/>
        </p:nvSpPr>
        <p:spPr bwMode="auto">
          <a:xfrm>
            <a:off x="2124075" y="3284538"/>
            <a:ext cx="5013325" cy="1912937"/>
          </a:xfrm>
          <a:prstGeom prst="rect">
            <a:avLst/>
          </a:prstGeom>
          <a:solidFill>
            <a:srgbClr val="99CCFF">
              <a:alpha val="50000"/>
            </a:srgb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47" name="Rectangle 3"/>
          <p:cNvSpPr>
            <a:spLocks noChangeArrowheads="1"/>
          </p:cNvSpPr>
          <p:nvPr>
            <p:ph type="subTitle" idx="1"/>
          </p:nvPr>
        </p:nvSpPr>
        <p:spPr bwMode="auto">
          <a:xfrm>
            <a:off x="2295525" y="188913"/>
            <a:ext cx="4437063" cy="5976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n-US" sz="1600" b="0"/>
          </a:p>
          <a:p>
            <a:pPr marL="0" indent="0" algn="ctr">
              <a:buFont typeface="Wingdings" pitchFamily="2" charset="2"/>
              <a:buNone/>
            </a:pPr>
            <a:endParaRPr lang="en-US" sz="2000"/>
          </a:p>
          <a:p>
            <a:pPr marL="0" indent="0" algn="ctr">
              <a:buFont typeface="Wingdings" pitchFamily="2" charset="2"/>
              <a:buNone/>
            </a:pPr>
            <a:endParaRPr lang="es-ES" sz="2000"/>
          </a:p>
          <a:p>
            <a:pPr marL="0" indent="0" algn="ctr">
              <a:buFont typeface="Wingdings" pitchFamily="2" charset="2"/>
              <a:buNone/>
            </a:pPr>
            <a:endParaRPr lang="en-US"/>
          </a:p>
          <a:p>
            <a:pPr marL="0" indent="0" algn="ctr">
              <a:buFont typeface="Wingdings" pitchFamily="2" charset="2"/>
              <a:buNone/>
            </a:pPr>
            <a:endParaRPr lang="en-US"/>
          </a:p>
          <a:p>
            <a:pPr marL="0" indent="0" algn="ctr">
              <a:buFont typeface="Wingdings" pitchFamily="2" charset="2"/>
              <a:buNone/>
            </a:pPr>
            <a:r>
              <a:rPr lang="en-US"/>
              <a:t>Constraint Networks (cont.) </a:t>
            </a:r>
          </a:p>
          <a:p>
            <a:pPr marL="0" indent="0" algn="ctr">
              <a:buFont typeface="Wingdings" pitchFamily="2" charset="2"/>
              <a:buNone/>
            </a:pPr>
            <a:endParaRPr lang="en-US" sz="2000"/>
          </a:p>
          <a:p>
            <a:pPr marL="0" indent="0" algn="ctr">
              <a:buFont typeface="Wingdings" pitchFamily="2" charset="2"/>
              <a:buNone/>
            </a:pPr>
            <a:endParaRPr lang="es-ES" sz="2000"/>
          </a:p>
          <a:p>
            <a:pPr marL="0" indent="0" algn="ctr">
              <a:buFont typeface="Wingdings" pitchFamily="2" charset="2"/>
              <a:buNone/>
            </a:pPr>
            <a:endParaRPr lang="es-ES" sz="2000"/>
          </a:p>
          <a:p>
            <a:pPr marL="0" indent="0" algn="ctr">
              <a:buFont typeface="Wingdings" pitchFamily="2" charset="2"/>
              <a:buNone/>
            </a:pPr>
            <a:endParaRPr lang="es-ES" sz="2000"/>
          </a:p>
          <a:p>
            <a:pPr marL="0" indent="0" algn="ctr">
              <a:buFont typeface="Wingdings" pitchFamily="2" charset="2"/>
              <a:buNone/>
            </a:pPr>
            <a:r>
              <a:rPr lang="en-US" sz="1600"/>
              <a:t>Emma Rollón</a:t>
            </a:r>
          </a:p>
          <a:p>
            <a:pPr marL="0" indent="0" algn="ctr">
              <a:buFont typeface="Wingdings" pitchFamily="2" charset="2"/>
              <a:buNone/>
            </a:pPr>
            <a:endParaRPr lang="en-US" sz="1600"/>
          </a:p>
          <a:p>
            <a:pPr marL="0" indent="0" algn="ctr">
              <a:buFont typeface="Wingdings" pitchFamily="2" charset="2"/>
              <a:buNone/>
            </a:pPr>
            <a:r>
              <a:rPr lang="en-US" sz="1600"/>
              <a:t>Postdoctoral researcher at UCI </a:t>
            </a:r>
          </a:p>
          <a:p>
            <a:pPr marL="0" indent="0" algn="ctr">
              <a:buFont typeface="Wingdings" pitchFamily="2" charset="2"/>
              <a:buNone/>
            </a:pPr>
            <a:endParaRPr lang="es-ES" sz="1400"/>
          </a:p>
          <a:p>
            <a:pPr marL="0" indent="0" algn="ctr">
              <a:buFont typeface="Wingdings" pitchFamily="2" charset="2"/>
              <a:buNone/>
            </a:pPr>
            <a:endParaRPr lang="es-ES" sz="1400"/>
          </a:p>
          <a:p>
            <a:pPr marL="0" indent="0" algn="ctr">
              <a:buFont typeface="Wingdings" pitchFamily="2" charset="2"/>
              <a:buNone/>
            </a:pPr>
            <a:endParaRPr lang="es-ES" sz="1400"/>
          </a:p>
          <a:p>
            <a:pPr marL="0" indent="0" algn="ctr">
              <a:buFont typeface="Wingdings" pitchFamily="2" charset="2"/>
              <a:buNone/>
            </a:pPr>
            <a:endParaRPr lang="es-ES" sz="1400"/>
          </a:p>
          <a:p>
            <a:pPr marL="0" indent="0" algn="ctr">
              <a:buFont typeface="Wingdings" pitchFamily="2" charset="2"/>
              <a:buNone/>
            </a:pPr>
            <a:endParaRPr lang="es-ES_tradnl" sz="1400"/>
          </a:p>
          <a:p>
            <a:pPr marL="0" indent="0" algn="ctr">
              <a:buFont typeface="Wingdings" pitchFamily="2" charset="2"/>
              <a:buNone/>
            </a:pPr>
            <a:endParaRPr lang="es-ES" sz="1400"/>
          </a:p>
          <a:p>
            <a:pPr marL="0" indent="0" algn="ctr">
              <a:buFont typeface="Wingdings" pitchFamily="2" charset="2"/>
              <a:buNone/>
            </a:pPr>
            <a:r>
              <a:rPr lang="es-ES" sz="1400" i="1"/>
              <a:t>April 1st, 2009                     </a:t>
            </a:r>
            <a:endParaRPr lang="en-US" sz="1400" i="1"/>
          </a:p>
        </p:txBody>
      </p:sp>
      <p:sp>
        <p:nvSpPr>
          <p:cNvPr id="415749" name="Line 5"/>
          <p:cNvSpPr>
            <a:spLocks noChangeShapeType="1"/>
          </p:cNvSpPr>
          <p:nvPr/>
        </p:nvSpPr>
        <p:spPr bwMode="auto">
          <a:xfrm>
            <a:off x="2124075" y="1414463"/>
            <a:ext cx="504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750" name="Line 6"/>
          <p:cNvSpPr>
            <a:spLocks noChangeShapeType="1"/>
          </p:cNvSpPr>
          <p:nvPr/>
        </p:nvSpPr>
        <p:spPr bwMode="auto">
          <a:xfrm>
            <a:off x="2124075" y="2925763"/>
            <a:ext cx="504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848" name="Freeform 32"/>
          <p:cNvSpPr>
            <a:spLocks/>
          </p:cNvSpPr>
          <p:nvPr/>
        </p:nvSpPr>
        <p:spPr bwMode="auto">
          <a:xfrm>
            <a:off x="3492500" y="765175"/>
            <a:ext cx="863600" cy="5327650"/>
          </a:xfrm>
          <a:custGeom>
            <a:avLst/>
            <a:gdLst/>
            <a:ahLst/>
            <a:cxnLst>
              <a:cxn ang="0">
                <a:pos x="136" y="499"/>
              </a:cxn>
              <a:cxn ang="0">
                <a:pos x="544" y="0"/>
              </a:cxn>
              <a:cxn ang="0">
                <a:pos x="544" y="3356"/>
              </a:cxn>
              <a:cxn ang="0">
                <a:pos x="0" y="1996"/>
              </a:cxn>
              <a:cxn ang="0">
                <a:pos x="136" y="499"/>
              </a:cxn>
            </a:cxnLst>
            <a:rect l="0" t="0" r="r" b="b"/>
            <a:pathLst>
              <a:path w="544" h="3356">
                <a:moveTo>
                  <a:pt x="136" y="499"/>
                </a:moveTo>
                <a:lnTo>
                  <a:pt x="544" y="0"/>
                </a:lnTo>
                <a:lnTo>
                  <a:pt x="544" y="3356"/>
                </a:lnTo>
                <a:lnTo>
                  <a:pt x="0" y="1996"/>
                </a:lnTo>
                <a:lnTo>
                  <a:pt x="136" y="499"/>
                </a:lnTo>
                <a:close/>
              </a:path>
            </a:pathLst>
          </a:custGeom>
          <a:solidFill>
            <a:srgbClr val="C0C0C0">
              <a:alpha val="50000"/>
            </a:srgb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58830" name="Picture 5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107950" y="6111875"/>
            <a:ext cx="41687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4356100" y="765175"/>
            <a:ext cx="4464050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>
              <a:lnSpc>
                <a:spcPct val="100000"/>
              </a:lnSpc>
              <a:buFontTx/>
              <a:buNone/>
            </a:pPr>
            <a:r>
              <a:rPr lang="es-ES_tradnl" b="1">
                <a:solidFill>
                  <a:schemeClr val="bg1"/>
                </a:solidFill>
                <a:cs typeface="Arial" pitchFamily="34" charset="0"/>
              </a:rPr>
              <a:t>Many Examples</a:t>
            </a:r>
            <a:endParaRPr lang="es-ES_tradnl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4356100" y="1131888"/>
            <a:ext cx="4464050" cy="49609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s-ES">
              <a:cs typeface="Arial" pitchFamily="34" charset="0"/>
            </a:endParaRPr>
          </a:p>
        </p:txBody>
      </p:sp>
      <p:grpSp>
        <p:nvGrpSpPr>
          <p:cNvPr id="1058833" name="Group 17"/>
          <p:cNvGrpSpPr>
            <a:grpSpLocks/>
          </p:cNvGrpSpPr>
          <p:nvPr/>
        </p:nvGrpSpPr>
        <p:grpSpPr bwMode="auto">
          <a:xfrm>
            <a:off x="323850" y="765175"/>
            <a:ext cx="3729038" cy="3729038"/>
            <a:chOff x="204" y="482"/>
            <a:chExt cx="2349" cy="2349"/>
          </a:xfrm>
        </p:grpSpPr>
        <p:sp>
          <p:nvSpPr>
            <p:cNvPr id="1058834" name="Oval 10"/>
            <p:cNvSpPr>
              <a:spLocks noChangeArrowheads="1"/>
            </p:cNvSpPr>
            <p:nvPr/>
          </p:nvSpPr>
          <p:spPr bwMode="gray">
            <a:xfrm>
              <a:off x="204" y="482"/>
              <a:ext cx="2349" cy="2349"/>
            </a:xfrm>
            <a:prstGeom prst="ellipse">
              <a:avLst/>
            </a:prstGeom>
            <a:gradFill rotWithShape="0">
              <a:gsLst>
                <a:gs pos="0">
                  <a:srgbClr val="ABCCEF"/>
                </a:gs>
                <a:gs pos="50000">
                  <a:srgbClr val="DEEAFA"/>
                </a:gs>
                <a:gs pos="100000">
                  <a:srgbClr val="ABCCEF"/>
                </a:gs>
              </a:gsLst>
              <a:lin ang="27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58835" name="Oval 11"/>
            <p:cNvSpPr>
              <a:spLocks noChangeArrowheads="1"/>
            </p:cNvSpPr>
            <p:nvPr/>
          </p:nvSpPr>
          <p:spPr bwMode="gray">
            <a:xfrm>
              <a:off x="556" y="846"/>
              <a:ext cx="1630" cy="1630"/>
            </a:xfrm>
            <a:prstGeom prst="ellipse">
              <a:avLst/>
            </a:prstGeom>
            <a:gradFill rotWithShape="0">
              <a:gsLst>
                <a:gs pos="0">
                  <a:srgbClr val="88B1E7"/>
                </a:gs>
                <a:gs pos="50000">
                  <a:srgbClr val="BCD6F1"/>
                </a:gs>
                <a:gs pos="100000">
                  <a:srgbClr val="88B1E7"/>
                </a:gs>
              </a:gsLst>
              <a:lin ang="2700000" scaled="1"/>
            </a:gradFill>
            <a:ln w="222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58836" name="Oval 12"/>
            <p:cNvSpPr>
              <a:spLocks noChangeArrowheads="1"/>
            </p:cNvSpPr>
            <p:nvPr/>
          </p:nvSpPr>
          <p:spPr bwMode="gray">
            <a:xfrm flipV="1">
              <a:off x="853" y="1121"/>
              <a:ext cx="1054" cy="1054"/>
            </a:xfrm>
            <a:prstGeom prst="ellipse">
              <a:avLst/>
            </a:prstGeom>
            <a:gradFill rotWithShape="0">
              <a:gsLst>
                <a:gs pos="0">
                  <a:srgbClr val="699ADC"/>
                </a:gs>
                <a:gs pos="50000">
                  <a:srgbClr val="A0C3DC"/>
                </a:gs>
                <a:gs pos="100000">
                  <a:srgbClr val="699ADC"/>
                </a:gs>
              </a:gsLst>
              <a:lin ang="2700000" scaled="1"/>
            </a:gradFill>
            <a:ln w="1968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58837" name="Oval 12"/>
            <p:cNvSpPr>
              <a:spLocks noChangeArrowheads="1"/>
            </p:cNvSpPr>
            <p:nvPr/>
          </p:nvSpPr>
          <p:spPr bwMode="gray">
            <a:xfrm flipV="1">
              <a:off x="1146" y="1425"/>
              <a:ext cx="478" cy="478"/>
            </a:xfrm>
            <a:prstGeom prst="ellipse">
              <a:avLst/>
            </a:prstGeom>
            <a:gradFill rotWithShape="0">
              <a:gsLst>
                <a:gs pos="0">
                  <a:srgbClr val="4B7CD2"/>
                </a:gs>
                <a:gs pos="50000">
                  <a:srgbClr val="7DA4DC"/>
                </a:gs>
                <a:gs pos="100000">
                  <a:srgbClr val="4B7CD2"/>
                </a:gs>
              </a:gsLst>
              <a:lin ang="2700000" scaled="1"/>
            </a:gradFill>
            <a:ln w="1714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</p:grpSp>
      <p:sp>
        <p:nvSpPr>
          <p:cNvPr id="1058839" name="Text Box 23"/>
          <p:cNvSpPr txBox="1">
            <a:spLocks noChangeArrowheads="1"/>
          </p:cNvSpPr>
          <p:nvPr/>
        </p:nvSpPr>
        <p:spPr bwMode="auto">
          <a:xfrm>
            <a:off x="1512888" y="847725"/>
            <a:ext cx="1425575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Combinatorial 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Problems</a:t>
            </a:r>
            <a:endParaRPr lang="es-ES" sz="1400" b="1"/>
          </a:p>
        </p:txBody>
      </p:sp>
      <p:sp>
        <p:nvSpPr>
          <p:cNvPr id="1058840" name="Text Box 24"/>
          <p:cNvSpPr txBox="1">
            <a:spLocks noChangeArrowheads="1"/>
          </p:cNvSpPr>
          <p:nvPr/>
        </p:nvSpPr>
        <p:spPr bwMode="auto">
          <a:xfrm>
            <a:off x="1417638" y="1492250"/>
            <a:ext cx="1592262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s-ES_tradnl" sz="1400" b="1">
                <a:solidFill>
                  <a:schemeClr val="bg1"/>
                </a:solidFill>
              </a:rPr>
              <a:t>MO Optimization</a:t>
            </a:r>
            <a:endParaRPr lang="es-ES" sz="1400" b="1">
              <a:solidFill>
                <a:schemeClr val="bg1"/>
              </a:solidFill>
            </a:endParaRPr>
          </a:p>
        </p:txBody>
      </p:sp>
      <p:sp>
        <p:nvSpPr>
          <p:cNvPr id="1058841" name="Text Box 25"/>
          <p:cNvSpPr txBox="1">
            <a:spLocks noChangeArrowheads="1"/>
          </p:cNvSpPr>
          <p:nvPr/>
        </p:nvSpPr>
        <p:spPr bwMode="auto">
          <a:xfrm>
            <a:off x="1581150" y="1917700"/>
            <a:ext cx="12573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s-ES_tradnl" sz="1400" b="1">
                <a:solidFill>
                  <a:schemeClr val="bg1"/>
                </a:solidFill>
              </a:rPr>
              <a:t>Optimization</a:t>
            </a:r>
            <a:endParaRPr lang="es-ES" sz="1400" b="1">
              <a:solidFill>
                <a:schemeClr val="bg1"/>
              </a:solidFill>
            </a:endParaRPr>
          </a:p>
        </p:txBody>
      </p:sp>
      <p:sp>
        <p:nvSpPr>
          <p:cNvPr id="1058855" name="Freeform 39"/>
          <p:cNvSpPr>
            <a:spLocks/>
          </p:cNvSpPr>
          <p:nvPr/>
        </p:nvSpPr>
        <p:spPr bwMode="auto">
          <a:xfrm>
            <a:off x="2195513" y="1557338"/>
            <a:ext cx="1512887" cy="2447925"/>
          </a:xfrm>
          <a:custGeom>
            <a:avLst/>
            <a:gdLst/>
            <a:ahLst/>
            <a:cxnLst>
              <a:cxn ang="0">
                <a:pos x="953" y="0"/>
              </a:cxn>
              <a:cxn ang="0">
                <a:pos x="0" y="680"/>
              </a:cxn>
              <a:cxn ang="0">
                <a:pos x="817" y="1542"/>
              </a:cxn>
            </a:cxnLst>
            <a:rect l="0" t="0" r="r" b="b"/>
            <a:pathLst>
              <a:path w="953" h="1542">
                <a:moveTo>
                  <a:pt x="953" y="0"/>
                </a:moveTo>
                <a:lnTo>
                  <a:pt x="0" y="680"/>
                </a:lnTo>
                <a:lnTo>
                  <a:pt x="817" y="1542"/>
                </a:lnTo>
              </a:path>
            </a:pathLst>
          </a:custGeom>
          <a:noFill/>
          <a:ln w="762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8842" name="Text Box 26"/>
          <p:cNvSpPr txBox="1">
            <a:spLocks noChangeArrowheads="1"/>
          </p:cNvSpPr>
          <p:nvPr/>
        </p:nvSpPr>
        <p:spPr bwMode="auto">
          <a:xfrm>
            <a:off x="1747838" y="2455863"/>
            <a:ext cx="922337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s-ES_tradnl" sz="1400" b="1">
                <a:solidFill>
                  <a:schemeClr val="bg1"/>
                </a:solidFill>
              </a:rPr>
              <a:t>Dec</a:t>
            </a:r>
            <a:r>
              <a:rPr lang="es-ES_tradnl" sz="1400" b="1">
                <a:solidFill>
                  <a:schemeClr val="accent2"/>
                </a:solidFill>
              </a:rPr>
              <a:t>is</a:t>
            </a:r>
            <a:r>
              <a:rPr lang="es-ES_tradnl" sz="1400" b="1">
                <a:solidFill>
                  <a:schemeClr val="bg1"/>
                </a:solidFill>
              </a:rPr>
              <a:t>ion</a:t>
            </a:r>
            <a:endParaRPr lang="es-ES" sz="1400" b="1">
              <a:solidFill>
                <a:schemeClr val="bg1"/>
              </a:solidFill>
            </a:endParaRPr>
          </a:p>
        </p:txBody>
      </p:sp>
      <p:pic>
        <p:nvPicPr>
          <p:cNvPr id="1058874" name="Picture 58" descr="satlogogross_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435100"/>
            <a:ext cx="1423988" cy="1439863"/>
          </a:xfrm>
          <a:prstGeom prst="rect">
            <a:avLst/>
          </a:prstGeom>
          <a:noFill/>
        </p:spPr>
      </p:pic>
      <p:grpSp>
        <p:nvGrpSpPr>
          <p:cNvPr id="1058875" name="Group 59"/>
          <p:cNvGrpSpPr>
            <a:grpSpLocks/>
          </p:cNvGrpSpPr>
          <p:nvPr/>
        </p:nvGrpSpPr>
        <p:grpSpPr bwMode="auto">
          <a:xfrm>
            <a:off x="4356100" y="3860800"/>
            <a:ext cx="2387600" cy="947738"/>
            <a:chOff x="3697" y="3920"/>
            <a:chExt cx="2132" cy="809"/>
          </a:xfrm>
        </p:grpSpPr>
        <p:grpSp>
          <p:nvGrpSpPr>
            <p:cNvPr id="1058876" name="Group 60"/>
            <p:cNvGrpSpPr>
              <a:grpSpLocks/>
            </p:cNvGrpSpPr>
            <p:nvPr/>
          </p:nvGrpSpPr>
          <p:grpSpPr bwMode="auto">
            <a:xfrm>
              <a:off x="3991" y="4003"/>
              <a:ext cx="1838" cy="726"/>
              <a:chOff x="3855" y="3868"/>
              <a:chExt cx="2268" cy="816"/>
            </a:xfrm>
          </p:grpSpPr>
          <p:sp>
            <p:nvSpPr>
              <p:cNvPr id="1058877" name="Rectangle 61"/>
              <p:cNvSpPr>
                <a:spLocks noChangeArrowheads="1"/>
              </p:cNvSpPr>
              <p:nvPr/>
            </p:nvSpPr>
            <p:spPr bwMode="auto">
              <a:xfrm>
                <a:off x="4138" y="4140"/>
                <a:ext cx="624" cy="2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78" name="Rectangle 62"/>
              <p:cNvSpPr>
                <a:spLocks noChangeArrowheads="1"/>
              </p:cNvSpPr>
              <p:nvPr/>
            </p:nvSpPr>
            <p:spPr bwMode="auto">
              <a:xfrm>
                <a:off x="3855" y="4393"/>
                <a:ext cx="576" cy="29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79" name="Rectangle 63"/>
              <p:cNvSpPr>
                <a:spLocks noChangeArrowheads="1"/>
              </p:cNvSpPr>
              <p:nvPr/>
            </p:nvSpPr>
            <p:spPr bwMode="auto">
              <a:xfrm>
                <a:off x="4431" y="4393"/>
                <a:ext cx="331" cy="29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80" name="Rectangle 64"/>
              <p:cNvSpPr>
                <a:spLocks noChangeArrowheads="1"/>
              </p:cNvSpPr>
              <p:nvPr/>
            </p:nvSpPr>
            <p:spPr bwMode="auto">
              <a:xfrm>
                <a:off x="4138" y="3868"/>
                <a:ext cx="624" cy="27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81" name="Oval 65"/>
              <p:cNvSpPr>
                <a:spLocks noChangeArrowheads="1"/>
              </p:cNvSpPr>
              <p:nvPr/>
            </p:nvSpPr>
            <p:spPr bwMode="auto">
              <a:xfrm>
                <a:off x="4479" y="4497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82" name="Oval 66"/>
              <p:cNvSpPr>
                <a:spLocks noChangeArrowheads="1"/>
              </p:cNvSpPr>
              <p:nvPr/>
            </p:nvSpPr>
            <p:spPr bwMode="auto">
              <a:xfrm>
                <a:off x="4575" y="3954"/>
                <a:ext cx="96" cy="96"/>
              </a:xfrm>
              <a:prstGeom prst="ellipse">
                <a:avLst/>
              </a:prstGeom>
              <a:solidFill>
                <a:srgbClr val="00FF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83" name="Oval 67"/>
              <p:cNvSpPr>
                <a:spLocks noChangeArrowheads="1"/>
              </p:cNvSpPr>
              <p:nvPr/>
            </p:nvSpPr>
            <p:spPr bwMode="auto">
              <a:xfrm>
                <a:off x="4623" y="4497"/>
                <a:ext cx="96" cy="96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84" name="Oval 68"/>
              <p:cNvSpPr>
                <a:spLocks noChangeArrowheads="1"/>
              </p:cNvSpPr>
              <p:nvPr/>
            </p:nvSpPr>
            <p:spPr bwMode="auto">
              <a:xfrm>
                <a:off x="4239" y="3954"/>
                <a:ext cx="96" cy="96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85" name="Oval 69"/>
              <p:cNvSpPr>
                <a:spLocks noChangeArrowheads="1"/>
              </p:cNvSpPr>
              <p:nvPr/>
            </p:nvSpPr>
            <p:spPr bwMode="auto">
              <a:xfrm>
                <a:off x="3929" y="4497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86" name="Oval 70"/>
              <p:cNvSpPr>
                <a:spLocks noChangeArrowheads="1"/>
              </p:cNvSpPr>
              <p:nvPr/>
            </p:nvSpPr>
            <p:spPr bwMode="auto">
              <a:xfrm>
                <a:off x="4399" y="4225"/>
                <a:ext cx="96" cy="96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87" name="Oval 71"/>
              <p:cNvSpPr>
                <a:spLocks noChangeArrowheads="1"/>
              </p:cNvSpPr>
              <p:nvPr/>
            </p:nvSpPr>
            <p:spPr bwMode="auto">
              <a:xfrm>
                <a:off x="4121" y="4497"/>
                <a:ext cx="96" cy="96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88" name="Oval 72"/>
              <p:cNvSpPr>
                <a:spLocks noChangeArrowheads="1"/>
              </p:cNvSpPr>
              <p:nvPr/>
            </p:nvSpPr>
            <p:spPr bwMode="auto">
              <a:xfrm>
                <a:off x="4287" y="4497"/>
                <a:ext cx="96" cy="96"/>
              </a:xfrm>
              <a:prstGeom prst="ellipse">
                <a:avLst/>
              </a:prstGeom>
              <a:solidFill>
                <a:srgbClr val="00FF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89" name="Rectangle 73"/>
              <p:cNvSpPr>
                <a:spLocks noChangeArrowheads="1"/>
              </p:cNvSpPr>
              <p:nvPr/>
            </p:nvSpPr>
            <p:spPr bwMode="auto">
              <a:xfrm>
                <a:off x="5499" y="4140"/>
                <a:ext cx="624" cy="253"/>
              </a:xfrm>
              <a:prstGeom prst="rect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90" name="Rectangle 74"/>
              <p:cNvSpPr>
                <a:spLocks noChangeArrowheads="1"/>
              </p:cNvSpPr>
              <p:nvPr/>
            </p:nvSpPr>
            <p:spPr bwMode="auto">
              <a:xfrm>
                <a:off x="5206" y="4393"/>
                <a:ext cx="581" cy="291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91" name="Rectangle 75"/>
              <p:cNvSpPr>
                <a:spLocks noChangeArrowheads="1"/>
              </p:cNvSpPr>
              <p:nvPr/>
            </p:nvSpPr>
            <p:spPr bwMode="auto">
              <a:xfrm>
                <a:off x="5787" y="4393"/>
                <a:ext cx="336" cy="29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92" name="Rectangle 76"/>
              <p:cNvSpPr>
                <a:spLocks noChangeArrowheads="1"/>
              </p:cNvSpPr>
              <p:nvPr/>
            </p:nvSpPr>
            <p:spPr bwMode="auto">
              <a:xfrm>
                <a:off x="5499" y="3905"/>
                <a:ext cx="624" cy="235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93" name="Line 77"/>
              <p:cNvSpPr>
                <a:spLocks noChangeShapeType="1"/>
              </p:cNvSpPr>
              <p:nvPr/>
            </p:nvSpPr>
            <p:spPr bwMode="auto">
              <a:xfrm flipV="1">
                <a:off x="4898" y="4177"/>
                <a:ext cx="318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8894" name="Text Box 78"/>
            <p:cNvSpPr txBox="1">
              <a:spLocks noChangeArrowheads="1"/>
            </p:cNvSpPr>
            <p:nvPr/>
          </p:nvSpPr>
          <p:spPr bwMode="auto">
            <a:xfrm>
              <a:off x="3924" y="3920"/>
              <a:ext cx="384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5755" tIns="32877" rIns="65755" bIns="32877">
              <a:spAutoFit/>
            </a:bodyPr>
            <a:lstStyle/>
            <a:p>
              <a:pPr defTabSz="547688">
                <a:lnSpc>
                  <a:spcPct val="125000"/>
                </a:lnSpc>
                <a:buFontTx/>
                <a:buNone/>
              </a:pPr>
              <a:r>
                <a:rPr lang="es-ES_tradnl" sz="1400" i="1">
                  <a:latin typeface="Times New Roman" pitchFamily="18" charset="0"/>
                </a:rPr>
                <a:t>x</a:t>
              </a:r>
              <a:r>
                <a:rPr lang="es-ES_tradnl" sz="1400" baseline="-25000">
                  <a:latin typeface="Helvetica" pitchFamily="34" charset="0"/>
                </a:rPr>
                <a:t>1</a:t>
              </a:r>
              <a:r>
                <a:rPr lang="es-ES_tradnl" sz="1400">
                  <a:latin typeface="Helvetica" pitchFamily="34" charset="0"/>
                </a:rPr>
                <a:t> </a:t>
              </a:r>
              <a:r>
                <a:rPr lang="es-ES_tradnl" sz="1400" i="1">
                  <a:latin typeface="Times New Roman" pitchFamily="18" charset="0"/>
                </a:rPr>
                <a:t>x</a:t>
              </a:r>
              <a:r>
                <a:rPr lang="es-ES_tradnl" sz="1400" baseline="-25000">
                  <a:latin typeface="Helvetica" pitchFamily="34" charset="0"/>
                </a:rPr>
                <a:t>2</a:t>
              </a:r>
              <a:endParaRPr lang="es-ES_tradnl" sz="1400" i="1" baseline="-25000">
                <a:latin typeface="Helvetica" pitchFamily="34" charset="0"/>
              </a:endParaRPr>
            </a:p>
          </p:txBody>
        </p:sp>
        <p:sp>
          <p:nvSpPr>
            <p:cNvPr id="1058895" name="Text Box 79"/>
            <p:cNvSpPr txBox="1">
              <a:spLocks noChangeArrowheads="1"/>
            </p:cNvSpPr>
            <p:nvPr/>
          </p:nvSpPr>
          <p:spPr bwMode="auto">
            <a:xfrm>
              <a:off x="3697" y="4431"/>
              <a:ext cx="384" cy="2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5755" tIns="32877" rIns="65755" bIns="32877">
              <a:spAutoFit/>
            </a:bodyPr>
            <a:lstStyle/>
            <a:p>
              <a:pPr defTabSz="547688">
                <a:lnSpc>
                  <a:spcPct val="125000"/>
                </a:lnSpc>
                <a:buFontTx/>
                <a:buNone/>
              </a:pPr>
              <a:r>
                <a:rPr lang="es-ES_tradnl" sz="1400" i="1">
                  <a:latin typeface="Times New Roman" pitchFamily="18" charset="0"/>
                </a:rPr>
                <a:t>x</a:t>
              </a:r>
              <a:r>
                <a:rPr lang="es-ES_tradnl" sz="1400" baseline="-25000">
                  <a:latin typeface="Helvetica" pitchFamily="34" charset="0"/>
                </a:rPr>
                <a:t>3</a:t>
              </a:r>
              <a:endParaRPr lang="es-ES_tradnl" sz="1400" i="1" baseline="-25000">
                <a:latin typeface="Helvetica" pitchFamily="34" charset="0"/>
              </a:endParaRPr>
            </a:p>
          </p:txBody>
        </p:sp>
        <p:sp>
          <p:nvSpPr>
            <p:cNvPr id="1058896" name="Text Box 80"/>
            <p:cNvSpPr txBox="1">
              <a:spLocks noChangeArrowheads="1"/>
            </p:cNvSpPr>
            <p:nvPr/>
          </p:nvSpPr>
          <p:spPr bwMode="auto">
            <a:xfrm>
              <a:off x="4786" y="4431"/>
              <a:ext cx="384" cy="2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65755" tIns="32877" rIns="65755" bIns="32877">
              <a:spAutoFit/>
            </a:bodyPr>
            <a:lstStyle/>
            <a:p>
              <a:pPr defTabSz="547688">
                <a:lnSpc>
                  <a:spcPct val="125000"/>
                </a:lnSpc>
                <a:buFontTx/>
                <a:buNone/>
              </a:pPr>
              <a:r>
                <a:rPr lang="es-ES_tradnl" sz="1400" i="1">
                  <a:latin typeface="Times New Roman" pitchFamily="18" charset="0"/>
                </a:rPr>
                <a:t>x</a:t>
              </a:r>
              <a:r>
                <a:rPr lang="es-ES_tradnl" sz="1400" baseline="-25000">
                  <a:latin typeface="Helvetica" pitchFamily="34" charset="0"/>
                </a:rPr>
                <a:t>4</a:t>
              </a:r>
              <a:endParaRPr lang="es-ES_tradnl" sz="1400" i="1" baseline="-25000">
                <a:latin typeface="Helvetica" pitchFamily="34" charset="0"/>
              </a:endParaRPr>
            </a:p>
          </p:txBody>
        </p:sp>
      </p:grpSp>
      <p:sp>
        <p:nvSpPr>
          <p:cNvPr id="1058897" name="Text Box 81"/>
          <p:cNvSpPr txBox="1">
            <a:spLocks noChangeArrowheads="1"/>
          </p:cNvSpPr>
          <p:nvPr/>
        </p:nvSpPr>
        <p:spPr bwMode="auto">
          <a:xfrm>
            <a:off x="4908550" y="4940300"/>
            <a:ext cx="16795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5755" tIns="32877" rIns="65755" bIns="32877">
            <a:spAutoFit/>
          </a:bodyPr>
          <a:lstStyle/>
          <a:p>
            <a:pPr defTabSz="2124075" eaLnBrk="1" hangingPunct="1">
              <a:lnSpc>
                <a:spcPct val="100000"/>
              </a:lnSpc>
              <a:buFontTx/>
              <a:buNone/>
            </a:pPr>
            <a:r>
              <a:rPr lang="es-ES" i="1"/>
              <a:t>Graph Coloring</a:t>
            </a:r>
            <a:endParaRPr lang="en-US" i="1"/>
          </a:p>
        </p:txBody>
      </p:sp>
      <p:pic>
        <p:nvPicPr>
          <p:cNvPr id="1058900" name="Picture 84" descr="Timetab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9925" y="3932238"/>
            <a:ext cx="1320800" cy="985837"/>
          </a:xfrm>
          <a:prstGeom prst="rect">
            <a:avLst/>
          </a:prstGeom>
          <a:noFill/>
        </p:spPr>
      </p:pic>
      <p:sp>
        <p:nvSpPr>
          <p:cNvPr id="1058901" name="Text Box 85"/>
          <p:cNvSpPr txBox="1">
            <a:spLocks noChangeArrowheads="1"/>
          </p:cNvSpPr>
          <p:nvPr/>
        </p:nvSpPr>
        <p:spPr bwMode="auto">
          <a:xfrm>
            <a:off x="7019925" y="4940300"/>
            <a:ext cx="13112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5755" tIns="32877" rIns="65755" bIns="32877">
            <a:spAutoFit/>
          </a:bodyPr>
          <a:lstStyle/>
          <a:p>
            <a:pPr defTabSz="2124075" eaLnBrk="1" hangingPunct="1">
              <a:lnSpc>
                <a:spcPct val="100000"/>
              </a:lnSpc>
              <a:buFontTx/>
              <a:buNone/>
            </a:pPr>
            <a:r>
              <a:rPr lang="es-ES" i="1"/>
              <a:t>Timetabling</a:t>
            </a:r>
            <a:endParaRPr lang="en-US" i="1"/>
          </a:p>
        </p:txBody>
      </p:sp>
      <p:sp>
        <p:nvSpPr>
          <p:cNvPr id="1058902" name="Text Box 86"/>
          <p:cNvSpPr txBox="1">
            <a:spLocks noChangeArrowheads="1"/>
          </p:cNvSpPr>
          <p:nvPr/>
        </p:nvSpPr>
        <p:spPr bwMode="auto">
          <a:xfrm>
            <a:off x="4356100" y="3094038"/>
            <a:ext cx="1806575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5755" tIns="32877" rIns="65755" bIns="32877">
            <a:spAutoFit/>
          </a:bodyPr>
          <a:lstStyle/>
          <a:p>
            <a:pPr defTabSz="2124075" eaLnBrk="1" hangingPunct="1">
              <a:lnSpc>
                <a:spcPct val="100000"/>
              </a:lnSpc>
              <a:buFontTx/>
              <a:buNone/>
            </a:pPr>
            <a:r>
              <a:rPr lang="es-ES" i="1"/>
              <a:t>EOS Scheduling</a:t>
            </a:r>
            <a:endParaRPr lang="en-US" i="1"/>
          </a:p>
        </p:txBody>
      </p:sp>
      <p:sp>
        <p:nvSpPr>
          <p:cNvPr id="1058903" name="Text Box 87"/>
          <p:cNvSpPr txBox="1">
            <a:spLocks noChangeArrowheads="1"/>
          </p:cNvSpPr>
          <p:nvPr/>
        </p:nvSpPr>
        <p:spPr bwMode="auto">
          <a:xfrm>
            <a:off x="4356100" y="5643563"/>
            <a:ext cx="44640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s-ES_tradnl"/>
              <a:t>… and many others.</a:t>
            </a:r>
            <a:endParaRPr lang="es-ES"/>
          </a:p>
        </p:txBody>
      </p:sp>
      <p:sp>
        <p:nvSpPr>
          <p:cNvPr id="1058908" name="Rectangle 9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058909" name="Rectangle 9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Combinatorial Problems</a:t>
            </a:r>
          </a:p>
        </p:txBody>
      </p:sp>
      <p:pic>
        <p:nvPicPr>
          <p:cNvPr id="1058910" name="Picture 94" descr="MetastaticB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8388" y="1435100"/>
            <a:ext cx="2649537" cy="1489075"/>
          </a:xfrm>
          <a:prstGeom prst="rect">
            <a:avLst/>
          </a:prstGeom>
          <a:noFill/>
        </p:spPr>
      </p:pic>
      <p:sp>
        <p:nvSpPr>
          <p:cNvPr id="1058911" name="Text Box 95"/>
          <p:cNvSpPr txBox="1">
            <a:spLocks noChangeArrowheads="1"/>
          </p:cNvSpPr>
          <p:nvPr/>
        </p:nvSpPr>
        <p:spPr bwMode="auto">
          <a:xfrm>
            <a:off x="6581775" y="3087688"/>
            <a:ext cx="2085975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5755" tIns="32877" rIns="65755" bIns="32877">
            <a:spAutoFit/>
          </a:bodyPr>
          <a:lstStyle/>
          <a:p>
            <a:pPr defTabSz="2124075" eaLnBrk="1" hangingPunct="1">
              <a:lnSpc>
                <a:spcPct val="100000"/>
              </a:lnSpc>
              <a:buFontTx/>
              <a:buNone/>
            </a:pPr>
            <a:r>
              <a:rPr lang="es-ES" i="1"/>
              <a:t>Bayesian Networks</a:t>
            </a:r>
            <a:endParaRPr lang="en-US" i="1"/>
          </a:p>
        </p:txBody>
      </p:sp>
      <p:sp>
        <p:nvSpPr>
          <p:cNvPr id="1058912" name="Text Box 96"/>
          <p:cNvSpPr txBox="1">
            <a:spLocks noChangeArrowheads="1"/>
          </p:cNvSpPr>
          <p:nvPr/>
        </p:nvSpPr>
        <p:spPr bwMode="auto">
          <a:xfrm>
            <a:off x="2843213" y="2320925"/>
            <a:ext cx="1179512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s-ES_tradnl" sz="1600" b="1"/>
              <a:t>Graphical 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es-ES_tradnl" sz="1600" b="1"/>
              <a:t>Models</a:t>
            </a:r>
            <a:endParaRPr lang="es-ES" sz="16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8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5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58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5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5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5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5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5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5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8848" grpId="0" animBg="1"/>
      <p:bldP spid="58456" grpId="0" animBg="1"/>
      <p:bldP spid="58457" grpId="0" animBg="1"/>
      <p:bldP spid="1058897" grpId="0"/>
      <p:bldP spid="1058901" grpId="0"/>
      <p:bldP spid="1058902" grpId="0"/>
      <p:bldP spid="1058903" grpId="0"/>
      <p:bldP spid="10589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125538"/>
            <a:ext cx="8431213" cy="5472112"/>
          </a:xfrm>
          <a:noFill/>
          <a:ln/>
        </p:spPr>
        <p:txBody>
          <a:bodyPr/>
          <a:lstStyle/>
          <a:p>
            <a:pPr marL="447675" indent="-447675"/>
            <a:r>
              <a:rPr lang="es-ES" sz="2000" b="0">
                <a:solidFill>
                  <a:srgbClr val="FF6600"/>
                </a:solidFill>
              </a:rPr>
              <a:t>Local function</a:t>
            </a:r>
          </a:p>
          <a:p>
            <a:pPr marL="447675" indent="-447675"/>
            <a:endParaRPr lang="es-ES_tradnl" sz="2000" b="0"/>
          </a:p>
          <a:p>
            <a:pPr marL="447675" indent="-447675"/>
            <a:endParaRPr lang="es-ES" sz="2000" b="0"/>
          </a:p>
          <a:p>
            <a:pPr marL="447675" indent="-447675"/>
            <a:endParaRPr lang="es-ES" sz="2000" b="0"/>
          </a:p>
          <a:p>
            <a:pPr marL="447675" indent="-447675">
              <a:buFont typeface="Wingdings" pitchFamily="2" charset="2"/>
              <a:buNone/>
            </a:pPr>
            <a:r>
              <a:rPr lang="es-ES" sz="2000" b="0"/>
              <a:t>	where</a:t>
            </a:r>
          </a:p>
          <a:p>
            <a:pPr marL="447675" indent="-447675">
              <a:buFont typeface="Wingdings" pitchFamily="2" charset="2"/>
              <a:buNone/>
            </a:pPr>
            <a:r>
              <a:rPr lang="es-ES" sz="2000" b="0"/>
              <a:t>			var(</a:t>
            </a:r>
            <a:r>
              <a:rPr lang="es-ES" sz="2000" b="0" i="1"/>
              <a:t>f</a:t>
            </a:r>
            <a:r>
              <a:rPr lang="es-ES" sz="2000" b="0"/>
              <a:t>) = </a:t>
            </a:r>
            <a:r>
              <a:rPr lang="es-ES" sz="2000" b="0" i="1"/>
              <a:t>Y </a:t>
            </a:r>
            <a:r>
              <a:rPr lang="es-ES" sz="2000" b="0">
                <a:sym typeface="Symbol" pitchFamily="18" charset="2"/>
              </a:rPr>
              <a:t> </a:t>
            </a:r>
            <a:r>
              <a:rPr lang="es-ES" sz="2000" b="0" i="1">
                <a:sym typeface="Symbol" pitchFamily="18" charset="2"/>
              </a:rPr>
              <a:t>X</a:t>
            </a:r>
            <a:r>
              <a:rPr lang="es-ES" sz="2000" b="0"/>
              <a:t>:  </a:t>
            </a:r>
            <a:r>
              <a:rPr lang="es-ES" sz="2000" b="0">
                <a:solidFill>
                  <a:srgbClr val="FF6600"/>
                </a:solidFill>
              </a:rPr>
              <a:t>scope</a:t>
            </a:r>
            <a:r>
              <a:rPr lang="es-ES" sz="2000" b="0"/>
              <a:t> of function </a:t>
            </a:r>
            <a:r>
              <a:rPr lang="es-ES" sz="2000" b="0" i="1"/>
              <a:t>f</a:t>
            </a:r>
          </a:p>
          <a:p>
            <a:pPr marL="447675" indent="-447675">
              <a:buFont typeface="Wingdings" pitchFamily="2" charset="2"/>
              <a:buNone/>
            </a:pPr>
            <a:r>
              <a:rPr lang="es-ES" sz="2000" b="0"/>
              <a:t>			</a:t>
            </a:r>
            <a:r>
              <a:rPr lang="es-ES" sz="2000" b="0" i="1"/>
              <a:t>A</a:t>
            </a:r>
            <a:r>
              <a:rPr lang="es-ES" sz="2000" b="0"/>
              <a:t>:  is a set of </a:t>
            </a:r>
            <a:r>
              <a:rPr lang="es-ES" sz="2000" b="0">
                <a:solidFill>
                  <a:srgbClr val="FF6600"/>
                </a:solidFill>
              </a:rPr>
              <a:t>valuations</a:t>
            </a:r>
            <a:endParaRPr lang="es-ES" sz="2000" b="0"/>
          </a:p>
          <a:p>
            <a:pPr marL="447675" indent="-447675">
              <a:buFont typeface="Wingdings" pitchFamily="2" charset="2"/>
              <a:buNone/>
            </a:pPr>
            <a:r>
              <a:rPr lang="es-ES" sz="2000" b="0"/>
              <a:t>						</a:t>
            </a:r>
            <a:endParaRPr lang="es-ES" sz="2000" b="0">
              <a:solidFill>
                <a:srgbClr val="FF6600"/>
              </a:solidFill>
            </a:endParaRPr>
          </a:p>
          <a:p>
            <a:pPr marL="447675" indent="-447675"/>
            <a:endParaRPr lang="es-ES" sz="2000" b="0"/>
          </a:p>
          <a:p>
            <a:pPr marL="447675" indent="-447675"/>
            <a:r>
              <a:rPr lang="es-ES" sz="2000" b="0"/>
              <a:t>In </a:t>
            </a:r>
            <a:r>
              <a:rPr lang="es-ES" sz="2000">
                <a:solidFill>
                  <a:srgbClr val="FF3303"/>
                </a:solidFill>
              </a:rPr>
              <a:t>constraint networks</a:t>
            </a:r>
            <a:r>
              <a:rPr lang="es-ES" sz="2000"/>
              <a:t>: </a:t>
            </a:r>
            <a:r>
              <a:rPr lang="es-ES" sz="2000" b="0"/>
              <a:t>functions are boolean</a:t>
            </a:r>
          </a:p>
          <a:p>
            <a:pPr marL="447675" indent="-447675"/>
            <a:endParaRPr lang="es-ES"/>
          </a:p>
        </p:txBody>
      </p:sp>
      <p:graphicFrame>
        <p:nvGraphicFramePr>
          <p:cNvPr id="1349635" name="Object 3"/>
          <p:cNvGraphicFramePr>
            <a:graphicFrameLocks noChangeAspect="1"/>
          </p:cNvGraphicFramePr>
          <p:nvPr/>
        </p:nvGraphicFramePr>
        <p:xfrm>
          <a:off x="3411538" y="1565275"/>
          <a:ext cx="1889125" cy="762000"/>
        </p:xfrm>
        <a:graphic>
          <a:graphicData uri="http://schemas.openxmlformats.org/presentationml/2006/ole">
            <p:oleObj spid="_x0000_s1349635" name="Ecuación" r:id="rId4" imgW="914400" imgH="368280" progId="Equation.3">
              <p:embed/>
            </p:oleObj>
          </a:graphicData>
        </a:graphic>
      </p:graphicFrame>
      <p:sp>
        <p:nvSpPr>
          <p:cNvPr id="1349638" name="Rectangle 6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49639" name="Rectangle 7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Local Functions</a:t>
            </a:r>
          </a:p>
        </p:txBody>
      </p:sp>
      <p:sp>
        <p:nvSpPr>
          <p:cNvPr id="1349641" name="Rectangle 9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i="1">
              <a:solidFill>
                <a:srgbClr val="6E6E6E"/>
              </a:solidFill>
              <a:latin typeface="NewCenturySchlbk" pitchFamily="18" charset="0"/>
            </a:endParaRPr>
          </a:p>
        </p:txBody>
      </p:sp>
      <p:graphicFrame>
        <p:nvGraphicFramePr>
          <p:cNvPr id="1349670" name="Group 38"/>
          <p:cNvGraphicFramePr>
            <a:graphicFrameLocks noGrp="1"/>
          </p:cNvGraphicFramePr>
          <p:nvPr/>
        </p:nvGraphicFramePr>
        <p:xfrm>
          <a:off x="1625600" y="5078413"/>
          <a:ext cx="1938338" cy="1519239"/>
        </p:xfrm>
        <a:graphic>
          <a:graphicData uri="http://schemas.openxmlformats.org/drawingml/2006/table">
            <a:tbl>
              <a:tblPr/>
              <a:tblGrid>
                <a:gridCol w="579438"/>
                <a:gridCol w="581025"/>
                <a:gridCol w="77787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49726" name="Group 94"/>
          <p:cNvGraphicFramePr>
            <a:graphicFrameLocks noGrp="1"/>
          </p:cNvGraphicFramePr>
          <p:nvPr/>
        </p:nvGraphicFramePr>
        <p:xfrm>
          <a:off x="5867400" y="5078413"/>
          <a:ext cx="1160463" cy="1519239"/>
        </p:xfrm>
        <a:graphic>
          <a:graphicData uri="http://schemas.openxmlformats.org/drawingml/2006/table">
            <a:tbl>
              <a:tblPr/>
              <a:tblGrid>
                <a:gridCol w="579438"/>
                <a:gridCol w="5810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9727" name="Line 95"/>
          <p:cNvSpPr>
            <a:spLocks noChangeShapeType="1"/>
          </p:cNvSpPr>
          <p:nvPr/>
        </p:nvSpPr>
        <p:spPr bwMode="auto">
          <a:xfrm>
            <a:off x="3924300" y="5686425"/>
            <a:ext cx="158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49728" name="Text Box 96"/>
          <p:cNvSpPr txBox="1">
            <a:spLocks noChangeArrowheads="1"/>
          </p:cNvSpPr>
          <p:nvPr/>
        </p:nvSpPr>
        <p:spPr bwMode="auto">
          <a:xfrm>
            <a:off x="4192588" y="5229225"/>
            <a:ext cx="933450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relation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1030288"/>
            <a:ext cx="8431213" cy="5089525"/>
          </a:xfrm>
          <a:noFill/>
          <a:ln/>
        </p:spPr>
        <p:txBody>
          <a:bodyPr/>
          <a:lstStyle/>
          <a:p>
            <a:pPr marL="447675" indent="-447675"/>
            <a:r>
              <a:rPr lang="es-ES_tradnl" sz="2000" b="0"/>
              <a:t>Join :</a:t>
            </a:r>
            <a:endParaRPr lang="es-ES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r>
              <a:rPr lang="es-ES_tradnl" sz="2000" b="0"/>
              <a:t>Logical AND:</a:t>
            </a:r>
          </a:p>
          <a:p>
            <a:pPr marL="447675" indent="-447675"/>
            <a:endParaRPr lang="es-ES_tradnl" sz="2000" b="0"/>
          </a:p>
          <a:p>
            <a:pPr marL="447675" indent="-447675"/>
            <a:endParaRPr lang="es-ES" sz="2000" b="0"/>
          </a:p>
          <a:p>
            <a:pPr marL="447675" indent="-447675"/>
            <a:endParaRPr lang="es-ES" sz="2000"/>
          </a:p>
          <a:p>
            <a:pPr marL="447675" indent="-447675"/>
            <a:endParaRPr lang="es-ES"/>
          </a:p>
        </p:txBody>
      </p:sp>
      <p:sp>
        <p:nvSpPr>
          <p:cNvPr id="1375234" name="Rectangle 2"/>
          <p:cNvSpPr>
            <a:spLocks noChangeArrowheads="1"/>
          </p:cNvSpPr>
          <p:nvPr/>
        </p:nvSpPr>
        <p:spPr bwMode="auto">
          <a:xfrm>
            <a:off x="3563938" y="1912938"/>
            <a:ext cx="1231900" cy="280987"/>
          </a:xfrm>
          <a:prstGeom prst="rect">
            <a:avLst/>
          </a:prstGeom>
          <a:solidFill>
            <a:srgbClr val="009900">
              <a:alpha val="48000"/>
            </a:srgbClr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75235" name="Rectangle 3"/>
          <p:cNvSpPr>
            <a:spLocks noChangeArrowheads="1"/>
          </p:cNvSpPr>
          <p:nvPr/>
        </p:nvSpPr>
        <p:spPr bwMode="auto">
          <a:xfrm>
            <a:off x="6116638" y="1911350"/>
            <a:ext cx="1763712" cy="280988"/>
          </a:xfrm>
          <a:prstGeom prst="rect">
            <a:avLst/>
          </a:prstGeom>
          <a:solidFill>
            <a:srgbClr val="009900">
              <a:alpha val="48000"/>
            </a:srgbClr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75238" name="Rectangle 6"/>
          <p:cNvSpPr>
            <a:spLocks noChangeArrowheads="1"/>
          </p:cNvSpPr>
          <p:nvPr/>
        </p:nvSpPr>
        <p:spPr bwMode="auto">
          <a:xfrm>
            <a:off x="1041400" y="1909763"/>
            <a:ext cx="1131888" cy="280987"/>
          </a:xfrm>
          <a:prstGeom prst="rect">
            <a:avLst/>
          </a:prstGeom>
          <a:solidFill>
            <a:srgbClr val="009900">
              <a:alpha val="48000"/>
            </a:srgbClr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375477" name="Group 245"/>
          <p:cNvGraphicFramePr>
            <a:graphicFrameLocks noGrp="1"/>
          </p:cNvGraphicFramePr>
          <p:nvPr/>
        </p:nvGraphicFramePr>
        <p:xfrm>
          <a:off x="1116013" y="1606550"/>
          <a:ext cx="1160462" cy="911226"/>
        </p:xfrm>
        <a:graphic>
          <a:graphicData uri="http://schemas.openxmlformats.org/drawingml/2006/table">
            <a:tbl>
              <a:tblPr/>
              <a:tblGrid>
                <a:gridCol w="579437"/>
                <a:gridCol w="5810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5478" name="Group 246"/>
          <p:cNvGraphicFramePr>
            <a:graphicFrameLocks noGrp="1"/>
          </p:cNvGraphicFramePr>
          <p:nvPr/>
        </p:nvGraphicFramePr>
        <p:xfrm>
          <a:off x="3635375" y="1606550"/>
          <a:ext cx="1160463" cy="1216026"/>
        </p:xfrm>
        <a:graphic>
          <a:graphicData uri="http://schemas.openxmlformats.org/drawingml/2006/table">
            <a:tbl>
              <a:tblPr/>
              <a:tblGrid>
                <a:gridCol w="579438"/>
                <a:gridCol w="5810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5483" name="Group 251"/>
          <p:cNvGraphicFramePr>
            <a:graphicFrameLocks noGrp="1"/>
          </p:cNvGraphicFramePr>
          <p:nvPr/>
        </p:nvGraphicFramePr>
        <p:xfrm>
          <a:off x="6096000" y="1641475"/>
          <a:ext cx="1789113" cy="1087439"/>
        </p:xfrm>
        <a:graphic>
          <a:graphicData uri="http://schemas.openxmlformats.org/drawingml/2006/table">
            <a:tbl>
              <a:tblPr/>
              <a:tblGrid>
                <a:gridCol w="587375"/>
                <a:gridCol w="609600"/>
                <a:gridCol w="592138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5463" name="Object 231"/>
          <p:cNvGraphicFramePr>
            <a:graphicFrameLocks noChangeAspect="1"/>
          </p:cNvGraphicFramePr>
          <p:nvPr/>
        </p:nvGraphicFramePr>
        <p:xfrm>
          <a:off x="5284788" y="2105025"/>
          <a:ext cx="341312" cy="236538"/>
        </p:xfrm>
        <a:graphic>
          <a:graphicData uri="http://schemas.openxmlformats.org/presentationml/2006/ole">
            <p:oleObj spid="_x0000_s1375463" name="Ecuación" r:id="rId4" imgW="164880" imgH="114120" progId="Equation.3">
              <p:embed/>
            </p:oleObj>
          </a:graphicData>
        </a:graphic>
      </p:graphicFrame>
      <p:sp>
        <p:nvSpPr>
          <p:cNvPr id="1375464" name="Rectangle 23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75465" name="Rectangle 23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Local Functions</a:t>
            </a:r>
          </a:p>
        </p:txBody>
      </p:sp>
      <p:sp>
        <p:nvSpPr>
          <p:cNvPr id="1375466" name="Rectangle 23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i="1">
                <a:solidFill>
                  <a:srgbClr val="6E6E6E"/>
                </a:solidFill>
                <a:latin typeface="NewCenturySchlbk" pitchFamily="18" charset="0"/>
              </a:rPr>
              <a:t>Combination</a:t>
            </a:r>
          </a:p>
        </p:txBody>
      </p:sp>
      <p:grpSp>
        <p:nvGrpSpPr>
          <p:cNvPr id="1375472" name="Group 240"/>
          <p:cNvGrpSpPr>
            <a:grpSpLocks/>
          </p:cNvGrpSpPr>
          <p:nvPr/>
        </p:nvGrpSpPr>
        <p:grpSpPr bwMode="auto">
          <a:xfrm>
            <a:off x="1979613" y="993775"/>
            <a:ext cx="868362" cy="419100"/>
            <a:chOff x="1790" y="637"/>
            <a:chExt cx="547" cy="264"/>
          </a:xfrm>
        </p:grpSpPr>
        <p:graphicFrame>
          <p:nvGraphicFramePr>
            <p:cNvPr id="1375240" name="Object 8"/>
            <p:cNvGraphicFramePr>
              <a:graphicFrameLocks noChangeAspect="1"/>
            </p:cNvGraphicFramePr>
            <p:nvPr/>
          </p:nvGraphicFramePr>
          <p:xfrm>
            <a:off x="1790" y="637"/>
            <a:ext cx="547" cy="264"/>
          </p:xfrm>
          <a:graphic>
            <a:graphicData uri="http://schemas.openxmlformats.org/presentationml/2006/ole">
              <p:oleObj spid="_x0000_s1375240" name="Ecuación" r:id="rId5" imgW="419040" imgH="203040" progId="Equation.3">
                <p:embed/>
              </p:oleObj>
            </a:graphicData>
          </a:graphic>
        </p:graphicFrame>
        <p:pic>
          <p:nvPicPr>
            <p:cNvPr id="1375471" name="Picture 239" descr=" \bowtie 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969" y="732"/>
              <a:ext cx="192" cy="124"/>
            </a:xfrm>
            <a:prstGeom prst="rect">
              <a:avLst/>
            </a:prstGeom>
            <a:noFill/>
          </p:spPr>
        </p:pic>
      </p:grpSp>
      <p:pic>
        <p:nvPicPr>
          <p:cNvPr id="1375474" name="Picture 242" descr=" \bowtie 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71775" y="2133600"/>
            <a:ext cx="304800" cy="196850"/>
          </a:xfrm>
          <a:prstGeom prst="rect">
            <a:avLst/>
          </a:prstGeom>
          <a:noFill/>
        </p:spPr>
      </p:pic>
      <p:graphicFrame>
        <p:nvGraphicFramePr>
          <p:cNvPr id="1375485" name="Object 253"/>
          <p:cNvGraphicFramePr>
            <a:graphicFrameLocks noChangeAspect="1"/>
          </p:cNvGraphicFramePr>
          <p:nvPr/>
        </p:nvGraphicFramePr>
        <p:xfrm>
          <a:off x="2979738" y="3573463"/>
          <a:ext cx="895350" cy="419100"/>
        </p:xfrm>
        <a:graphic>
          <a:graphicData uri="http://schemas.openxmlformats.org/presentationml/2006/ole">
            <p:oleObj spid="_x0000_s1375485" name="Ecuación" r:id="rId7" imgW="431640" imgH="203040" progId="Equation.3">
              <p:embed/>
            </p:oleObj>
          </a:graphicData>
        </a:graphic>
      </p:graphicFrame>
      <p:graphicFrame>
        <p:nvGraphicFramePr>
          <p:cNvPr id="1375487" name="Group 255"/>
          <p:cNvGraphicFramePr>
            <a:graphicFrameLocks noGrp="1"/>
          </p:cNvGraphicFramePr>
          <p:nvPr/>
        </p:nvGraphicFramePr>
        <p:xfrm>
          <a:off x="755650" y="4581525"/>
          <a:ext cx="1938338" cy="1519239"/>
        </p:xfrm>
        <a:graphic>
          <a:graphicData uri="http://schemas.openxmlformats.org/drawingml/2006/table">
            <a:tbl>
              <a:tblPr/>
              <a:tblGrid>
                <a:gridCol w="579438"/>
                <a:gridCol w="581025"/>
                <a:gridCol w="77787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5513" name="Group 281"/>
          <p:cNvGraphicFramePr>
            <a:graphicFrameLocks noGrp="1"/>
          </p:cNvGraphicFramePr>
          <p:nvPr/>
        </p:nvGraphicFramePr>
        <p:xfrm>
          <a:off x="3348038" y="4581525"/>
          <a:ext cx="1938337" cy="1519239"/>
        </p:xfrm>
        <a:graphic>
          <a:graphicData uri="http://schemas.openxmlformats.org/drawingml/2006/table">
            <a:tbl>
              <a:tblPr/>
              <a:tblGrid>
                <a:gridCol w="579437"/>
                <a:gridCol w="581025"/>
                <a:gridCol w="77787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Symbol" pitchFamily="18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5539" name="Group 307"/>
          <p:cNvGraphicFramePr>
            <a:graphicFrameLocks noGrp="1"/>
          </p:cNvGraphicFramePr>
          <p:nvPr/>
        </p:nvGraphicFramePr>
        <p:xfrm>
          <a:off x="6007100" y="4152900"/>
          <a:ext cx="2592388" cy="2444753"/>
        </p:xfrm>
        <a:graphic>
          <a:graphicData uri="http://schemas.openxmlformats.org/drawingml/2006/table">
            <a:tbl>
              <a:tblPr/>
              <a:tblGrid>
                <a:gridCol w="587375"/>
                <a:gridCol w="609600"/>
                <a:gridCol w="592138"/>
                <a:gridCol w="803275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5598" name="Object 366"/>
          <p:cNvGraphicFramePr>
            <a:graphicFrameLocks noChangeAspect="1"/>
          </p:cNvGraphicFramePr>
          <p:nvPr/>
        </p:nvGraphicFramePr>
        <p:xfrm>
          <a:off x="5508625" y="5280025"/>
          <a:ext cx="341313" cy="236538"/>
        </p:xfrm>
        <a:graphic>
          <a:graphicData uri="http://schemas.openxmlformats.org/presentationml/2006/ole">
            <p:oleObj spid="_x0000_s1375598" name="Ecuación" r:id="rId8" imgW="164880" imgH="114120" progId="Equation.3">
              <p:embed/>
            </p:oleObj>
          </a:graphicData>
        </a:graphic>
      </p:graphicFrame>
      <p:graphicFrame>
        <p:nvGraphicFramePr>
          <p:cNvPr id="1375599" name="Object 367"/>
          <p:cNvGraphicFramePr>
            <a:graphicFrameLocks noChangeAspect="1"/>
          </p:cNvGraphicFramePr>
          <p:nvPr/>
        </p:nvGraphicFramePr>
        <p:xfrm>
          <a:off x="2847975" y="5227638"/>
          <a:ext cx="500063" cy="288925"/>
        </p:xfrm>
        <a:graphic>
          <a:graphicData uri="http://schemas.openxmlformats.org/presentationml/2006/ole">
            <p:oleObj spid="_x0000_s1375599" name="Ecuación" r:id="rId9" imgW="241200" imgH="1396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7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7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375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375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 animBg="1"/>
      <p:bldP spid="1375234" grpId="1" animBg="1"/>
      <p:bldP spid="1375235" grpId="0" animBg="1"/>
      <p:bldP spid="1375235" grpId="1" animBg="1"/>
      <p:bldP spid="1375238" grpId="0" animBg="1"/>
      <p:bldP spid="137523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7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030288"/>
            <a:ext cx="8431213" cy="5089525"/>
          </a:xfrm>
          <a:noFill/>
          <a:ln/>
        </p:spPr>
        <p:txBody>
          <a:bodyPr/>
          <a:lstStyle/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" sz="2000" b="0"/>
          </a:p>
          <a:p>
            <a:pPr marL="447675" indent="-447675"/>
            <a:endParaRPr lang="es-ES" sz="2000"/>
          </a:p>
          <a:p>
            <a:pPr marL="447675" indent="-447675"/>
            <a:endParaRPr lang="es-ES"/>
          </a:p>
        </p:txBody>
      </p:sp>
      <p:graphicFrame>
        <p:nvGraphicFramePr>
          <p:cNvPr id="1377346" name="Object 66"/>
          <p:cNvGraphicFramePr>
            <a:graphicFrameLocks noChangeAspect="1"/>
          </p:cNvGraphicFramePr>
          <p:nvPr/>
        </p:nvGraphicFramePr>
        <p:xfrm>
          <a:off x="5284788" y="2105025"/>
          <a:ext cx="341312" cy="236538"/>
        </p:xfrm>
        <a:graphic>
          <a:graphicData uri="http://schemas.openxmlformats.org/presentationml/2006/ole">
            <p:oleObj spid="_x0000_s1377346" name="Ecuación" r:id="rId4" imgW="164880" imgH="114120" progId="Equation.3">
              <p:embed/>
            </p:oleObj>
          </a:graphicData>
        </a:graphic>
      </p:graphicFrame>
      <p:sp>
        <p:nvSpPr>
          <p:cNvPr id="1377347" name="Rectangle 67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77348" name="Rectangle 68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Global View of the Problem</a:t>
            </a:r>
          </a:p>
        </p:txBody>
      </p:sp>
      <p:sp>
        <p:nvSpPr>
          <p:cNvPr id="1377349" name="Rectangle 69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i="1">
              <a:solidFill>
                <a:srgbClr val="6E6E6E"/>
              </a:solidFill>
              <a:latin typeface="NewCenturySchlbk" pitchFamily="18" charset="0"/>
            </a:endParaRPr>
          </a:p>
        </p:txBody>
      </p:sp>
      <p:pic>
        <p:nvPicPr>
          <p:cNvPr id="1377353" name="Picture 73" descr=" \bowtie 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775" y="2133600"/>
            <a:ext cx="304800" cy="196850"/>
          </a:xfrm>
          <a:prstGeom prst="rect">
            <a:avLst/>
          </a:prstGeom>
          <a:noFill/>
        </p:spPr>
      </p:pic>
      <p:graphicFrame>
        <p:nvGraphicFramePr>
          <p:cNvPr id="1377407" name="Group 127"/>
          <p:cNvGraphicFramePr>
            <a:graphicFrameLocks noGrp="1"/>
          </p:cNvGraphicFramePr>
          <p:nvPr/>
        </p:nvGraphicFramePr>
        <p:xfrm>
          <a:off x="827088" y="3933825"/>
          <a:ext cx="2592387" cy="2444753"/>
        </p:xfrm>
        <a:graphic>
          <a:graphicData uri="http://schemas.openxmlformats.org/drawingml/2006/table">
            <a:tbl>
              <a:tblPr/>
              <a:tblGrid>
                <a:gridCol w="587375"/>
                <a:gridCol w="609600"/>
                <a:gridCol w="592137"/>
                <a:gridCol w="803275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7468" name="Group 188"/>
          <p:cNvGraphicFramePr>
            <a:graphicFrameLocks noGrp="1"/>
          </p:cNvGraphicFramePr>
          <p:nvPr/>
        </p:nvGraphicFramePr>
        <p:xfrm>
          <a:off x="1116013" y="1606550"/>
          <a:ext cx="1160462" cy="911226"/>
        </p:xfrm>
        <a:graphic>
          <a:graphicData uri="http://schemas.openxmlformats.org/drawingml/2006/table">
            <a:tbl>
              <a:tblPr/>
              <a:tblGrid>
                <a:gridCol w="579437"/>
                <a:gridCol w="5810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7484" name="Group 204"/>
          <p:cNvGraphicFramePr>
            <a:graphicFrameLocks noGrp="1"/>
          </p:cNvGraphicFramePr>
          <p:nvPr/>
        </p:nvGraphicFramePr>
        <p:xfrm>
          <a:off x="3635375" y="1606550"/>
          <a:ext cx="1160463" cy="1216026"/>
        </p:xfrm>
        <a:graphic>
          <a:graphicData uri="http://schemas.openxmlformats.org/drawingml/2006/table">
            <a:tbl>
              <a:tblPr/>
              <a:tblGrid>
                <a:gridCol w="579438"/>
                <a:gridCol w="5810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7502" name="Group 222"/>
          <p:cNvGraphicFramePr>
            <a:graphicFrameLocks noGrp="1"/>
          </p:cNvGraphicFramePr>
          <p:nvPr/>
        </p:nvGraphicFramePr>
        <p:xfrm>
          <a:off x="6096000" y="1641475"/>
          <a:ext cx="1789113" cy="1087439"/>
        </p:xfrm>
        <a:graphic>
          <a:graphicData uri="http://schemas.openxmlformats.org/drawingml/2006/table">
            <a:tbl>
              <a:tblPr/>
              <a:tblGrid>
                <a:gridCol w="587375"/>
                <a:gridCol w="609600"/>
                <a:gridCol w="592138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77528" name="AutoShape 248"/>
          <p:cNvSpPr>
            <a:spLocks/>
          </p:cNvSpPr>
          <p:nvPr/>
        </p:nvSpPr>
        <p:spPr bwMode="auto">
          <a:xfrm rot="5400000">
            <a:off x="1600994" y="673894"/>
            <a:ext cx="215900" cy="1404938"/>
          </a:xfrm>
          <a:prstGeom prst="leftBrace">
            <a:avLst>
              <a:gd name="adj1" fmla="val 5422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77529" name="AutoShape 249"/>
          <p:cNvSpPr>
            <a:spLocks/>
          </p:cNvSpPr>
          <p:nvPr/>
        </p:nvSpPr>
        <p:spPr bwMode="auto">
          <a:xfrm rot="5400000">
            <a:off x="4121944" y="673894"/>
            <a:ext cx="215900" cy="1404938"/>
          </a:xfrm>
          <a:prstGeom prst="leftBrace">
            <a:avLst>
              <a:gd name="adj1" fmla="val 5422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77530" name="Text Box 250"/>
          <p:cNvSpPr txBox="1">
            <a:spLocks noChangeArrowheads="1"/>
          </p:cNvSpPr>
          <p:nvPr/>
        </p:nvSpPr>
        <p:spPr bwMode="auto">
          <a:xfrm>
            <a:off x="1463675" y="862013"/>
            <a:ext cx="433388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C</a:t>
            </a:r>
            <a:r>
              <a:rPr lang="es-ES" baseline="-25000"/>
              <a:t>1</a:t>
            </a:r>
          </a:p>
        </p:txBody>
      </p:sp>
      <p:sp>
        <p:nvSpPr>
          <p:cNvPr id="1377531" name="Text Box 251"/>
          <p:cNvSpPr txBox="1">
            <a:spLocks noChangeArrowheads="1"/>
          </p:cNvSpPr>
          <p:nvPr/>
        </p:nvSpPr>
        <p:spPr bwMode="auto">
          <a:xfrm>
            <a:off x="4008438" y="862013"/>
            <a:ext cx="433387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C</a:t>
            </a:r>
            <a:r>
              <a:rPr lang="es-ES" baseline="-25000"/>
              <a:t>2</a:t>
            </a:r>
          </a:p>
        </p:txBody>
      </p:sp>
      <p:sp>
        <p:nvSpPr>
          <p:cNvPr id="1377532" name="AutoShape 252"/>
          <p:cNvSpPr>
            <a:spLocks/>
          </p:cNvSpPr>
          <p:nvPr/>
        </p:nvSpPr>
        <p:spPr bwMode="auto">
          <a:xfrm rot="5400000">
            <a:off x="6973887" y="285751"/>
            <a:ext cx="200025" cy="2197100"/>
          </a:xfrm>
          <a:prstGeom prst="leftBrace">
            <a:avLst>
              <a:gd name="adj1" fmla="val 9153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77533" name="Text Box 253"/>
          <p:cNvSpPr txBox="1">
            <a:spLocks noChangeArrowheads="1"/>
          </p:cNvSpPr>
          <p:nvPr/>
        </p:nvSpPr>
        <p:spPr bwMode="auto">
          <a:xfrm>
            <a:off x="6337300" y="869950"/>
            <a:ext cx="1403350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Global View</a:t>
            </a:r>
          </a:p>
        </p:txBody>
      </p:sp>
      <p:sp>
        <p:nvSpPr>
          <p:cNvPr id="1377534" name="Text Box 254"/>
          <p:cNvSpPr txBox="1">
            <a:spLocks noChangeArrowheads="1"/>
          </p:cNvSpPr>
          <p:nvPr/>
        </p:nvSpPr>
        <p:spPr bwMode="auto">
          <a:xfrm>
            <a:off x="5416550" y="2892425"/>
            <a:ext cx="3498850" cy="752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The problem has a solution if the</a:t>
            </a:r>
          </a:p>
          <a:p>
            <a:pPr>
              <a:buFont typeface="Wingdings" pitchFamily="2" charset="2"/>
              <a:buNone/>
            </a:pPr>
            <a:r>
              <a:rPr lang="es-ES"/>
              <a:t>global view is not empty</a:t>
            </a:r>
          </a:p>
        </p:txBody>
      </p:sp>
      <p:sp>
        <p:nvSpPr>
          <p:cNvPr id="1377535" name="Text Box 255"/>
          <p:cNvSpPr txBox="1">
            <a:spLocks noChangeArrowheads="1"/>
          </p:cNvSpPr>
          <p:nvPr/>
        </p:nvSpPr>
        <p:spPr bwMode="auto">
          <a:xfrm>
            <a:off x="4051300" y="4332288"/>
            <a:ext cx="4616450" cy="752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The problem has a solution if there is some </a:t>
            </a:r>
          </a:p>
          <a:p>
            <a:pPr>
              <a:buFont typeface="Wingdings" pitchFamily="2" charset="2"/>
              <a:buNone/>
            </a:pPr>
            <a:r>
              <a:rPr lang="es-ES"/>
              <a:t>true tuple in the global view</a:t>
            </a:r>
          </a:p>
        </p:txBody>
      </p:sp>
      <p:sp>
        <p:nvSpPr>
          <p:cNvPr id="1377536" name="Text Box 256"/>
          <p:cNvSpPr txBox="1">
            <a:spLocks noChangeArrowheads="1"/>
          </p:cNvSpPr>
          <p:nvPr/>
        </p:nvSpPr>
        <p:spPr bwMode="auto">
          <a:xfrm>
            <a:off x="4051300" y="5445125"/>
            <a:ext cx="4984750" cy="752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The logical OR over all tuples in the global view</a:t>
            </a:r>
          </a:p>
          <a:p>
            <a:pPr>
              <a:buFont typeface="Wingdings" pitchFamily="2" charset="2"/>
              <a:buNone/>
            </a:pPr>
            <a:r>
              <a:rPr lang="es-ES"/>
              <a:t>is true</a:t>
            </a:r>
          </a:p>
        </p:txBody>
      </p:sp>
      <p:sp>
        <p:nvSpPr>
          <p:cNvPr id="1377538" name="Text Box 258"/>
          <p:cNvSpPr txBox="1">
            <a:spLocks noChangeArrowheads="1"/>
          </p:cNvSpPr>
          <p:nvPr/>
        </p:nvSpPr>
        <p:spPr bwMode="auto">
          <a:xfrm rot="5400000">
            <a:off x="6303963" y="5111750"/>
            <a:ext cx="438150" cy="530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>
                <a:cs typeface="Arial" pitchFamily="34" charset="0"/>
              </a:rPr>
              <a:t>≡</a:t>
            </a:r>
          </a:p>
        </p:txBody>
      </p:sp>
      <p:sp>
        <p:nvSpPr>
          <p:cNvPr id="1377539" name="Text Box 259"/>
          <p:cNvSpPr txBox="1">
            <a:spLocks noChangeArrowheads="1"/>
          </p:cNvSpPr>
          <p:nvPr/>
        </p:nvSpPr>
        <p:spPr bwMode="auto">
          <a:xfrm>
            <a:off x="735013" y="2997200"/>
            <a:ext cx="4152900" cy="530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/>
              <a:t>Does the problem a solution?</a:t>
            </a:r>
          </a:p>
        </p:txBody>
      </p:sp>
      <p:sp>
        <p:nvSpPr>
          <p:cNvPr id="1377540" name="AutoShape 260"/>
          <p:cNvSpPr>
            <a:spLocks/>
          </p:cNvSpPr>
          <p:nvPr/>
        </p:nvSpPr>
        <p:spPr bwMode="auto">
          <a:xfrm>
            <a:off x="454025" y="2860675"/>
            <a:ext cx="339725" cy="3556000"/>
          </a:xfrm>
          <a:prstGeom prst="leftBrace">
            <a:avLst>
              <a:gd name="adj1" fmla="val 8722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77541" name="Text Box 261"/>
          <p:cNvSpPr txBox="1">
            <a:spLocks noChangeArrowheads="1"/>
          </p:cNvSpPr>
          <p:nvPr/>
        </p:nvSpPr>
        <p:spPr bwMode="auto">
          <a:xfrm rot="16200000">
            <a:off x="-144462" y="4449762"/>
            <a:ext cx="781050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TASK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030288"/>
            <a:ext cx="8431213" cy="5089525"/>
          </a:xfrm>
          <a:noFill/>
          <a:ln/>
        </p:spPr>
        <p:txBody>
          <a:bodyPr/>
          <a:lstStyle/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_tradnl" sz="2000" b="0"/>
          </a:p>
          <a:p>
            <a:pPr marL="447675" indent="-447675"/>
            <a:endParaRPr lang="es-ES" sz="2000" b="0"/>
          </a:p>
          <a:p>
            <a:pPr marL="447675" indent="-447675"/>
            <a:endParaRPr lang="es-ES" sz="2000"/>
          </a:p>
          <a:p>
            <a:pPr marL="447675" indent="-447675"/>
            <a:endParaRPr lang="es-ES"/>
          </a:p>
        </p:txBody>
      </p:sp>
      <p:graphicFrame>
        <p:nvGraphicFramePr>
          <p:cNvPr id="1379331" name="Object 3"/>
          <p:cNvGraphicFramePr>
            <a:graphicFrameLocks noChangeAspect="1"/>
          </p:cNvGraphicFramePr>
          <p:nvPr/>
        </p:nvGraphicFramePr>
        <p:xfrm>
          <a:off x="5284788" y="2105025"/>
          <a:ext cx="341312" cy="236538"/>
        </p:xfrm>
        <a:graphic>
          <a:graphicData uri="http://schemas.openxmlformats.org/presentationml/2006/ole">
            <p:oleObj spid="_x0000_s1379331" name="Ecuación" r:id="rId4" imgW="164880" imgH="114120" progId="Equation.3">
              <p:embed/>
            </p:oleObj>
          </a:graphicData>
        </a:graphic>
      </p:graphicFrame>
      <p:sp>
        <p:nvSpPr>
          <p:cNvPr id="1379332" name="Rectangle 4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79333" name="Rectangle 5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Global View of the Problem</a:t>
            </a:r>
          </a:p>
        </p:txBody>
      </p:sp>
      <p:sp>
        <p:nvSpPr>
          <p:cNvPr id="1379334" name="Rectangle 6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i="1">
              <a:solidFill>
                <a:srgbClr val="6E6E6E"/>
              </a:solidFill>
              <a:latin typeface="NewCenturySchlbk" pitchFamily="18" charset="0"/>
            </a:endParaRPr>
          </a:p>
        </p:txBody>
      </p:sp>
      <p:pic>
        <p:nvPicPr>
          <p:cNvPr id="1379335" name="Picture 7" descr=" \bowtie 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775" y="2133600"/>
            <a:ext cx="304800" cy="196850"/>
          </a:xfrm>
          <a:prstGeom prst="rect">
            <a:avLst/>
          </a:prstGeom>
          <a:noFill/>
        </p:spPr>
      </p:pic>
      <p:graphicFrame>
        <p:nvGraphicFramePr>
          <p:cNvPr id="1379336" name="Group 8"/>
          <p:cNvGraphicFramePr>
            <a:graphicFrameLocks noGrp="1"/>
          </p:cNvGraphicFramePr>
          <p:nvPr/>
        </p:nvGraphicFramePr>
        <p:xfrm>
          <a:off x="827088" y="3933825"/>
          <a:ext cx="2592387" cy="2444753"/>
        </p:xfrm>
        <a:graphic>
          <a:graphicData uri="http://schemas.openxmlformats.org/drawingml/2006/table">
            <a:tbl>
              <a:tblPr/>
              <a:tblGrid>
                <a:gridCol w="587375"/>
                <a:gridCol w="609600"/>
                <a:gridCol w="592137"/>
                <a:gridCol w="803275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9395" name="Group 67"/>
          <p:cNvGraphicFramePr>
            <a:graphicFrameLocks noGrp="1"/>
          </p:cNvGraphicFramePr>
          <p:nvPr/>
        </p:nvGraphicFramePr>
        <p:xfrm>
          <a:off x="1116013" y="1606550"/>
          <a:ext cx="1160462" cy="911226"/>
        </p:xfrm>
        <a:graphic>
          <a:graphicData uri="http://schemas.openxmlformats.org/drawingml/2006/table">
            <a:tbl>
              <a:tblPr/>
              <a:tblGrid>
                <a:gridCol w="579437"/>
                <a:gridCol w="5810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9411" name="Group 83"/>
          <p:cNvGraphicFramePr>
            <a:graphicFrameLocks noGrp="1"/>
          </p:cNvGraphicFramePr>
          <p:nvPr/>
        </p:nvGraphicFramePr>
        <p:xfrm>
          <a:off x="3635375" y="1606550"/>
          <a:ext cx="1160463" cy="1216026"/>
        </p:xfrm>
        <a:graphic>
          <a:graphicData uri="http://schemas.openxmlformats.org/drawingml/2006/table">
            <a:tbl>
              <a:tblPr/>
              <a:tblGrid>
                <a:gridCol w="579438"/>
                <a:gridCol w="5810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9429" name="Group 101"/>
          <p:cNvGraphicFramePr>
            <a:graphicFrameLocks noGrp="1"/>
          </p:cNvGraphicFramePr>
          <p:nvPr/>
        </p:nvGraphicFramePr>
        <p:xfrm>
          <a:off x="6096000" y="1641475"/>
          <a:ext cx="1789113" cy="1087439"/>
        </p:xfrm>
        <a:graphic>
          <a:graphicData uri="http://schemas.openxmlformats.org/drawingml/2006/table">
            <a:tbl>
              <a:tblPr/>
              <a:tblGrid>
                <a:gridCol w="587375"/>
                <a:gridCol w="609600"/>
                <a:gridCol w="592138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79455" name="AutoShape 127"/>
          <p:cNvSpPr>
            <a:spLocks/>
          </p:cNvSpPr>
          <p:nvPr/>
        </p:nvSpPr>
        <p:spPr bwMode="auto">
          <a:xfrm rot="5400000">
            <a:off x="1600994" y="673894"/>
            <a:ext cx="215900" cy="1404938"/>
          </a:xfrm>
          <a:prstGeom prst="leftBrace">
            <a:avLst>
              <a:gd name="adj1" fmla="val 5422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79456" name="AutoShape 128"/>
          <p:cNvSpPr>
            <a:spLocks/>
          </p:cNvSpPr>
          <p:nvPr/>
        </p:nvSpPr>
        <p:spPr bwMode="auto">
          <a:xfrm rot="5400000">
            <a:off x="4121944" y="673894"/>
            <a:ext cx="215900" cy="1404938"/>
          </a:xfrm>
          <a:prstGeom prst="leftBrace">
            <a:avLst>
              <a:gd name="adj1" fmla="val 5422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79457" name="Text Box 129"/>
          <p:cNvSpPr txBox="1">
            <a:spLocks noChangeArrowheads="1"/>
          </p:cNvSpPr>
          <p:nvPr/>
        </p:nvSpPr>
        <p:spPr bwMode="auto">
          <a:xfrm>
            <a:off x="1463675" y="862013"/>
            <a:ext cx="433388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C</a:t>
            </a:r>
            <a:r>
              <a:rPr lang="es-ES" baseline="-25000"/>
              <a:t>1</a:t>
            </a:r>
          </a:p>
        </p:txBody>
      </p:sp>
      <p:sp>
        <p:nvSpPr>
          <p:cNvPr id="1379458" name="Text Box 130"/>
          <p:cNvSpPr txBox="1">
            <a:spLocks noChangeArrowheads="1"/>
          </p:cNvSpPr>
          <p:nvPr/>
        </p:nvSpPr>
        <p:spPr bwMode="auto">
          <a:xfrm>
            <a:off x="4008438" y="862013"/>
            <a:ext cx="433387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C</a:t>
            </a:r>
            <a:r>
              <a:rPr lang="es-ES" baseline="-25000"/>
              <a:t>2</a:t>
            </a:r>
          </a:p>
        </p:txBody>
      </p:sp>
      <p:sp>
        <p:nvSpPr>
          <p:cNvPr id="1379459" name="AutoShape 131"/>
          <p:cNvSpPr>
            <a:spLocks/>
          </p:cNvSpPr>
          <p:nvPr/>
        </p:nvSpPr>
        <p:spPr bwMode="auto">
          <a:xfrm rot="5400000">
            <a:off x="6973887" y="285751"/>
            <a:ext cx="200025" cy="2197100"/>
          </a:xfrm>
          <a:prstGeom prst="leftBrace">
            <a:avLst>
              <a:gd name="adj1" fmla="val 9153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79460" name="Text Box 132"/>
          <p:cNvSpPr txBox="1">
            <a:spLocks noChangeArrowheads="1"/>
          </p:cNvSpPr>
          <p:nvPr/>
        </p:nvSpPr>
        <p:spPr bwMode="auto">
          <a:xfrm>
            <a:off x="6337300" y="869950"/>
            <a:ext cx="1403350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Global View</a:t>
            </a:r>
          </a:p>
        </p:txBody>
      </p:sp>
      <p:sp>
        <p:nvSpPr>
          <p:cNvPr id="1379465" name="Text Box 137"/>
          <p:cNvSpPr txBox="1">
            <a:spLocks noChangeArrowheads="1"/>
          </p:cNvSpPr>
          <p:nvPr/>
        </p:nvSpPr>
        <p:spPr bwMode="auto">
          <a:xfrm>
            <a:off x="735013" y="2997200"/>
            <a:ext cx="3151187" cy="530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/>
              <a:t>What about counting?</a:t>
            </a:r>
          </a:p>
        </p:txBody>
      </p:sp>
      <p:graphicFrame>
        <p:nvGraphicFramePr>
          <p:cNvPr id="1379466" name="Group 138"/>
          <p:cNvGraphicFramePr>
            <a:graphicFrameLocks noGrp="1"/>
          </p:cNvGraphicFramePr>
          <p:nvPr/>
        </p:nvGraphicFramePr>
        <p:xfrm>
          <a:off x="5508625" y="3933825"/>
          <a:ext cx="2592388" cy="2444753"/>
        </p:xfrm>
        <a:graphic>
          <a:graphicData uri="http://schemas.openxmlformats.org/drawingml/2006/table">
            <a:tbl>
              <a:tblPr/>
              <a:tblGrid>
                <a:gridCol w="587375"/>
                <a:gridCol w="609600"/>
                <a:gridCol w="592138"/>
                <a:gridCol w="803275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s-E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25200" marB="25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79525" name="Text Box 197"/>
          <p:cNvSpPr txBox="1">
            <a:spLocks noChangeArrowheads="1"/>
          </p:cNvSpPr>
          <p:nvPr/>
        </p:nvSpPr>
        <p:spPr bwMode="auto">
          <a:xfrm>
            <a:off x="966788" y="6378575"/>
            <a:ext cx="2381250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Number of true tuples</a:t>
            </a:r>
          </a:p>
        </p:txBody>
      </p:sp>
      <p:sp>
        <p:nvSpPr>
          <p:cNvPr id="1379526" name="Text Box 198"/>
          <p:cNvSpPr txBox="1">
            <a:spLocks noChangeArrowheads="1"/>
          </p:cNvSpPr>
          <p:nvPr/>
        </p:nvSpPr>
        <p:spPr bwMode="auto">
          <a:xfrm>
            <a:off x="5580063" y="6381750"/>
            <a:ext cx="2508250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Sum over all the tuples</a:t>
            </a:r>
          </a:p>
        </p:txBody>
      </p:sp>
      <p:sp>
        <p:nvSpPr>
          <p:cNvPr id="1379527" name="Line 199"/>
          <p:cNvSpPr>
            <a:spLocks noChangeShapeType="1"/>
          </p:cNvSpPr>
          <p:nvPr/>
        </p:nvSpPr>
        <p:spPr bwMode="auto">
          <a:xfrm>
            <a:off x="3886200" y="5021263"/>
            <a:ext cx="1262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79528" name="Text Box 200"/>
          <p:cNvSpPr txBox="1">
            <a:spLocks noChangeArrowheads="1"/>
          </p:cNvSpPr>
          <p:nvPr/>
        </p:nvSpPr>
        <p:spPr bwMode="auto">
          <a:xfrm>
            <a:off x="3859213" y="5083175"/>
            <a:ext cx="1504950" cy="1082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true is 1</a:t>
            </a:r>
          </a:p>
          <a:p>
            <a:pPr>
              <a:buFont typeface="Wingdings" pitchFamily="2" charset="2"/>
              <a:buNone/>
            </a:pPr>
            <a:r>
              <a:rPr lang="es-ES"/>
              <a:t>false is 0</a:t>
            </a:r>
          </a:p>
          <a:p>
            <a:pPr>
              <a:buFont typeface="Wingdings" pitchFamily="2" charset="2"/>
              <a:buNone/>
            </a:pPr>
            <a:r>
              <a:rPr lang="es-ES"/>
              <a:t>logical AND?</a:t>
            </a:r>
          </a:p>
        </p:txBody>
      </p:sp>
      <p:sp>
        <p:nvSpPr>
          <p:cNvPr id="1379529" name="AutoShape 201"/>
          <p:cNvSpPr>
            <a:spLocks/>
          </p:cNvSpPr>
          <p:nvPr/>
        </p:nvSpPr>
        <p:spPr bwMode="auto">
          <a:xfrm>
            <a:off x="454025" y="2860675"/>
            <a:ext cx="339725" cy="3556000"/>
          </a:xfrm>
          <a:prstGeom prst="leftBrace">
            <a:avLst>
              <a:gd name="adj1" fmla="val 8722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79530" name="Text Box 202"/>
          <p:cNvSpPr txBox="1">
            <a:spLocks noChangeArrowheads="1"/>
          </p:cNvSpPr>
          <p:nvPr/>
        </p:nvSpPr>
        <p:spPr bwMode="auto">
          <a:xfrm rot="16200000">
            <a:off x="-144462" y="4449762"/>
            <a:ext cx="781050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TASK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7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79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7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9526" grpId="0"/>
      <p:bldP spid="1379527" grpId="0" animBg="1"/>
      <p:bldP spid="13795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5954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rgbClr val="ECECEC"/>
                </a:solidFill>
                <a:latin typeface="NewCenturySchlbk" pitchFamily="18" charset="0"/>
              </a:rPr>
              <a:t>Representing a problem</a:t>
            </a:r>
          </a:p>
        </p:txBody>
      </p:sp>
      <p:sp>
        <p:nvSpPr>
          <p:cNvPr id="1405955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Modelling</a:t>
            </a:r>
          </a:p>
        </p:txBody>
      </p:sp>
      <p:sp>
        <p:nvSpPr>
          <p:cNvPr id="1405956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i="1">
              <a:solidFill>
                <a:srgbClr val="6E6E6E"/>
              </a:solidFill>
              <a:latin typeface="NewCenturySchlbk" pitchFamily="18" charset="0"/>
            </a:endParaRPr>
          </a:p>
        </p:txBody>
      </p:sp>
      <p:sp>
        <p:nvSpPr>
          <p:cNvPr id="1406001" name="Text Box 49"/>
          <p:cNvSpPr txBox="1">
            <a:spLocks noChangeArrowheads="1"/>
          </p:cNvSpPr>
          <p:nvPr/>
        </p:nvSpPr>
        <p:spPr bwMode="auto">
          <a:xfrm>
            <a:off x="388938" y="1052513"/>
            <a:ext cx="8447087" cy="54991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endParaRPr lang="es-ES"/>
          </a:p>
          <a:p>
            <a:r>
              <a:rPr lang="es-ES"/>
              <a:t> </a:t>
            </a:r>
            <a:r>
              <a:rPr lang="es-ES" sz="2000"/>
              <a:t>If a CSP M = &lt;X,D,C&gt; represents a problem P, then every solution of M </a:t>
            </a:r>
          </a:p>
          <a:p>
            <a:pPr>
              <a:buFont typeface="Wingdings" pitchFamily="2" charset="2"/>
              <a:buNone/>
            </a:pPr>
            <a:r>
              <a:rPr lang="es-ES" sz="2000"/>
              <a:t>    corresponds to a solution of P and every solution of P can be derived </a:t>
            </a:r>
          </a:p>
          <a:p>
            <a:pPr>
              <a:buFont typeface="Wingdings" pitchFamily="2" charset="2"/>
              <a:buNone/>
            </a:pPr>
            <a:r>
              <a:rPr lang="es-ES" sz="2000"/>
              <a:t>    from at least one solution of M</a:t>
            </a:r>
          </a:p>
          <a:p>
            <a:endParaRPr lang="es-ES" sz="2000"/>
          </a:p>
          <a:p>
            <a:r>
              <a:rPr lang="es-ES" sz="2000"/>
              <a:t> The variables and values of M represent entities in P</a:t>
            </a:r>
          </a:p>
          <a:p>
            <a:endParaRPr lang="es-ES" sz="2000"/>
          </a:p>
          <a:p>
            <a:r>
              <a:rPr lang="es-ES" sz="2000"/>
              <a:t> The constraints of M ensure the correspondence between solutions</a:t>
            </a:r>
          </a:p>
          <a:p>
            <a:endParaRPr lang="es-ES" sz="2000"/>
          </a:p>
          <a:p>
            <a:r>
              <a:rPr lang="es-ES" sz="2000"/>
              <a:t> The aim is to find a model M that can be solved as quickly as possible</a:t>
            </a:r>
            <a:endParaRPr lang="es-ES"/>
          </a:p>
          <a:p>
            <a:endParaRPr lang="es-ES"/>
          </a:p>
          <a:p>
            <a:r>
              <a:rPr lang="es-ES"/>
              <a:t> </a:t>
            </a:r>
            <a:r>
              <a:rPr lang="es-ES" sz="2000"/>
              <a:t>Good rule of thumb: choose a set of variables and values that allows </a:t>
            </a:r>
          </a:p>
          <a:p>
            <a:pPr>
              <a:buFont typeface="Wingdings" pitchFamily="2" charset="2"/>
              <a:buNone/>
            </a:pPr>
            <a:r>
              <a:rPr lang="es-ES" sz="2000"/>
              <a:t>    the constraints to be expressed easily and concisely</a:t>
            </a:r>
          </a:p>
          <a:p>
            <a:endParaRPr lang="es-ES" sz="2000"/>
          </a:p>
          <a:p>
            <a:endParaRPr lang="es-ES" sz="2000"/>
          </a:p>
        </p:txBody>
      </p:sp>
      <p:grpSp>
        <p:nvGrpSpPr>
          <p:cNvPr id="1406014" name="Group 62"/>
          <p:cNvGrpSpPr>
            <a:grpSpLocks/>
          </p:cNvGrpSpPr>
          <p:nvPr/>
        </p:nvGrpSpPr>
        <p:grpSpPr bwMode="auto">
          <a:xfrm>
            <a:off x="6851650" y="2273300"/>
            <a:ext cx="1752600" cy="1516063"/>
            <a:chOff x="4376" y="1432"/>
            <a:chExt cx="1104" cy="824"/>
          </a:xfrm>
        </p:grpSpPr>
        <p:graphicFrame>
          <p:nvGraphicFramePr>
            <p:cNvPr id="1406008" name="Object 56"/>
            <p:cNvGraphicFramePr>
              <a:graphicFrameLocks noChangeAspect="1"/>
            </p:cNvGraphicFramePr>
            <p:nvPr/>
          </p:nvGraphicFramePr>
          <p:xfrm>
            <a:off x="4376" y="1432"/>
            <a:ext cx="1104" cy="824"/>
          </p:xfrm>
          <a:graphic>
            <a:graphicData uri="http://schemas.openxmlformats.org/presentationml/2006/ole">
              <p:oleObj spid="_x0000_s1406008" name="Documento" r:id="rId4" imgW="1623553" imgH="1213344" progId="Word.Document.8">
                <p:embed/>
              </p:oleObj>
            </a:graphicData>
          </a:graphic>
        </p:graphicFrame>
        <p:pic>
          <p:nvPicPr>
            <p:cNvPr id="1406009" name="Picture 57" descr="a queen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>
              <a:off x="5202" y="1606"/>
              <a:ext cx="114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06010" name="Picture 58" descr="a queen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>
              <a:off x="5029" y="2026"/>
              <a:ext cx="114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06011" name="Picture 59" descr="a queen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>
              <a:off x="4859" y="1606"/>
              <a:ext cx="114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06012" name="Picture 60" descr="a queen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>
              <a:off x="4699" y="1889"/>
              <a:ext cx="114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002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rgbClr val="ECECEC"/>
                </a:solidFill>
                <a:latin typeface="NewCenturySchlbk" pitchFamily="18" charset="0"/>
              </a:rPr>
              <a:t>Representing a problem</a:t>
            </a:r>
          </a:p>
        </p:txBody>
      </p:sp>
      <p:sp>
        <p:nvSpPr>
          <p:cNvPr id="1408003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Modelling</a:t>
            </a:r>
          </a:p>
        </p:txBody>
      </p:sp>
      <p:sp>
        <p:nvSpPr>
          <p:cNvPr id="1408004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i="1">
                <a:solidFill>
                  <a:srgbClr val="6E6E6E"/>
                </a:solidFill>
                <a:latin typeface="NewCenturySchlbk" pitchFamily="18" charset="0"/>
              </a:rPr>
              <a:t>Example: Magic Square</a:t>
            </a:r>
          </a:p>
        </p:txBody>
      </p:sp>
      <p:sp>
        <p:nvSpPr>
          <p:cNvPr id="1408005" name="Text Box 5"/>
          <p:cNvSpPr txBox="1">
            <a:spLocks noChangeArrowheads="1"/>
          </p:cNvSpPr>
          <p:nvPr/>
        </p:nvSpPr>
        <p:spPr bwMode="auto">
          <a:xfrm>
            <a:off x="179388" y="836613"/>
            <a:ext cx="8932862" cy="62293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None/>
            </a:pPr>
            <a:endParaRPr lang="es-ES"/>
          </a:p>
          <a:p>
            <a:pPr marL="457200" indent="-457200">
              <a:buFont typeface="Wingdings" pitchFamily="2" charset="2"/>
              <a:buNone/>
            </a:pPr>
            <a:r>
              <a:rPr lang="es-ES" sz="2000" u="sng"/>
              <a:t>Problem</a:t>
            </a:r>
          </a:p>
          <a:p>
            <a:pPr marL="457200" indent="-457200">
              <a:buFont typeface="Wingdings" pitchFamily="2" charset="2"/>
              <a:buNone/>
            </a:pPr>
            <a:endParaRPr lang="es-ES" sz="2000" u="sng"/>
          </a:p>
          <a:p>
            <a:pPr marL="457200" indent="-457200">
              <a:buFont typeface="Wingdings" pitchFamily="2" charset="2"/>
              <a:buNone/>
            </a:pPr>
            <a:r>
              <a:rPr lang="es-ES" sz="2000"/>
              <a:t>Arrange the numbers 1 to 9 in a 3 x 3 square so that </a:t>
            </a:r>
          </a:p>
          <a:p>
            <a:pPr marL="457200" indent="-457200">
              <a:buFont typeface="Wingdings" pitchFamily="2" charset="2"/>
              <a:buNone/>
            </a:pPr>
            <a:r>
              <a:rPr lang="es-ES" sz="2000"/>
              <a:t>each row, column and diagonal has the same sum.</a:t>
            </a:r>
          </a:p>
          <a:p>
            <a:pPr marL="457200" indent="-457200"/>
            <a:endParaRPr lang="es-ES" sz="2000"/>
          </a:p>
          <a:p>
            <a:pPr marL="457200" indent="-457200">
              <a:buFont typeface="Wingdings" pitchFamily="2" charset="2"/>
              <a:buNone/>
            </a:pPr>
            <a:r>
              <a:rPr lang="es-ES" sz="2000" u="sng"/>
              <a:t>Variables and Values</a:t>
            </a:r>
          </a:p>
          <a:p>
            <a:pPr marL="457200" indent="-457200">
              <a:buFont typeface="Wingdings" pitchFamily="2" charset="2"/>
              <a:buNone/>
            </a:pPr>
            <a:endParaRPr lang="es-ES" sz="2000" u="sng"/>
          </a:p>
          <a:p>
            <a:pPr marL="457200" indent="-457200">
              <a:buFont typeface="Wingdings" pitchFamily="2" charset="2"/>
              <a:buAutoNum type="arabicPeriod"/>
            </a:pPr>
            <a:r>
              <a:rPr lang="es-ES" sz="2000"/>
              <a:t>A variable for each cell, domain is the numbers that can go in the cell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s-ES" sz="2000"/>
              <a:t>A variable for each number, domain is the cells where that number can go</a:t>
            </a:r>
          </a:p>
          <a:p>
            <a:pPr marL="457200" indent="-457200">
              <a:buFont typeface="Wingdings" pitchFamily="2" charset="2"/>
              <a:buNone/>
            </a:pPr>
            <a:endParaRPr lang="es-ES"/>
          </a:p>
          <a:p>
            <a:pPr marL="457200" indent="-457200">
              <a:buFont typeface="Wingdings" pitchFamily="2" charset="2"/>
              <a:buNone/>
            </a:pPr>
            <a:r>
              <a:rPr lang="es-ES" sz="2000" u="sng"/>
              <a:t>What about constraints?</a:t>
            </a:r>
          </a:p>
          <a:p>
            <a:pPr marL="457200" indent="-457200">
              <a:buFont typeface="Wingdings" pitchFamily="2" charset="2"/>
              <a:buNone/>
            </a:pPr>
            <a:endParaRPr lang="es-ES" sz="2000" u="sng"/>
          </a:p>
          <a:p>
            <a:pPr marL="457200" indent="-457200"/>
            <a:r>
              <a:rPr lang="es-ES" sz="2000"/>
              <a:t>It’s easy to define them: x1 + x2 + x3 = </a:t>
            </a:r>
            <a:r>
              <a:rPr lang="es-ES"/>
              <a:t>x4 + x5 + x6 = … </a:t>
            </a:r>
          </a:p>
          <a:p>
            <a:pPr marL="457200" indent="-457200"/>
            <a:r>
              <a:rPr lang="es-ES" sz="2000"/>
              <a:t>Definetely not easy …</a:t>
            </a:r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</p:txBody>
      </p:sp>
      <p:graphicFrame>
        <p:nvGraphicFramePr>
          <p:cNvPr id="1408025" name="Group 25"/>
          <p:cNvGraphicFramePr>
            <a:graphicFrameLocks noGrp="1"/>
          </p:cNvGraphicFramePr>
          <p:nvPr/>
        </p:nvGraphicFramePr>
        <p:xfrm>
          <a:off x="7381875" y="1616075"/>
          <a:ext cx="1366838" cy="1223964"/>
        </p:xfrm>
        <a:graphic>
          <a:graphicData uri="http://schemas.openxmlformats.org/drawingml/2006/table">
            <a:tbl>
              <a:tblPr/>
              <a:tblGrid>
                <a:gridCol w="455613"/>
                <a:gridCol w="455612"/>
                <a:gridCol w="455613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8026" name="Group 26"/>
          <p:cNvGraphicFramePr>
            <a:graphicFrameLocks noGrp="1"/>
          </p:cNvGraphicFramePr>
          <p:nvPr/>
        </p:nvGraphicFramePr>
        <p:xfrm>
          <a:off x="7381875" y="4868863"/>
          <a:ext cx="1366838" cy="1223964"/>
        </p:xfrm>
        <a:graphic>
          <a:graphicData uri="http://schemas.openxmlformats.org/drawingml/2006/table">
            <a:tbl>
              <a:tblPr/>
              <a:tblGrid>
                <a:gridCol w="455613"/>
                <a:gridCol w="455612"/>
                <a:gridCol w="455613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2098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rgbClr val="ECECEC"/>
                </a:solidFill>
                <a:latin typeface="NewCenturySchlbk" pitchFamily="18" charset="0"/>
              </a:rPr>
              <a:t>Global Constraints</a:t>
            </a:r>
          </a:p>
        </p:txBody>
      </p:sp>
      <p:sp>
        <p:nvSpPr>
          <p:cNvPr id="1412099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Modelling</a:t>
            </a:r>
          </a:p>
        </p:txBody>
      </p:sp>
      <p:sp>
        <p:nvSpPr>
          <p:cNvPr id="1412100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i="1">
              <a:solidFill>
                <a:srgbClr val="6E6E6E"/>
              </a:solidFill>
              <a:latin typeface="NewCenturySchlbk" pitchFamily="18" charset="0"/>
            </a:endParaRPr>
          </a:p>
        </p:txBody>
      </p:sp>
      <p:sp>
        <p:nvSpPr>
          <p:cNvPr id="1412101" name="Text Box 5"/>
          <p:cNvSpPr txBox="1">
            <a:spLocks noChangeArrowheads="1"/>
          </p:cNvSpPr>
          <p:nvPr/>
        </p:nvSpPr>
        <p:spPr bwMode="auto">
          <a:xfrm>
            <a:off x="388938" y="1195388"/>
            <a:ext cx="8166100" cy="22828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</a:t>
            </a:r>
            <a:r>
              <a:rPr lang="es-ES" sz="2000"/>
              <a:t>A global constraint is a constraint defined over a large set of variables</a:t>
            </a:r>
          </a:p>
          <a:p>
            <a:pPr>
              <a:buFont typeface="Wingdings" pitchFamily="2" charset="2"/>
              <a:buNone/>
            </a:pPr>
            <a:r>
              <a:rPr lang="es-ES" sz="2000"/>
              <a:t>    and with specific semantics</a:t>
            </a:r>
          </a:p>
          <a:p>
            <a:pPr>
              <a:buFont typeface="Wingdings" pitchFamily="2" charset="2"/>
              <a:buNone/>
            </a:pPr>
            <a:endParaRPr lang="es-ES" sz="2000"/>
          </a:p>
          <a:p>
            <a:r>
              <a:rPr lang="es-ES" sz="2000"/>
              <a:t> The commonest: AllDifferent constraint</a:t>
            </a:r>
          </a:p>
          <a:p>
            <a:pPr>
              <a:buFont typeface="Wingdings" pitchFamily="2" charset="2"/>
              <a:buNone/>
            </a:pPr>
            <a:endParaRPr lang="es-ES" sz="2000"/>
          </a:p>
          <a:p>
            <a:pPr>
              <a:buFont typeface="Wingdings" pitchFamily="2" charset="2"/>
              <a:buNone/>
            </a:pPr>
            <a:endParaRPr lang="es-ES" sz="2000"/>
          </a:p>
        </p:txBody>
      </p:sp>
      <p:graphicFrame>
        <p:nvGraphicFramePr>
          <p:cNvPr id="1412102" name="Object 2"/>
          <p:cNvGraphicFramePr>
            <a:graphicFrameLocks noChangeAspect="1"/>
          </p:cNvGraphicFramePr>
          <p:nvPr/>
        </p:nvGraphicFramePr>
        <p:xfrm>
          <a:off x="323850" y="3079750"/>
          <a:ext cx="3065463" cy="3155950"/>
        </p:xfrm>
        <a:graphic>
          <a:graphicData uri="http://schemas.openxmlformats.org/presentationml/2006/ole">
            <p:oleObj spid="_x0000_s1412102" name="Bitmap Image" r:id="rId4" imgW="2914286" imgH="3000000" progId="Paint.Picture">
              <p:embed/>
            </p:oleObj>
          </a:graphicData>
        </a:graphic>
      </p:graphicFrame>
      <p:sp>
        <p:nvSpPr>
          <p:cNvPr id="1412103" name="Text Box 7"/>
          <p:cNvSpPr txBox="1">
            <a:spLocks noChangeArrowheads="1"/>
          </p:cNvSpPr>
          <p:nvPr/>
        </p:nvSpPr>
        <p:spPr bwMode="auto">
          <a:xfrm>
            <a:off x="3721100" y="2997200"/>
            <a:ext cx="5314950" cy="17430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Variables: one for each slot</a:t>
            </a:r>
          </a:p>
          <a:p>
            <a:pPr>
              <a:buFont typeface="Wingdings" pitchFamily="2" charset="2"/>
              <a:buNone/>
            </a:pPr>
            <a:r>
              <a:rPr lang="es-ES"/>
              <a:t>Domains: {1, 2, 3, 4, 5, 6, 7, 8, 9}</a:t>
            </a:r>
          </a:p>
          <a:p>
            <a:pPr>
              <a:buFont typeface="Wingdings" pitchFamily="2" charset="2"/>
              <a:buNone/>
            </a:pPr>
            <a:r>
              <a:rPr lang="es-ES"/>
              <a:t>Constraints: </a:t>
            </a:r>
          </a:p>
          <a:p>
            <a:pPr>
              <a:buFont typeface="Wingdings" pitchFamily="2" charset="2"/>
              <a:buNone/>
            </a:pPr>
            <a:r>
              <a:rPr lang="es-ES"/>
              <a:t>      - pairwise not equal constraints</a:t>
            </a:r>
          </a:p>
          <a:p>
            <a:pPr>
              <a:buFont typeface="Wingdings" pitchFamily="2" charset="2"/>
              <a:buNone/>
            </a:pPr>
            <a:r>
              <a:rPr lang="es-ES"/>
              <a:t>      - alldifferent for each row, columns, 3x3 square</a:t>
            </a:r>
          </a:p>
        </p:txBody>
      </p:sp>
      <p:sp>
        <p:nvSpPr>
          <p:cNvPr id="1412104" name="Text Box 8"/>
          <p:cNvSpPr txBox="1">
            <a:spLocks noChangeArrowheads="1"/>
          </p:cNvSpPr>
          <p:nvPr/>
        </p:nvSpPr>
        <p:spPr bwMode="auto">
          <a:xfrm>
            <a:off x="3492500" y="5116513"/>
            <a:ext cx="5643563" cy="15525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</a:t>
            </a:r>
            <a:r>
              <a:rPr lang="es-ES" sz="2000"/>
              <a:t>Solvers provide algorithms for locally </a:t>
            </a:r>
          </a:p>
          <a:p>
            <a:pPr>
              <a:buFont typeface="Wingdings" pitchFamily="2" charset="2"/>
              <a:buNone/>
            </a:pPr>
            <a:r>
              <a:rPr lang="es-ES" sz="2000"/>
              <a:t>     reasoning about them</a:t>
            </a:r>
          </a:p>
          <a:p>
            <a:r>
              <a:rPr lang="es-ES" sz="2000"/>
              <a:t> There is a trade-off time spent in local </a:t>
            </a:r>
          </a:p>
          <a:p>
            <a:pPr>
              <a:buFont typeface="Wingdings" pitchFamily="2" charset="2"/>
              <a:buNone/>
            </a:pPr>
            <a:r>
              <a:rPr lang="es-ES" sz="2000"/>
              <a:t>     reasoning and time saved in global reasoning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149" name="Text Box 5"/>
          <p:cNvSpPr txBox="1">
            <a:spLocks noChangeArrowheads="1"/>
          </p:cNvSpPr>
          <p:nvPr/>
        </p:nvSpPr>
        <p:spPr bwMode="auto">
          <a:xfrm>
            <a:off x="388938" y="908050"/>
            <a:ext cx="8620125" cy="6264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None/>
            </a:pPr>
            <a:r>
              <a:rPr lang="es-ES" sz="2000"/>
              <a:t>A symmetry transforms any solution into another: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s-ES" sz="2000"/>
              <a:t>Sometimes symmetry is inherent in the problem: chessboard symmetry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s-ES" sz="2000"/>
              <a:t>Sometimes it’s introduced in modelling: golfers problem</a:t>
            </a:r>
          </a:p>
          <a:p>
            <a:pPr marL="457200" indent="-457200">
              <a:buFont typeface="Wingdings" pitchFamily="2" charset="2"/>
              <a:buNone/>
            </a:pPr>
            <a:endParaRPr lang="es-ES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r>
              <a:rPr lang="es-ES" sz="2000"/>
              <a:t>Symmetry causes wasted solving effort: after exploring choices that don’t </a:t>
            </a:r>
          </a:p>
          <a:p>
            <a:pPr marL="457200" indent="-457200">
              <a:buFont typeface="Wingdings" pitchFamily="2" charset="2"/>
              <a:buNone/>
            </a:pPr>
            <a:r>
              <a:rPr lang="es-ES" sz="2000"/>
              <a:t>lead to a solution, symmetrically equivalent choices may be explored</a:t>
            </a:r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  <a:p>
            <a:pPr marL="457200" indent="-457200">
              <a:buFont typeface="Wingdings" pitchFamily="2" charset="2"/>
              <a:buNone/>
            </a:pPr>
            <a:endParaRPr lang="es-ES" sz="2000"/>
          </a:p>
        </p:txBody>
      </p:sp>
      <p:sp>
        <p:nvSpPr>
          <p:cNvPr id="1414146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rgbClr val="ECECEC"/>
                </a:solidFill>
                <a:latin typeface="NewCenturySchlbk" pitchFamily="18" charset="0"/>
              </a:rPr>
              <a:t>Symmetries</a:t>
            </a:r>
          </a:p>
        </p:txBody>
      </p:sp>
      <p:sp>
        <p:nvSpPr>
          <p:cNvPr id="1414147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Modelling</a:t>
            </a:r>
          </a:p>
        </p:txBody>
      </p:sp>
      <p:sp>
        <p:nvSpPr>
          <p:cNvPr id="1414148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i="1">
              <a:solidFill>
                <a:srgbClr val="6E6E6E"/>
              </a:solidFill>
              <a:latin typeface="NewCenturySchlbk" pitchFamily="18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511175" y="2371725"/>
            <a:ext cx="8237538" cy="292893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>
              <a:buFont typeface="Wingdings" pitchFamily="2" charset="2"/>
              <a:buNone/>
            </a:pPr>
            <a:r>
              <a:rPr lang="es-ES" u="sng"/>
              <a:t>Problem</a:t>
            </a:r>
            <a:r>
              <a:rPr lang="es-ES"/>
              <a:t>: 32 golfers want to play in 8 groups of 4 each week, so that any two golfers play in the same group at most once. Find a schedule for n weeks.</a:t>
            </a:r>
          </a:p>
          <a:p>
            <a:pPr marL="190500" indent="-190500"/>
            <a:endParaRPr lang="es-ES"/>
          </a:p>
          <a:p>
            <a:pPr marL="190500" indent="-190500">
              <a:buFont typeface="Wingdings" pitchFamily="2" charset="2"/>
              <a:buNone/>
            </a:pPr>
            <a:r>
              <a:rPr lang="es-ES" u="sng"/>
              <a:t>One model</a:t>
            </a:r>
            <a:r>
              <a:rPr lang="es-ES"/>
              <a:t> has 0/1 variables x</a:t>
            </a:r>
            <a:r>
              <a:rPr lang="es-ES" baseline="-25000"/>
              <a:t>ijkl</a:t>
            </a:r>
            <a:r>
              <a:rPr lang="es-ES"/>
              <a:t>:</a:t>
            </a:r>
          </a:p>
          <a:p>
            <a:pPr marL="190500" indent="-190500">
              <a:buFont typeface="Wingdings" pitchFamily="2" charset="2"/>
              <a:buNone/>
            </a:pPr>
            <a:r>
              <a:rPr lang="es-ES"/>
              <a:t>x</a:t>
            </a:r>
            <a:r>
              <a:rPr lang="es-ES" baseline="-25000"/>
              <a:t>ijkl</a:t>
            </a:r>
            <a:r>
              <a:rPr lang="es-ES"/>
              <a:t> = 1 if player i is the j</a:t>
            </a:r>
            <a:r>
              <a:rPr lang="es-ES" baseline="30000"/>
              <a:t>th</a:t>
            </a:r>
            <a:r>
              <a:rPr lang="es-ES"/>
              <a:t> player in the k</a:t>
            </a:r>
            <a:r>
              <a:rPr lang="es-ES" baseline="30000"/>
              <a:t>th</a:t>
            </a:r>
            <a:r>
              <a:rPr lang="es-ES"/>
              <a:t> group in week l, and 0 otherwise. </a:t>
            </a:r>
          </a:p>
          <a:p>
            <a:pPr marL="190500" indent="-190500">
              <a:buFont typeface="Wingdings" pitchFamily="2" charset="2"/>
              <a:buNone/>
            </a:pPr>
            <a:endParaRPr lang="es-ES"/>
          </a:p>
          <a:p>
            <a:pPr marL="190500" indent="-190500">
              <a:buFont typeface="Wingdings" pitchFamily="2" charset="2"/>
              <a:buNone/>
            </a:pPr>
            <a:r>
              <a:rPr lang="es-ES" u="sng"/>
              <a:t>Symmetry</a:t>
            </a:r>
            <a:r>
              <a:rPr lang="es-ES"/>
              <a:t>: The players within each group could be permuted in any solution to give an equivalent solution</a:t>
            </a:r>
          </a:p>
          <a:p>
            <a:pPr marL="190500" indent="-19050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endParaRPr lang="en-US" b="1">
              <a:cs typeface="Arial" pitchFamily="34" charset="0"/>
            </a:endParaRPr>
          </a:p>
          <a:p>
            <a:pPr marL="190500" indent="-190500" eaLnBrk="1" hangingPunct="1">
              <a:lnSpc>
                <a:spcPct val="14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None/>
            </a:pPr>
            <a:r>
              <a:rPr lang="en-US">
                <a:cs typeface="Arial" pitchFamily="34" charset="0"/>
              </a:rPr>
              <a:t>    </a:t>
            </a:r>
          </a:p>
          <a:p>
            <a:pPr marL="190500" indent="-190500" eaLnBrk="1" hangingPunct="1">
              <a:lnSpc>
                <a:spcPct val="14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None/>
            </a:pPr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426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83427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Examples</a:t>
            </a:r>
          </a:p>
        </p:txBody>
      </p:sp>
      <p:sp>
        <p:nvSpPr>
          <p:cNvPr id="1383428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i="1">
                <a:solidFill>
                  <a:srgbClr val="6E6E6E"/>
                </a:solidFill>
                <a:latin typeface="NewCenturySchlbk" pitchFamily="18" charset="0"/>
              </a:rPr>
              <a:t>Propositional Satisfiability</a:t>
            </a:r>
          </a:p>
        </p:txBody>
      </p:sp>
      <p:sp>
        <p:nvSpPr>
          <p:cNvPr id="1383440" name="Rectangle 2"/>
          <p:cNvSpPr>
            <a:spLocks noChangeArrowheads="1"/>
          </p:cNvSpPr>
          <p:nvPr/>
        </p:nvSpPr>
        <p:spPr bwMode="auto">
          <a:xfrm>
            <a:off x="3419475" y="1228725"/>
            <a:ext cx="2795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sz="2000" b="1" i="1">
                <a:sym typeface="Symbol" pitchFamily="18" charset="2"/>
              </a:rPr>
              <a:t></a:t>
            </a:r>
            <a:r>
              <a:rPr lang="en-US" sz="2000" b="1"/>
              <a:t> = {(</a:t>
            </a:r>
            <a:r>
              <a:rPr lang="en-US" sz="2000" b="1" i="1"/>
              <a:t>A </a:t>
            </a:r>
            <a:r>
              <a:rPr lang="en-US" sz="2000" b="1"/>
              <a:t>v</a:t>
            </a:r>
            <a:r>
              <a:rPr lang="en-US" sz="2000" b="1" i="1"/>
              <a:t> B)</a:t>
            </a:r>
            <a:r>
              <a:rPr lang="en-US" sz="2000" b="1"/>
              <a:t>,</a:t>
            </a:r>
            <a:r>
              <a:rPr lang="en-US" sz="2000" b="1" i="1"/>
              <a:t> </a:t>
            </a:r>
            <a:r>
              <a:rPr lang="en-US" sz="2000" b="1"/>
              <a:t>(</a:t>
            </a:r>
            <a:r>
              <a:rPr lang="en-US" sz="2000" b="1" i="1"/>
              <a:t>C </a:t>
            </a:r>
            <a:r>
              <a:rPr lang="en-US" sz="2000" b="1"/>
              <a:t>v</a:t>
            </a:r>
            <a:r>
              <a:rPr lang="en-US" sz="2000" b="1" i="1"/>
              <a:t> </a:t>
            </a:r>
            <a:r>
              <a:rPr lang="en-US" b="1"/>
              <a:t>¬</a:t>
            </a:r>
            <a:r>
              <a:rPr lang="en-US" sz="2000" b="1" i="1"/>
              <a:t>B</a:t>
            </a:r>
            <a:r>
              <a:rPr lang="en-US" sz="2000" b="1"/>
              <a:t>)}</a:t>
            </a:r>
          </a:p>
        </p:txBody>
      </p:sp>
      <p:sp>
        <p:nvSpPr>
          <p:cNvPr id="1383441" name="Text Box 17"/>
          <p:cNvSpPr txBox="1">
            <a:spLocks noChangeArrowheads="1"/>
          </p:cNvSpPr>
          <p:nvPr/>
        </p:nvSpPr>
        <p:spPr bwMode="auto">
          <a:xfrm>
            <a:off x="447675" y="1203325"/>
            <a:ext cx="2851150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Given a proposition theory</a:t>
            </a:r>
          </a:p>
        </p:txBody>
      </p:sp>
      <p:sp>
        <p:nvSpPr>
          <p:cNvPr id="1383442" name="Text Box 18"/>
          <p:cNvSpPr txBox="1">
            <a:spLocks noChangeArrowheads="1"/>
          </p:cNvSpPr>
          <p:nvPr/>
        </p:nvSpPr>
        <p:spPr bwMode="auto">
          <a:xfrm>
            <a:off x="6184900" y="1206500"/>
            <a:ext cx="2419350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does it have a model?</a:t>
            </a:r>
          </a:p>
        </p:txBody>
      </p:sp>
      <p:sp>
        <p:nvSpPr>
          <p:cNvPr id="1383443" name="Text Box 19"/>
          <p:cNvSpPr txBox="1">
            <a:spLocks noChangeArrowheads="1"/>
          </p:cNvSpPr>
          <p:nvPr/>
        </p:nvSpPr>
        <p:spPr bwMode="auto">
          <a:xfrm>
            <a:off x="1455738" y="1962150"/>
            <a:ext cx="6049962" cy="530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/>
              <a:t>Can it be encoded as a constraint network?</a:t>
            </a:r>
          </a:p>
        </p:txBody>
      </p:sp>
      <p:sp>
        <p:nvSpPr>
          <p:cNvPr id="1383444" name="Text Box 20"/>
          <p:cNvSpPr txBox="1">
            <a:spLocks noChangeArrowheads="1"/>
          </p:cNvSpPr>
          <p:nvPr/>
        </p:nvSpPr>
        <p:spPr bwMode="auto">
          <a:xfrm>
            <a:off x="611188" y="3260725"/>
            <a:ext cx="13684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Variables:</a:t>
            </a:r>
          </a:p>
        </p:txBody>
      </p:sp>
      <p:sp>
        <p:nvSpPr>
          <p:cNvPr id="1383445" name="Text Box 21"/>
          <p:cNvSpPr txBox="1">
            <a:spLocks noChangeArrowheads="1"/>
          </p:cNvSpPr>
          <p:nvPr/>
        </p:nvSpPr>
        <p:spPr bwMode="auto">
          <a:xfrm>
            <a:off x="611188" y="3789363"/>
            <a:ext cx="13176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Domains:</a:t>
            </a:r>
          </a:p>
        </p:txBody>
      </p:sp>
      <p:sp>
        <p:nvSpPr>
          <p:cNvPr id="1383446" name="Text Box 22"/>
          <p:cNvSpPr txBox="1">
            <a:spLocks noChangeArrowheads="1"/>
          </p:cNvSpPr>
          <p:nvPr/>
        </p:nvSpPr>
        <p:spPr bwMode="auto">
          <a:xfrm>
            <a:off x="611188" y="4365625"/>
            <a:ext cx="13684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Relations:</a:t>
            </a:r>
          </a:p>
        </p:txBody>
      </p:sp>
      <p:sp>
        <p:nvSpPr>
          <p:cNvPr id="1383447" name="Text Box 23"/>
          <p:cNvSpPr txBox="1">
            <a:spLocks noChangeArrowheads="1"/>
          </p:cNvSpPr>
          <p:nvPr/>
        </p:nvSpPr>
        <p:spPr bwMode="auto">
          <a:xfrm>
            <a:off x="2051050" y="3238500"/>
            <a:ext cx="1060450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{A, B, C}</a:t>
            </a:r>
          </a:p>
        </p:txBody>
      </p:sp>
      <p:sp>
        <p:nvSpPr>
          <p:cNvPr id="1383448" name="Text Box 24"/>
          <p:cNvSpPr txBox="1">
            <a:spLocks noChangeArrowheads="1"/>
          </p:cNvSpPr>
          <p:nvPr/>
        </p:nvSpPr>
        <p:spPr bwMode="auto">
          <a:xfrm>
            <a:off x="2055813" y="3778250"/>
            <a:ext cx="2306637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D</a:t>
            </a:r>
            <a:r>
              <a:rPr lang="es-ES" baseline="-25000"/>
              <a:t>A</a:t>
            </a:r>
            <a:r>
              <a:rPr lang="es-ES"/>
              <a:t> = D</a:t>
            </a:r>
            <a:r>
              <a:rPr lang="es-ES" baseline="-25000"/>
              <a:t>B</a:t>
            </a:r>
            <a:r>
              <a:rPr lang="es-ES"/>
              <a:t> = D</a:t>
            </a:r>
            <a:r>
              <a:rPr lang="es-ES" baseline="-25000"/>
              <a:t>C</a:t>
            </a:r>
            <a:r>
              <a:rPr lang="es-ES"/>
              <a:t> = {0, 1}</a:t>
            </a:r>
          </a:p>
        </p:txBody>
      </p:sp>
      <p:graphicFrame>
        <p:nvGraphicFramePr>
          <p:cNvPr id="1383489" name="Group 65"/>
          <p:cNvGraphicFramePr>
            <a:graphicFrameLocks noGrp="1"/>
          </p:cNvGraphicFramePr>
          <p:nvPr/>
        </p:nvGraphicFramePr>
        <p:xfrm>
          <a:off x="2547938" y="4533900"/>
          <a:ext cx="1160462" cy="1246189"/>
        </p:xfrm>
        <a:graphic>
          <a:graphicData uri="http://schemas.openxmlformats.org/drawingml/2006/table">
            <a:tbl>
              <a:tblPr/>
              <a:tblGrid>
                <a:gridCol w="579437"/>
                <a:gridCol w="58102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endParaRPr kumimoji="0" lang="es-ES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endParaRPr kumimoji="0" lang="es-ES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490" name="Group 66"/>
          <p:cNvGraphicFramePr>
            <a:graphicFrameLocks noGrp="1"/>
          </p:cNvGraphicFramePr>
          <p:nvPr/>
        </p:nvGraphicFramePr>
        <p:xfrm>
          <a:off x="4284663" y="4533900"/>
          <a:ext cx="1160462" cy="1230314"/>
        </p:xfrm>
        <a:graphic>
          <a:graphicData uri="http://schemas.openxmlformats.org/drawingml/2006/table">
            <a:tbl>
              <a:tblPr/>
              <a:tblGrid>
                <a:gridCol w="579437"/>
                <a:gridCol w="5810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endParaRPr kumimoji="0" lang="es-ES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endParaRPr kumimoji="0" lang="es-ES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25200" marB="252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83488" name="Text Box 64"/>
          <p:cNvSpPr txBox="1">
            <a:spLocks noChangeArrowheads="1"/>
          </p:cNvSpPr>
          <p:nvPr/>
        </p:nvSpPr>
        <p:spPr bwMode="auto">
          <a:xfrm>
            <a:off x="6227763" y="3529013"/>
            <a:ext cx="2647950" cy="1412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If this constraint network</a:t>
            </a:r>
          </a:p>
          <a:p>
            <a:pPr>
              <a:buFont typeface="Wingdings" pitchFamily="2" charset="2"/>
              <a:buNone/>
            </a:pPr>
            <a:r>
              <a:rPr lang="es-ES"/>
              <a:t>has a solution, then the </a:t>
            </a:r>
          </a:p>
          <a:p>
            <a:pPr>
              <a:buFont typeface="Wingdings" pitchFamily="2" charset="2"/>
              <a:buNone/>
            </a:pPr>
            <a:r>
              <a:rPr lang="es-ES"/>
              <a:t>propositional theory</a:t>
            </a:r>
          </a:p>
          <a:p>
            <a:pPr>
              <a:buFont typeface="Wingdings" pitchFamily="2" charset="2"/>
              <a:buNone/>
            </a:pPr>
            <a:r>
              <a:rPr lang="es-ES"/>
              <a:t>has a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8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8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83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8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3447" grpId="0"/>
      <p:bldP spid="13834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906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403907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Agenda</a:t>
            </a:r>
          </a:p>
        </p:txBody>
      </p:sp>
      <p:sp>
        <p:nvSpPr>
          <p:cNvPr id="1403908" name="Rectangle 18"/>
          <p:cNvSpPr>
            <a:spLocks noChangeArrowheads="1"/>
          </p:cNvSpPr>
          <p:nvPr/>
        </p:nvSpPr>
        <p:spPr bwMode="auto">
          <a:xfrm>
            <a:off x="1265238" y="1700213"/>
            <a:ext cx="444500" cy="455612"/>
          </a:xfrm>
          <a:prstGeom prst="rect">
            <a:avLst/>
          </a:prstGeom>
          <a:solidFill>
            <a:srgbClr val="0000B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US" sz="2000" b="1" noProof="1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403909" name="Rectangle 27"/>
          <p:cNvSpPr>
            <a:spLocks noChangeArrowheads="1"/>
          </p:cNvSpPr>
          <p:nvPr/>
        </p:nvSpPr>
        <p:spPr bwMode="auto">
          <a:xfrm>
            <a:off x="1793875" y="1700213"/>
            <a:ext cx="5942013" cy="455612"/>
          </a:xfrm>
          <a:prstGeom prst="rect">
            <a:avLst/>
          </a:prstGeom>
          <a:solidFill>
            <a:srgbClr val="0000B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ES_tradnl" sz="2000" b="1">
                <a:solidFill>
                  <a:schemeClr val="bg1"/>
                </a:solidFill>
                <a:cs typeface="Arial" pitchFamily="34" charset="0"/>
              </a:rPr>
              <a:t>Combinatorial problems</a:t>
            </a:r>
            <a:endParaRPr lang="es-ES_tradnl" sz="2000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03910" name="Rectangle 18"/>
          <p:cNvSpPr>
            <a:spLocks noChangeArrowheads="1"/>
          </p:cNvSpPr>
          <p:nvPr/>
        </p:nvSpPr>
        <p:spPr bwMode="auto">
          <a:xfrm>
            <a:off x="1265238" y="2613025"/>
            <a:ext cx="444500" cy="455613"/>
          </a:xfrm>
          <a:prstGeom prst="rect">
            <a:avLst/>
          </a:prstGeom>
          <a:solidFill>
            <a:srgbClr val="0000B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s-ES_tradnl" sz="2000" b="1">
                <a:solidFill>
                  <a:schemeClr val="bg1"/>
                </a:solidFill>
                <a:cs typeface="Arial" pitchFamily="34" charset="0"/>
              </a:rPr>
              <a:t>2</a:t>
            </a:r>
            <a:endParaRPr lang="es-ES_tradnl" sz="2000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03911" name="Rectangle 27"/>
          <p:cNvSpPr>
            <a:spLocks noChangeArrowheads="1"/>
          </p:cNvSpPr>
          <p:nvPr/>
        </p:nvSpPr>
        <p:spPr bwMode="auto">
          <a:xfrm>
            <a:off x="1793875" y="2613025"/>
            <a:ext cx="5942013" cy="455613"/>
          </a:xfrm>
          <a:prstGeom prst="rect">
            <a:avLst/>
          </a:prstGeom>
          <a:solidFill>
            <a:srgbClr val="0000B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ES_tradnl" sz="2000" b="1">
                <a:solidFill>
                  <a:schemeClr val="bg1"/>
                </a:solidFill>
                <a:cs typeface="Arial" pitchFamily="34" charset="0"/>
              </a:rPr>
              <a:t>Local functions</a:t>
            </a:r>
            <a:endParaRPr lang="es-ES_tradnl" sz="2000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03912" name="Rectangle 18"/>
          <p:cNvSpPr>
            <a:spLocks noChangeArrowheads="1"/>
          </p:cNvSpPr>
          <p:nvPr/>
        </p:nvSpPr>
        <p:spPr bwMode="auto">
          <a:xfrm>
            <a:off x="1265238" y="3524250"/>
            <a:ext cx="444500" cy="455613"/>
          </a:xfrm>
          <a:prstGeom prst="rect">
            <a:avLst/>
          </a:prstGeom>
          <a:solidFill>
            <a:srgbClr val="0000B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s-ES_tradnl" sz="2000" b="1">
                <a:solidFill>
                  <a:schemeClr val="bg1"/>
                </a:solidFill>
                <a:cs typeface="Arial" pitchFamily="34" charset="0"/>
              </a:rPr>
              <a:t>3</a:t>
            </a:r>
            <a:endParaRPr lang="es-ES_tradnl" sz="2000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03913" name="Rectangle 27"/>
          <p:cNvSpPr>
            <a:spLocks noChangeArrowheads="1"/>
          </p:cNvSpPr>
          <p:nvPr/>
        </p:nvSpPr>
        <p:spPr bwMode="auto">
          <a:xfrm>
            <a:off x="1793875" y="3524250"/>
            <a:ext cx="5942013" cy="455613"/>
          </a:xfrm>
          <a:prstGeom prst="rect">
            <a:avLst/>
          </a:prstGeom>
          <a:solidFill>
            <a:srgbClr val="0000B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ES_tradnl" sz="2000" b="1">
                <a:solidFill>
                  <a:schemeClr val="bg1"/>
                </a:solidFill>
                <a:cs typeface="Arial" pitchFamily="34" charset="0"/>
              </a:rPr>
              <a:t>Global view of the problem</a:t>
            </a:r>
            <a:endParaRPr lang="es-ES_tradnl" sz="2000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03914" name="Rectangle 18"/>
          <p:cNvSpPr>
            <a:spLocks noChangeArrowheads="1"/>
          </p:cNvSpPr>
          <p:nvPr/>
        </p:nvSpPr>
        <p:spPr bwMode="auto">
          <a:xfrm>
            <a:off x="1270000" y="5349875"/>
            <a:ext cx="444500" cy="455613"/>
          </a:xfrm>
          <a:prstGeom prst="rect">
            <a:avLst/>
          </a:prstGeom>
          <a:solidFill>
            <a:srgbClr val="0000B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s-ES_tradnl" sz="2000" b="1">
                <a:solidFill>
                  <a:schemeClr val="bg1"/>
                </a:solidFill>
                <a:cs typeface="Arial" pitchFamily="34" charset="0"/>
              </a:rPr>
              <a:t>5</a:t>
            </a:r>
            <a:endParaRPr lang="es-ES_tradnl" sz="2000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03915" name="Rectangle 27"/>
          <p:cNvSpPr>
            <a:spLocks noChangeArrowheads="1"/>
          </p:cNvSpPr>
          <p:nvPr/>
        </p:nvSpPr>
        <p:spPr bwMode="auto">
          <a:xfrm>
            <a:off x="1798638" y="5349875"/>
            <a:ext cx="5942012" cy="455613"/>
          </a:xfrm>
          <a:prstGeom prst="rect">
            <a:avLst/>
          </a:prstGeom>
          <a:solidFill>
            <a:srgbClr val="0000B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ES_tradnl" sz="2000" b="1">
                <a:solidFill>
                  <a:schemeClr val="bg1"/>
                </a:solidFill>
                <a:cs typeface="Arial" pitchFamily="34" charset="0"/>
              </a:rPr>
              <a:t>Examples</a:t>
            </a:r>
            <a:endParaRPr lang="es-ES_tradnl" sz="2000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03919" name="Rectangle 18"/>
          <p:cNvSpPr>
            <a:spLocks noChangeArrowheads="1"/>
          </p:cNvSpPr>
          <p:nvPr/>
        </p:nvSpPr>
        <p:spPr bwMode="auto">
          <a:xfrm>
            <a:off x="1258888" y="4437063"/>
            <a:ext cx="444500" cy="455612"/>
          </a:xfrm>
          <a:prstGeom prst="rect">
            <a:avLst/>
          </a:prstGeom>
          <a:solidFill>
            <a:srgbClr val="0000B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s-ES_tradnl" sz="2000" b="1">
                <a:solidFill>
                  <a:schemeClr val="bg1"/>
                </a:solidFill>
                <a:cs typeface="Arial" pitchFamily="34" charset="0"/>
              </a:rPr>
              <a:t>4</a:t>
            </a:r>
            <a:endParaRPr lang="es-ES_tradnl" sz="2000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03920" name="Rectangle 27"/>
          <p:cNvSpPr>
            <a:spLocks noChangeArrowheads="1"/>
          </p:cNvSpPr>
          <p:nvPr/>
        </p:nvSpPr>
        <p:spPr bwMode="auto">
          <a:xfrm>
            <a:off x="1787525" y="4437063"/>
            <a:ext cx="5942013" cy="455612"/>
          </a:xfrm>
          <a:prstGeom prst="rect">
            <a:avLst/>
          </a:prstGeom>
          <a:solidFill>
            <a:srgbClr val="0000B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ES_tradnl" sz="2000" b="1">
                <a:solidFill>
                  <a:schemeClr val="bg1"/>
                </a:solidFill>
                <a:cs typeface="Arial" pitchFamily="34" charset="0"/>
              </a:rPr>
              <a:t>Some bits on modelling</a:t>
            </a:r>
            <a:endParaRPr lang="es-ES_tradnl" sz="2000" b="1" noProof="1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474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85475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Examples</a:t>
            </a:r>
          </a:p>
        </p:txBody>
      </p:sp>
      <p:sp>
        <p:nvSpPr>
          <p:cNvPr id="1385476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i="1">
                <a:solidFill>
                  <a:srgbClr val="6E6E6E"/>
                </a:solidFill>
                <a:latin typeface="NewCenturySchlbk" pitchFamily="18" charset="0"/>
              </a:rPr>
              <a:t>Radio Link Assignment</a:t>
            </a:r>
          </a:p>
        </p:txBody>
      </p:sp>
      <p:sp>
        <p:nvSpPr>
          <p:cNvPr id="1385525" name="Rectangle 53"/>
          <p:cNvSpPr>
            <a:spLocks noChangeArrowheads="1"/>
          </p:cNvSpPr>
          <p:nvPr/>
        </p:nvSpPr>
        <p:spPr bwMode="auto">
          <a:xfrm>
            <a:off x="2770188" y="1254125"/>
            <a:ext cx="3673475" cy="1887538"/>
          </a:xfrm>
          <a:prstGeom prst="rect">
            <a:avLst/>
          </a:prstGeom>
          <a:solidFill>
            <a:srgbClr val="CC99FF">
              <a:alpha val="14999"/>
            </a:srgb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5526" name="Oval 54"/>
          <p:cNvSpPr>
            <a:spLocks noChangeArrowheads="1"/>
          </p:cNvSpPr>
          <p:nvPr/>
        </p:nvSpPr>
        <p:spPr bwMode="auto">
          <a:xfrm>
            <a:off x="4706938" y="1887538"/>
            <a:ext cx="1220787" cy="1020762"/>
          </a:xfrm>
          <a:prstGeom prst="ellipse">
            <a:avLst/>
          </a:prstGeom>
          <a:solidFill>
            <a:srgbClr val="CECECE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5527" name="Oval 55"/>
          <p:cNvSpPr>
            <a:spLocks noChangeArrowheads="1"/>
          </p:cNvSpPr>
          <p:nvPr/>
        </p:nvSpPr>
        <p:spPr bwMode="auto">
          <a:xfrm>
            <a:off x="4779963" y="2295525"/>
            <a:ext cx="290512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5528" name="AutoShape 56"/>
          <p:cNvSpPr>
            <a:spLocks noChangeArrowheads="1"/>
          </p:cNvSpPr>
          <p:nvPr/>
        </p:nvSpPr>
        <p:spPr bwMode="auto">
          <a:xfrm>
            <a:off x="4865688" y="1720850"/>
            <a:ext cx="128587" cy="658813"/>
          </a:xfrm>
          <a:prstGeom prst="triangle">
            <a:avLst>
              <a:gd name="adj" fmla="val 49995"/>
            </a:avLst>
          </a:prstGeom>
          <a:solidFill>
            <a:srgbClr val="D28804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85529" name="Group 57"/>
          <p:cNvGrpSpPr>
            <a:grpSpLocks/>
          </p:cNvGrpSpPr>
          <p:nvPr/>
        </p:nvGrpSpPr>
        <p:grpSpPr bwMode="auto">
          <a:xfrm>
            <a:off x="4802188" y="1584325"/>
            <a:ext cx="111125" cy="314325"/>
            <a:chOff x="4112" y="1490"/>
            <a:chExt cx="140" cy="367"/>
          </a:xfrm>
        </p:grpSpPr>
        <p:sp>
          <p:nvSpPr>
            <p:cNvPr id="1385530" name="Arc 58"/>
            <p:cNvSpPr>
              <a:spLocks/>
            </p:cNvSpPr>
            <p:nvPr/>
          </p:nvSpPr>
          <p:spPr bwMode="auto">
            <a:xfrm>
              <a:off x="4112" y="1490"/>
              <a:ext cx="129" cy="179"/>
            </a:xfrm>
            <a:custGeom>
              <a:avLst/>
              <a:gdLst>
                <a:gd name="G0" fmla="+- 168 0 0"/>
                <a:gd name="G1" fmla="+- 21600 0 0"/>
                <a:gd name="G2" fmla="+- 21600 0 0"/>
                <a:gd name="T0" fmla="*/ 0 w 21768"/>
                <a:gd name="T1" fmla="*/ 1 h 21600"/>
                <a:gd name="T2" fmla="*/ 21768 w 21768"/>
                <a:gd name="T3" fmla="*/ 21600 h 21600"/>
                <a:gd name="T4" fmla="*/ 168 w 2176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68" h="21600" fill="none" extrusionOk="0">
                  <a:moveTo>
                    <a:pt x="-1" y="0"/>
                  </a:moveTo>
                  <a:cubicBezTo>
                    <a:pt x="55" y="0"/>
                    <a:pt x="111" y="-1"/>
                    <a:pt x="168" y="0"/>
                  </a:cubicBezTo>
                  <a:cubicBezTo>
                    <a:pt x="12097" y="0"/>
                    <a:pt x="21768" y="9670"/>
                    <a:pt x="21768" y="21600"/>
                  </a:cubicBezTo>
                </a:path>
                <a:path w="21768" h="21600" stroke="0" extrusionOk="0">
                  <a:moveTo>
                    <a:pt x="-1" y="0"/>
                  </a:moveTo>
                  <a:cubicBezTo>
                    <a:pt x="55" y="0"/>
                    <a:pt x="111" y="-1"/>
                    <a:pt x="168" y="0"/>
                  </a:cubicBezTo>
                  <a:cubicBezTo>
                    <a:pt x="12097" y="0"/>
                    <a:pt x="21768" y="9670"/>
                    <a:pt x="21768" y="21600"/>
                  </a:cubicBezTo>
                  <a:lnTo>
                    <a:pt x="168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5531" name="Arc 59"/>
            <p:cNvSpPr>
              <a:spLocks/>
            </p:cNvSpPr>
            <p:nvPr/>
          </p:nvSpPr>
          <p:spPr bwMode="auto">
            <a:xfrm rot="10800000">
              <a:off x="4123" y="1678"/>
              <a:ext cx="129" cy="179"/>
            </a:xfrm>
            <a:custGeom>
              <a:avLst/>
              <a:gdLst>
                <a:gd name="G0" fmla="+- 21600 0 0"/>
                <a:gd name="G1" fmla="+- 21599 0 0"/>
                <a:gd name="G2" fmla="+- 21600 0 0"/>
                <a:gd name="T0" fmla="*/ 0 w 21600"/>
                <a:gd name="T1" fmla="*/ 21599 h 21599"/>
                <a:gd name="T2" fmla="*/ 21432 w 21600"/>
                <a:gd name="T3" fmla="*/ 0 h 21599"/>
                <a:gd name="T4" fmla="*/ 21600 w 21600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0" y="21599"/>
                  </a:moveTo>
                  <a:cubicBezTo>
                    <a:pt x="0" y="9735"/>
                    <a:pt x="9568" y="91"/>
                    <a:pt x="21431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35"/>
                    <a:pt x="9568" y="91"/>
                    <a:pt x="21431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85532" name="Group 60"/>
          <p:cNvGrpSpPr>
            <a:grpSpLocks/>
          </p:cNvGrpSpPr>
          <p:nvPr/>
        </p:nvGrpSpPr>
        <p:grpSpPr bwMode="auto">
          <a:xfrm>
            <a:off x="5538788" y="1681163"/>
            <a:ext cx="288925" cy="857250"/>
            <a:chOff x="5039" y="1604"/>
            <a:chExt cx="365" cy="1001"/>
          </a:xfrm>
        </p:grpSpPr>
        <p:sp>
          <p:nvSpPr>
            <p:cNvPr id="1385533" name="Oval 61"/>
            <p:cNvSpPr>
              <a:spLocks noChangeArrowheads="1"/>
            </p:cNvSpPr>
            <p:nvPr/>
          </p:nvSpPr>
          <p:spPr bwMode="auto">
            <a:xfrm>
              <a:off x="5039" y="2435"/>
              <a:ext cx="365" cy="170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5534" name="AutoShape 62"/>
            <p:cNvSpPr>
              <a:spLocks noChangeArrowheads="1"/>
            </p:cNvSpPr>
            <p:nvPr/>
          </p:nvSpPr>
          <p:spPr bwMode="auto">
            <a:xfrm flipH="1">
              <a:off x="5135" y="1764"/>
              <a:ext cx="162" cy="769"/>
            </a:xfrm>
            <a:prstGeom prst="triangle">
              <a:avLst>
                <a:gd name="adj" fmla="val 49995"/>
              </a:avLst>
            </a:prstGeom>
            <a:solidFill>
              <a:srgbClr val="618FF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5535" name="Group 63"/>
            <p:cNvGrpSpPr>
              <a:grpSpLocks/>
            </p:cNvGrpSpPr>
            <p:nvPr/>
          </p:nvGrpSpPr>
          <p:grpSpPr bwMode="auto">
            <a:xfrm>
              <a:off x="5239" y="1604"/>
              <a:ext cx="140" cy="367"/>
              <a:chOff x="5239" y="1604"/>
              <a:chExt cx="140" cy="367"/>
            </a:xfrm>
          </p:grpSpPr>
          <p:sp>
            <p:nvSpPr>
              <p:cNvPr id="1385536" name="Arc 64"/>
              <p:cNvSpPr>
                <a:spLocks/>
              </p:cNvSpPr>
              <p:nvPr/>
            </p:nvSpPr>
            <p:spPr bwMode="auto">
              <a:xfrm>
                <a:off x="5250" y="1604"/>
                <a:ext cx="129" cy="179"/>
              </a:xfrm>
              <a:custGeom>
                <a:avLst/>
                <a:gdLst>
                  <a:gd name="G0" fmla="+- 21600 0 0"/>
                  <a:gd name="G1" fmla="+- 21599 0 0"/>
                  <a:gd name="G2" fmla="+- 21600 0 0"/>
                  <a:gd name="T0" fmla="*/ 0 w 21600"/>
                  <a:gd name="T1" fmla="*/ 21599 h 21599"/>
                  <a:gd name="T2" fmla="*/ 21432 w 21600"/>
                  <a:gd name="T3" fmla="*/ 0 h 21599"/>
                  <a:gd name="T4" fmla="*/ 21600 w 21600"/>
                  <a:gd name="T5" fmla="*/ 21599 h 21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599" fill="none" extrusionOk="0">
                    <a:moveTo>
                      <a:pt x="0" y="21599"/>
                    </a:moveTo>
                    <a:cubicBezTo>
                      <a:pt x="0" y="9735"/>
                      <a:pt x="9568" y="91"/>
                      <a:pt x="21431" y="-1"/>
                    </a:cubicBezTo>
                  </a:path>
                  <a:path w="21600" h="21599" stroke="0" extrusionOk="0">
                    <a:moveTo>
                      <a:pt x="0" y="21599"/>
                    </a:moveTo>
                    <a:cubicBezTo>
                      <a:pt x="0" y="9735"/>
                      <a:pt x="9568" y="91"/>
                      <a:pt x="21431" y="-1"/>
                    </a:cubicBezTo>
                    <a:lnTo>
                      <a:pt x="21600" y="21599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5537" name="Arc 65"/>
              <p:cNvSpPr>
                <a:spLocks/>
              </p:cNvSpPr>
              <p:nvPr/>
            </p:nvSpPr>
            <p:spPr bwMode="auto">
              <a:xfrm rot="10800000">
                <a:off x="5239" y="1792"/>
                <a:ext cx="129" cy="179"/>
              </a:xfrm>
              <a:custGeom>
                <a:avLst/>
                <a:gdLst>
                  <a:gd name="G0" fmla="+- 168 0 0"/>
                  <a:gd name="G1" fmla="+- 21600 0 0"/>
                  <a:gd name="G2" fmla="+- 21600 0 0"/>
                  <a:gd name="T0" fmla="*/ 0 w 21768"/>
                  <a:gd name="T1" fmla="*/ 1 h 21600"/>
                  <a:gd name="T2" fmla="*/ 21768 w 21768"/>
                  <a:gd name="T3" fmla="*/ 21600 h 21600"/>
                  <a:gd name="T4" fmla="*/ 168 w 21768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68" h="21600" fill="none" extrusionOk="0">
                    <a:moveTo>
                      <a:pt x="-1" y="0"/>
                    </a:moveTo>
                    <a:cubicBezTo>
                      <a:pt x="55" y="0"/>
                      <a:pt x="111" y="-1"/>
                      <a:pt x="168" y="0"/>
                    </a:cubicBezTo>
                    <a:cubicBezTo>
                      <a:pt x="12097" y="0"/>
                      <a:pt x="21768" y="9670"/>
                      <a:pt x="21768" y="21600"/>
                    </a:cubicBezTo>
                  </a:path>
                  <a:path w="21768" h="21600" stroke="0" extrusionOk="0">
                    <a:moveTo>
                      <a:pt x="-1" y="0"/>
                    </a:moveTo>
                    <a:cubicBezTo>
                      <a:pt x="55" y="0"/>
                      <a:pt x="111" y="-1"/>
                      <a:pt x="168" y="0"/>
                    </a:cubicBezTo>
                    <a:cubicBezTo>
                      <a:pt x="12097" y="0"/>
                      <a:pt x="21768" y="9670"/>
                      <a:pt x="21768" y="21600"/>
                    </a:cubicBezTo>
                    <a:lnTo>
                      <a:pt x="168" y="2160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85538" name="Group 66"/>
          <p:cNvGrpSpPr>
            <a:grpSpLocks/>
          </p:cNvGrpSpPr>
          <p:nvPr/>
        </p:nvGrpSpPr>
        <p:grpSpPr bwMode="auto">
          <a:xfrm>
            <a:off x="5232400" y="1341438"/>
            <a:ext cx="288925" cy="857250"/>
            <a:chOff x="4653" y="1207"/>
            <a:chExt cx="365" cy="1001"/>
          </a:xfrm>
        </p:grpSpPr>
        <p:sp>
          <p:nvSpPr>
            <p:cNvPr id="1385539" name="Oval 67"/>
            <p:cNvSpPr>
              <a:spLocks noChangeArrowheads="1"/>
            </p:cNvSpPr>
            <p:nvPr/>
          </p:nvSpPr>
          <p:spPr bwMode="auto">
            <a:xfrm>
              <a:off x="4653" y="2038"/>
              <a:ext cx="365" cy="170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5540" name="AutoShape 68"/>
            <p:cNvSpPr>
              <a:spLocks noChangeArrowheads="1"/>
            </p:cNvSpPr>
            <p:nvPr/>
          </p:nvSpPr>
          <p:spPr bwMode="auto">
            <a:xfrm flipH="1">
              <a:off x="4749" y="1367"/>
              <a:ext cx="162" cy="769"/>
            </a:xfrm>
            <a:prstGeom prst="triangle">
              <a:avLst>
                <a:gd name="adj" fmla="val 49995"/>
              </a:avLst>
            </a:prstGeom>
            <a:solidFill>
              <a:srgbClr val="618FF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5541" name="Group 69"/>
            <p:cNvGrpSpPr>
              <a:grpSpLocks/>
            </p:cNvGrpSpPr>
            <p:nvPr/>
          </p:nvGrpSpPr>
          <p:grpSpPr bwMode="auto">
            <a:xfrm>
              <a:off x="4853" y="1207"/>
              <a:ext cx="140" cy="367"/>
              <a:chOff x="4853" y="1207"/>
              <a:chExt cx="140" cy="367"/>
            </a:xfrm>
          </p:grpSpPr>
          <p:sp>
            <p:nvSpPr>
              <p:cNvPr id="1385542" name="Arc 70"/>
              <p:cNvSpPr>
                <a:spLocks/>
              </p:cNvSpPr>
              <p:nvPr/>
            </p:nvSpPr>
            <p:spPr bwMode="auto">
              <a:xfrm>
                <a:off x="4864" y="1207"/>
                <a:ext cx="129" cy="179"/>
              </a:xfrm>
              <a:custGeom>
                <a:avLst/>
                <a:gdLst>
                  <a:gd name="G0" fmla="+- 21600 0 0"/>
                  <a:gd name="G1" fmla="+- 21599 0 0"/>
                  <a:gd name="G2" fmla="+- 21600 0 0"/>
                  <a:gd name="T0" fmla="*/ 0 w 21600"/>
                  <a:gd name="T1" fmla="*/ 21599 h 21599"/>
                  <a:gd name="T2" fmla="*/ 21432 w 21600"/>
                  <a:gd name="T3" fmla="*/ 0 h 21599"/>
                  <a:gd name="T4" fmla="*/ 21600 w 21600"/>
                  <a:gd name="T5" fmla="*/ 21599 h 21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599" fill="none" extrusionOk="0">
                    <a:moveTo>
                      <a:pt x="0" y="21599"/>
                    </a:moveTo>
                    <a:cubicBezTo>
                      <a:pt x="0" y="9735"/>
                      <a:pt x="9568" y="91"/>
                      <a:pt x="21431" y="-1"/>
                    </a:cubicBezTo>
                  </a:path>
                  <a:path w="21600" h="21599" stroke="0" extrusionOk="0">
                    <a:moveTo>
                      <a:pt x="0" y="21599"/>
                    </a:moveTo>
                    <a:cubicBezTo>
                      <a:pt x="0" y="9735"/>
                      <a:pt x="9568" y="91"/>
                      <a:pt x="21431" y="-1"/>
                    </a:cubicBezTo>
                    <a:lnTo>
                      <a:pt x="21600" y="21599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5543" name="Arc 71"/>
              <p:cNvSpPr>
                <a:spLocks/>
              </p:cNvSpPr>
              <p:nvPr/>
            </p:nvSpPr>
            <p:spPr bwMode="auto">
              <a:xfrm rot="10800000">
                <a:off x="4853" y="1395"/>
                <a:ext cx="129" cy="179"/>
              </a:xfrm>
              <a:custGeom>
                <a:avLst/>
                <a:gdLst>
                  <a:gd name="G0" fmla="+- 168 0 0"/>
                  <a:gd name="G1" fmla="+- 21600 0 0"/>
                  <a:gd name="G2" fmla="+- 21600 0 0"/>
                  <a:gd name="T0" fmla="*/ 0 w 21768"/>
                  <a:gd name="T1" fmla="*/ 1 h 21600"/>
                  <a:gd name="T2" fmla="*/ 21768 w 21768"/>
                  <a:gd name="T3" fmla="*/ 21600 h 21600"/>
                  <a:gd name="T4" fmla="*/ 168 w 21768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68" h="21600" fill="none" extrusionOk="0">
                    <a:moveTo>
                      <a:pt x="-1" y="0"/>
                    </a:moveTo>
                    <a:cubicBezTo>
                      <a:pt x="55" y="0"/>
                      <a:pt x="111" y="-1"/>
                      <a:pt x="168" y="0"/>
                    </a:cubicBezTo>
                    <a:cubicBezTo>
                      <a:pt x="12097" y="0"/>
                      <a:pt x="21768" y="9670"/>
                      <a:pt x="21768" y="21600"/>
                    </a:cubicBezTo>
                  </a:path>
                  <a:path w="21768" h="21600" stroke="0" extrusionOk="0">
                    <a:moveTo>
                      <a:pt x="-1" y="0"/>
                    </a:moveTo>
                    <a:cubicBezTo>
                      <a:pt x="55" y="0"/>
                      <a:pt x="111" y="-1"/>
                      <a:pt x="168" y="0"/>
                    </a:cubicBezTo>
                    <a:cubicBezTo>
                      <a:pt x="12097" y="0"/>
                      <a:pt x="21768" y="9670"/>
                      <a:pt x="21768" y="21600"/>
                    </a:cubicBezTo>
                    <a:lnTo>
                      <a:pt x="168" y="2160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85544" name="Oval 72"/>
          <p:cNvSpPr>
            <a:spLocks noChangeArrowheads="1"/>
          </p:cNvSpPr>
          <p:nvPr/>
        </p:nvSpPr>
        <p:spPr bwMode="auto">
          <a:xfrm>
            <a:off x="3060700" y="1993900"/>
            <a:ext cx="941388" cy="663575"/>
          </a:xfrm>
          <a:prstGeom prst="ellipse">
            <a:avLst/>
          </a:prstGeom>
          <a:solidFill>
            <a:srgbClr val="CECECE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85545" name="Group 73"/>
          <p:cNvGrpSpPr>
            <a:grpSpLocks/>
          </p:cNvGrpSpPr>
          <p:nvPr/>
        </p:nvGrpSpPr>
        <p:grpSpPr bwMode="auto">
          <a:xfrm>
            <a:off x="3187700" y="1428750"/>
            <a:ext cx="290513" cy="857250"/>
            <a:chOff x="1583" y="1308"/>
            <a:chExt cx="365" cy="1001"/>
          </a:xfrm>
        </p:grpSpPr>
        <p:sp>
          <p:nvSpPr>
            <p:cNvPr id="1385546" name="Oval 74"/>
            <p:cNvSpPr>
              <a:spLocks noChangeArrowheads="1"/>
            </p:cNvSpPr>
            <p:nvPr/>
          </p:nvSpPr>
          <p:spPr bwMode="auto">
            <a:xfrm>
              <a:off x="1583" y="2139"/>
              <a:ext cx="365" cy="170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5547" name="AutoShape 75"/>
            <p:cNvSpPr>
              <a:spLocks noChangeArrowheads="1"/>
            </p:cNvSpPr>
            <p:nvPr/>
          </p:nvSpPr>
          <p:spPr bwMode="auto">
            <a:xfrm>
              <a:off x="1690" y="1468"/>
              <a:ext cx="162" cy="769"/>
            </a:xfrm>
            <a:prstGeom prst="triangle">
              <a:avLst>
                <a:gd name="adj" fmla="val 49995"/>
              </a:avLst>
            </a:prstGeom>
            <a:solidFill>
              <a:srgbClr val="618FF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5548" name="Group 76"/>
            <p:cNvGrpSpPr>
              <a:grpSpLocks/>
            </p:cNvGrpSpPr>
            <p:nvPr/>
          </p:nvGrpSpPr>
          <p:grpSpPr bwMode="auto">
            <a:xfrm>
              <a:off x="1611" y="1308"/>
              <a:ext cx="140" cy="367"/>
              <a:chOff x="1611" y="1308"/>
              <a:chExt cx="140" cy="367"/>
            </a:xfrm>
          </p:grpSpPr>
          <p:sp>
            <p:nvSpPr>
              <p:cNvPr id="1385549" name="Arc 77"/>
              <p:cNvSpPr>
                <a:spLocks/>
              </p:cNvSpPr>
              <p:nvPr/>
            </p:nvSpPr>
            <p:spPr bwMode="auto">
              <a:xfrm>
                <a:off x="1611" y="1308"/>
                <a:ext cx="129" cy="179"/>
              </a:xfrm>
              <a:custGeom>
                <a:avLst/>
                <a:gdLst>
                  <a:gd name="G0" fmla="+- 168 0 0"/>
                  <a:gd name="G1" fmla="+- 21600 0 0"/>
                  <a:gd name="G2" fmla="+- 21600 0 0"/>
                  <a:gd name="T0" fmla="*/ 0 w 21768"/>
                  <a:gd name="T1" fmla="*/ 1 h 21600"/>
                  <a:gd name="T2" fmla="*/ 21768 w 21768"/>
                  <a:gd name="T3" fmla="*/ 21600 h 21600"/>
                  <a:gd name="T4" fmla="*/ 168 w 21768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68" h="21600" fill="none" extrusionOk="0">
                    <a:moveTo>
                      <a:pt x="-1" y="0"/>
                    </a:moveTo>
                    <a:cubicBezTo>
                      <a:pt x="55" y="0"/>
                      <a:pt x="111" y="-1"/>
                      <a:pt x="168" y="0"/>
                    </a:cubicBezTo>
                    <a:cubicBezTo>
                      <a:pt x="12097" y="0"/>
                      <a:pt x="21768" y="9670"/>
                      <a:pt x="21768" y="21600"/>
                    </a:cubicBezTo>
                  </a:path>
                  <a:path w="21768" h="21600" stroke="0" extrusionOk="0">
                    <a:moveTo>
                      <a:pt x="-1" y="0"/>
                    </a:moveTo>
                    <a:cubicBezTo>
                      <a:pt x="55" y="0"/>
                      <a:pt x="111" y="-1"/>
                      <a:pt x="168" y="0"/>
                    </a:cubicBezTo>
                    <a:cubicBezTo>
                      <a:pt x="12097" y="0"/>
                      <a:pt x="21768" y="9670"/>
                      <a:pt x="21768" y="21600"/>
                    </a:cubicBezTo>
                    <a:lnTo>
                      <a:pt x="168" y="2160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5550" name="Arc 78"/>
              <p:cNvSpPr>
                <a:spLocks/>
              </p:cNvSpPr>
              <p:nvPr/>
            </p:nvSpPr>
            <p:spPr bwMode="auto">
              <a:xfrm rot="10800000">
                <a:off x="1622" y="1496"/>
                <a:ext cx="129" cy="179"/>
              </a:xfrm>
              <a:custGeom>
                <a:avLst/>
                <a:gdLst>
                  <a:gd name="G0" fmla="+- 21600 0 0"/>
                  <a:gd name="G1" fmla="+- 21599 0 0"/>
                  <a:gd name="G2" fmla="+- 21600 0 0"/>
                  <a:gd name="T0" fmla="*/ 0 w 21600"/>
                  <a:gd name="T1" fmla="*/ 21599 h 21599"/>
                  <a:gd name="T2" fmla="*/ 21432 w 21600"/>
                  <a:gd name="T3" fmla="*/ 0 h 21599"/>
                  <a:gd name="T4" fmla="*/ 21600 w 21600"/>
                  <a:gd name="T5" fmla="*/ 21599 h 21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599" fill="none" extrusionOk="0">
                    <a:moveTo>
                      <a:pt x="0" y="21599"/>
                    </a:moveTo>
                    <a:cubicBezTo>
                      <a:pt x="0" y="9735"/>
                      <a:pt x="9568" y="91"/>
                      <a:pt x="21431" y="-1"/>
                    </a:cubicBezTo>
                  </a:path>
                  <a:path w="21600" h="21599" stroke="0" extrusionOk="0">
                    <a:moveTo>
                      <a:pt x="0" y="21599"/>
                    </a:moveTo>
                    <a:cubicBezTo>
                      <a:pt x="0" y="9735"/>
                      <a:pt x="9568" y="91"/>
                      <a:pt x="21431" y="-1"/>
                    </a:cubicBezTo>
                    <a:lnTo>
                      <a:pt x="21600" y="21599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85551" name="Oval 79"/>
          <p:cNvSpPr>
            <a:spLocks noChangeArrowheads="1"/>
          </p:cNvSpPr>
          <p:nvPr/>
        </p:nvSpPr>
        <p:spPr bwMode="auto">
          <a:xfrm>
            <a:off x="3595688" y="2293938"/>
            <a:ext cx="290512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5552" name="AutoShape 80"/>
          <p:cNvSpPr>
            <a:spLocks noChangeArrowheads="1"/>
          </p:cNvSpPr>
          <p:nvPr/>
        </p:nvSpPr>
        <p:spPr bwMode="auto">
          <a:xfrm flipH="1">
            <a:off x="3671888" y="1719263"/>
            <a:ext cx="128587" cy="658812"/>
          </a:xfrm>
          <a:prstGeom prst="triangle">
            <a:avLst>
              <a:gd name="adj" fmla="val 49995"/>
            </a:avLst>
          </a:prstGeom>
          <a:solidFill>
            <a:srgbClr val="9933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85553" name="Group 81"/>
          <p:cNvGrpSpPr>
            <a:grpSpLocks/>
          </p:cNvGrpSpPr>
          <p:nvPr/>
        </p:nvGrpSpPr>
        <p:grpSpPr bwMode="auto">
          <a:xfrm>
            <a:off x="3754438" y="1582738"/>
            <a:ext cx="111125" cy="314325"/>
            <a:chOff x="2297" y="1488"/>
            <a:chExt cx="140" cy="367"/>
          </a:xfrm>
        </p:grpSpPr>
        <p:sp>
          <p:nvSpPr>
            <p:cNvPr id="1385554" name="Arc 82"/>
            <p:cNvSpPr>
              <a:spLocks/>
            </p:cNvSpPr>
            <p:nvPr/>
          </p:nvSpPr>
          <p:spPr bwMode="auto">
            <a:xfrm>
              <a:off x="2308" y="1488"/>
              <a:ext cx="129" cy="179"/>
            </a:xfrm>
            <a:custGeom>
              <a:avLst/>
              <a:gdLst>
                <a:gd name="G0" fmla="+- 21600 0 0"/>
                <a:gd name="G1" fmla="+- 21599 0 0"/>
                <a:gd name="G2" fmla="+- 21600 0 0"/>
                <a:gd name="T0" fmla="*/ 0 w 21600"/>
                <a:gd name="T1" fmla="*/ 21599 h 21599"/>
                <a:gd name="T2" fmla="*/ 21432 w 21600"/>
                <a:gd name="T3" fmla="*/ 0 h 21599"/>
                <a:gd name="T4" fmla="*/ 21600 w 21600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0" y="21599"/>
                  </a:moveTo>
                  <a:cubicBezTo>
                    <a:pt x="0" y="9735"/>
                    <a:pt x="9568" y="91"/>
                    <a:pt x="21431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35"/>
                    <a:pt x="9568" y="91"/>
                    <a:pt x="21431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5555" name="Arc 83"/>
            <p:cNvSpPr>
              <a:spLocks/>
            </p:cNvSpPr>
            <p:nvPr/>
          </p:nvSpPr>
          <p:spPr bwMode="auto">
            <a:xfrm rot="10800000">
              <a:off x="2297" y="1676"/>
              <a:ext cx="129" cy="179"/>
            </a:xfrm>
            <a:custGeom>
              <a:avLst/>
              <a:gdLst>
                <a:gd name="G0" fmla="+- 168 0 0"/>
                <a:gd name="G1" fmla="+- 21600 0 0"/>
                <a:gd name="G2" fmla="+- 21600 0 0"/>
                <a:gd name="T0" fmla="*/ 0 w 21768"/>
                <a:gd name="T1" fmla="*/ 1 h 21600"/>
                <a:gd name="T2" fmla="*/ 21768 w 21768"/>
                <a:gd name="T3" fmla="*/ 21600 h 21600"/>
                <a:gd name="T4" fmla="*/ 168 w 2176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68" h="21600" fill="none" extrusionOk="0">
                  <a:moveTo>
                    <a:pt x="-1" y="0"/>
                  </a:moveTo>
                  <a:cubicBezTo>
                    <a:pt x="55" y="0"/>
                    <a:pt x="111" y="-1"/>
                    <a:pt x="168" y="0"/>
                  </a:cubicBezTo>
                  <a:cubicBezTo>
                    <a:pt x="12097" y="0"/>
                    <a:pt x="21768" y="9670"/>
                    <a:pt x="21768" y="21600"/>
                  </a:cubicBezTo>
                </a:path>
                <a:path w="21768" h="21600" stroke="0" extrusionOk="0">
                  <a:moveTo>
                    <a:pt x="-1" y="0"/>
                  </a:moveTo>
                  <a:cubicBezTo>
                    <a:pt x="55" y="0"/>
                    <a:pt x="111" y="-1"/>
                    <a:pt x="168" y="0"/>
                  </a:cubicBezTo>
                  <a:cubicBezTo>
                    <a:pt x="12097" y="0"/>
                    <a:pt x="21768" y="9670"/>
                    <a:pt x="21768" y="21600"/>
                  </a:cubicBezTo>
                  <a:lnTo>
                    <a:pt x="168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85556" name="Group 84"/>
          <p:cNvGrpSpPr>
            <a:grpSpLocks/>
          </p:cNvGrpSpPr>
          <p:nvPr/>
        </p:nvGrpSpPr>
        <p:grpSpPr bwMode="auto">
          <a:xfrm>
            <a:off x="3863975" y="1677988"/>
            <a:ext cx="939800" cy="95250"/>
            <a:chOff x="2556" y="1600"/>
            <a:chExt cx="1501" cy="110"/>
          </a:xfrm>
        </p:grpSpPr>
        <p:sp>
          <p:nvSpPr>
            <p:cNvPr id="1385557" name="Line 85"/>
            <p:cNvSpPr>
              <a:spLocks noChangeShapeType="1"/>
            </p:cNvSpPr>
            <p:nvPr/>
          </p:nvSpPr>
          <p:spPr bwMode="auto">
            <a:xfrm>
              <a:off x="2591" y="1600"/>
              <a:ext cx="1458" cy="0"/>
            </a:xfrm>
            <a:prstGeom prst="line">
              <a:avLst/>
            </a:prstGeom>
            <a:noFill/>
            <a:ln w="12700">
              <a:solidFill>
                <a:srgbClr val="004E47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5558" name="Line 86"/>
            <p:cNvSpPr>
              <a:spLocks noChangeShapeType="1"/>
            </p:cNvSpPr>
            <p:nvPr/>
          </p:nvSpPr>
          <p:spPr bwMode="auto">
            <a:xfrm flipH="1">
              <a:off x="2556" y="1707"/>
              <a:ext cx="1501" cy="3"/>
            </a:xfrm>
            <a:prstGeom prst="line">
              <a:avLst/>
            </a:prstGeom>
            <a:noFill/>
            <a:ln w="12700">
              <a:solidFill>
                <a:srgbClr val="004E47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85559" name="Group 87"/>
          <p:cNvGrpSpPr>
            <a:grpSpLocks/>
          </p:cNvGrpSpPr>
          <p:nvPr/>
        </p:nvGrpSpPr>
        <p:grpSpPr bwMode="auto">
          <a:xfrm>
            <a:off x="5567363" y="1463675"/>
            <a:ext cx="769937" cy="88900"/>
            <a:chOff x="5076" y="1349"/>
            <a:chExt cx="970" cy="104"/>
          </a:xfrm>
        </p:grpSpPr>
        <p:sp>
          <p:nvSpPr>
            <p:cNvPr id="1385560" name="Line 88"/>
            <p:cNvSpPr>
              <a:spLocks noChangeShapeType="1"/>
            </p:cNvSpPr>
            <p:nvPr/>
          </p:nvSpPr>
          <p:spPr bwMode="auto">
            <a:xfrm>
              <a:off x="5101" y="1349"/>
              <a:ext cx="937" cy="0"/>
            </a:xfrm>
            <a:prstGeom prst="line">
              <a:avLst/>
            </a:prstGeom>
            <a:noFill/>
            <a:ln w="12700">
              <a:solidFill>
                <a:srgbClr val="004E47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5561" name="Line 89"/>
            <p:cNvSpPr>
              <a:spLocks noChangeShapeType="1"/>
            </p:cNvSpPr>
            <p:nvPr/>
          </p:nvSpPr>
          <p:spPr bwMode="auto">
            <a:xfrm flipH="1">
              <a:off x="5076" y="1450"/>
              <a:ext cx="970" cy="3"/>
            </a:xfrm>
            <a:prstGeom prst="line">
              <a:avLst/>
            </a:prstGeom>
            <a:noFill/>
            <a:ln w="12700">
              <a:solidFill>
                <a:srgbClr val="004E47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85562" name="Group 90"/>
          <p:cNvGrpSpPr>
            <a:grpSpLocks/>
          </p:cNvGrpSpPr>
          <p:nvPr/>
        </p:nvGrpSpPr>
        <p:grpSpPr bwMode="auto">
          <a:xfrm>
            <a:off x="2789238" y="1531938"/>
            <a:ext cx="449262" cy="93662"/>
            <a:chOff x="145" y="1429"/>
            <a:chExt cx="1501" cy="110"/>
          </a:xfrm>
        </p:grpSpPr>
        <p:sp>
          <p:nvSpPr>
            <p:cNvPr id="1385563" name="Line 91"/>
            <p:cNvSpPr>
              <a:spLocks noChangeShapeType="1"/>
            </p:cNvSpPr>
            <p:nvPr/>
          </p:nvSpPr>
          <p:spPr bwMode="auto">
            <a:xfrm>
              <a:off x="180" y="1429"/>
              <a:ext cx="1458" cy="0"/>
            </a:xfrm>
            <a:prstGeom prst="line">
              <a:avLst/>
            </a:prstGeom>
            <a:noFill/>
            <a:ln w="12700">
              <a:solidFill>
                <a:srgbClr val="004E47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5564" name="Line 92"/>
            <p:cNvSpPr>
              <a:spLocks noChangeShapeType="1"/>
            </p:cNvSpPr>
            <p:nvPr/>
          </p:nvSpPr>
          <p:spPr bwMode="auto">
            <a:xfrm flipH="1">
              <a:off x="145" y="1536"/>
              <a:ext cx="1501" cy="3"/>
            </a:xfrm>
            <a:prstGeom prst="line">
              <a:avLst/>
            </a:prstGeom>
            <a:noFill/>
            <a:ln w="12700">
              <a:solidFill>
                <a:srgbClr val="004E47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85565" name="Group 93"/>
          <p:cNvGrpSpPr>
            <a:grpSpLocks/>
          </p:cNvGrpSpPr>
          <p:nvPr/>
        </p:nvGrpSpPr>
        <p:grpSpPr bwMode="auto">
          <a:xfrm>
            <a:off x="5805488" y="1822450"/>
            <a:ext cx="638175" cy="315913"/>
            <a:chOff x="5377" y="1769"/>
            <a:chExt cx="803" cy="368"/>
          </a:xfrm>
        </p:grpSpPr>
        <p:sp>
          <p:nvSpPr>
            <p:cNvPr id="1385566" name="Line 94"/>
            <p:cNvSpPr>
              <a:spLocks noChangeShapeType="1"/>
            </p:cNvSpPr>
            <p:nvPr/>
          </p:nvSpPr>
          <p:spPr bwMode="auto">
            <a:xfrm>
              <a:off x="5432" y="1769"/>
              <a:ext cx="748" cy="267"/>
            </a:xfrm>
            <a:prstGeom prst="line">
              <a:avLst/>
            </a:prstGeom>
            <a:noFill/>
            <a:ln w="12700">
              <a:solidFill>
                <a:srgbClr val="004E47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5567" name="Line 95"/>
            <p:cNvSpPr>
              <a:spLocks noChangeShapeType="1"/>
            </p:cNvSpPr>
            <p:nvPr/>
          </p:nvSpPr>
          <p:spPr bwMode="auto">
            <a:xfrm flipH="1" flipV="1">
              <a:off x="5377" y="1852"/>
              <a:ext cx="778" cy="285"/>
            </a:xfrm>
            <a:prstGeom prst="line">
              <a:avLst/>
            </a:prstGeom>
            <a:noFill/>
            <a:ln w="12700">
              <a:solidFill>
                <a:srgbClr val="004E47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385570" name="Object 98"/>
          <p:cNvGraphicFramePr>
            <a:graphicFrameLocks noChangeAspect="1"/>
          </p:cNvGraphicFramePr>
          <p:nvPr/>
        </p:nvGraphicFramePr>
        <p:xfrm>
          <a:off x="3824288" y="1209675"/>
          <a:ext cx="1323975" cy="382588"/>
        </p:xfrm>
        <a:graphic>
          <a:graphicData uri="http://schemas.openxmlformats.org/presentationml/2006/ole">
            <p:oleObj spid="_x0000_s1385570" name="Equation" r:id="rId4" imgW="888840" imgH="279360" progId="Equation.DSMT4">
              <p:embed/>
            </p:oleObj>
          </a:graphicData>
        </a:graphic>
      </p:graphicFrame>
      <p:sp>
        <p:nvSpPr>
          <p:cNvPr id="1385571" name="Text Box 99"/>
          <p:cNvSpPr txBox="1">
            <a:spLocks noChangeArrowheads="1"/>
          </p:cNvSpPr>
          <p:nvPr/>
        </p:nvSpPr>
        <p:spPr bwMode="auto">
          <a:xfrm>
            <a:off x="476250" y="3429000"/>
            <a:ext cx="7702550" cy="1082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Given a telecommunication network (where each communication link has</a:t>
            </a:r>
          </a:p>
          <a:p>
            <a:pPr>
              <a:buFont typeface="Wingdings" pitchFamily="2" charset="2"/>
              <a:buNone/>
            </a:pPr>
            <a:r>
              <a:rPr lang="es-ES"/>
              <a:t>various antenas) , assign  a frequency to each antenna in such a way that </a:t>
            </a:r>
          </a:p>
          <a:p>
            <a:pPr>
              <a:buFont typeface="Wingdings" pitchFamily="2" charset="2"/>
              <a:buNone/>
            </a:pPr>
            <a:r>
              <a:rPr lang="es-ES"/>
              <a:t>all antennas may operate together without noticeable interference. </a:t>
            </a:r>
          </a:p>
        </p:txBody>
      </p:sp>
      <p:sp>
        <p:nvSpPr>
          <p:cNvPr id="1385572" name="Text Box 100"/>
          <p:cNvSpPr txBox="1">
            <a:spLocks noChangeArrowheads="1"/>
          </p:cNvSpPr>
          <p:nvPr/>
        </p:nvSpPr>
        <p:spPr bwMode="auto">
          <a:xfrm>
            <a:off x="468313" y="4699000"/>
            <a:ext cx="1627187" cy="530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/>
              <a:t>Encoding?</a:t>
            </a:r>
          </a:p>
        </p:txBody>
      </p:sp>
      <p:sp>
        <p:nvSpPr>
          <p:cNvPr id="1385573" name="Text Box 101"/>
          <p:cNvSpPr txBox="1">
            <a:spLocks noChangeArrowheads="1"/>
          </p:cNvSpPr>
          <p:nvPr/>
        </p:nvSpPr>
        <p:spPr bwMode="auto">
          <a:xfrm>
            <a:off x="736600" y="5348288"/>
            <a:ext cx="35909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Variables: one for each antenna</a:t>
            </a:r>
          </a:p>
        </p:txBody>
      </p:sp>
      <p:sp>
        <p:nvSpPr>
          <p:cNvPr id="1385574" name="Text Box 102"/>
          <p:cNvSpPr txBox="1">
            <a:spLocks noChangeArrowheads="1"/>
          </p:cNvSpPr>
          <p:nvPr/>
        </p:nvSpPr>
        <p:spPr bwMode="auto">
          <a:xfrm>
            <a:off x="731838" y="5743575"/>
            <a:ext cx="45307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Domains: the set of available frequencies</a:t>
            </a:r>
          </a:p>
        </p:txBody>
      </p:sp>
      <p:sp>
        <p:nvSpPr>
          <p:cNvPr id="1385575" name="Text Box 103"/>
          <p:cNvSpPr txBox="1">
            <a:spLocks noChangeArrowheads="1"/>
          </p:cNvSpPr>
          <p:nvPr/>
        </p:nvSpPr>
        <p:spPr bwMode="auto">
          <a:xfrm>
            <a:off x="735013" y="6162675"/>
            <a:ext cx="83153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Constraints: the ones referring to the antennas in the same communication link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8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8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8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5573" grpId="0"/>
      <p:bldP spid="1385574" grpId="0"/>
      <p:bldP spid="138557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522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87523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Examples</a:t>
            </a:r>
          </a:p>
        </p:txBody>
      </p:sp>
      <p:sp>
        <p:nvSpPr>
          <p:cNvPr id="1387524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i="1">
                <a:solidFill>
                  <a:srgbClr val="6E6E6E"/>
                </a:solidFill>
                <a:latin typeface="NewCenturySchlbk" pitchFamily="18" charset="0"/>
              </a:rPr>
              <a:t>Radio Link Assignment</a:t>
            </a:r>
          </a:p>
        </p:txBody>
      </p:sp>
      <p:sp>
        <p:nvSpPr>
          <p:cNvPr id="1387569" name="Text Box 49"/>
          <p:cNvSpPr txBox="1">
            <a:spLocks noChangeArrowheads="1"/>
          </p:cNvSpPr>
          <p:nvPr/>
        </p:nvSpPr>
        <p:spPr bwMode="auto">
          <a:xfrm>
            <a:off x="476250" y="3429000"/>
            <a:ext cx="7702550" cy="1082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Given a telecommunication network (where each communication link has</a:t>
            </a:r>
          </a:p>
          <a:p>
            <a:pPr>
              <a:buFont typeface="Wingdings" pitchFamily="2" charset="2"/>
              <a:buNone/>
            </a:pPr>
            <a:r>
              <a:rPr lang="es-ES"/>
              <a:t>various antenas) , assign  a frequency to each antenna in such a way that </a:t>
            </a:r>
          </a:p>
          <a:p>
            <a:pPr>
              <a:buFont typeface="Wingdings" pitchFamily="2" charset="2"/>
              <a:buNone/>
            </a:pPr>
            <a:r>
              <a:rPr lang="es-ES"/>
              <a:t>all antennas may operate together without noticeable interference. </a:t>
            </a:r>
          </a:p>
        </p:txBody>
      </p:sp>
      <p:sp>
        <p:nvSpPr>
          <p:cNvPr id="1387570" name="Text Box 50"/>
          <p:cNvSpPr txBox="1">
            <a:spLocks noChangeArrowheads="1"/>
          </p:cNvSpPr>
          <p:nvPr/>
        </p:nvSpPr>
        <p:spPr bwMode="auto">
          <a:xfrm>
            <a:off x="468313" y="4699000"/>
            <a:ext cx="1627187" cy="530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/>
              <a:t>Encoding?</a:t>
            </a:r>
          </a:p>
        </p:txBody>
      </p:sp>
      <p:sp>
        <p:nvSpPr>
          <p:cNvPr id="1387571" name="Text Box 51"/>
          <p:cNvSpPr txBox="1">
            <a:spLocks noChangeArrowheads="1"/>
          </p:cNvSpPr>
          <p:nvPr/>
        </p:nvSpPr>
        <p:spPr bwMode="auto">
          <a:xfrm>
            <a:off x="736600" y="5348288"/>
            <a:ext cx="35909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Variables: one for each antenna</a:t>
            </a:r>
          </a:p>
        </p:txBody>
      </p:sp>
      <p:sp>
        <p:nvSpPr>
          <p:cNvPr id="1387572" name="Text Box 52"/>
          <p:cNvSpPr txBox="1">
            <a:spLocks noChangeArrowheads="1"/>
          </p:cNvSpPr>
          <p:nvPr/>
        </p:nvSpPr>
        <p:spPr bwMode="auto">
          <a:xfrm>
            <a:off x="731838" y="5743575"/>
            <a:ext cx="45307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Domains: the set of available frequencies</a:t>
            </a:r>
          </a:p>
        </p:txBody>
      </p:sp>
      <p:sp>
        <p:nvSpPr>
          <p:cNvPr id="1387573" name="Text Box 53"/>
          <p:cNvSpPr txBox="1">
            <a:spLocks noChangeArrowheads="1"/>
          </p:cNvSpPr>
          <p:nvPr/>
        </p:nvSpPr>
        <p:spPr bwMode="auto">
          <a:xfrm>
            <a:off x="735013" y="6162675"/>
            <a:ext cx="83153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Constraints: the ones referring to the antennas in the same communication link</a:t>
            </a:r>
          </a:p>
        </p:txBody>
      </p:sp>
      <p:pic>
        <p:nvPicPr>
          <p:cNvPr id="138758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927100"/>
            <a:ext cx="2468563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758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911225"/>
            <a:ext cx="2468563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758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927100"/>
            <a:ext cx="2468563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570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89571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Examples</a:t>
            </a:r>
          </a:p>
        </p:txBody>
      </p:sp>
      <p:sp>
        <p:nvSpPr>
          <p:cNvPr id="1389572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i="1">
                <a:solidFill>
                  <a:srgbClr val="6E6E6E"/>
                </a:solidFill>
                <a:latin typeface="NewCenturySchlbk" pitchFamily="18" charset="0"/>
              </a:rPr>
              <a:t>Scheduling problem</a:t>
            </a:r>
          </a:p>
        </p:txBody>
      </p:sp>
      <p:sp>
        <p:nvSpPr>
          <p:cNvPr id="1389574" name="Text Box 6"/>
          <p:cNvSpPr txBox="1">
            <a:spLocks noChangeArrowheads="1"/>
          </p:cNvSpPr>
          <p:nvPr/>
        </p:nvSpPr>
        <p:spPr bwMode="auto">
          <a:xfrm>
            <a:off x="468313" y="3933825"/>
            <a:ext cx="1627187" cy="530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/>
              <a:t>Encoding?</a:t>
            </a:r>
          </a:p>
        </p:txBody>
      </p:sp>
      <p:sp>
        <p:nvSpPr>
          <p:cNvPr id="1389575" name="Text Box 7"/>
          <p:cNvSpPr txBox="1">
            <a:spLocks noChangeArrowheads="1"/>
          </p:cNvSpPr>
          <p:nvPr/>
        </p:nvSpPr>
        <p:spPr bwMode="auto">
          <a:xfrm>
            <a:off x="641350" y="4652963"/>
            <a:ext cx="31845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Variables: one for each task</a:t>
            </a:r>
          </a:p>
        </p:txBody>
      </p:sp>
      <p:sp>
        <p:nvSpPr>
          <p:cNvPr id="1389576" name="Text Box 8"/>
          <p:cNvSpPr txBox="1">
            <a:spLocks noChangeArrowheads="1"/>
          </p:cNvSpPr>
          <p:nvPr/>
        </p:nvSpPr>
        <p:spPr bwMode="auto">
          <a:xfrm>
            <a:off x="636588" y="5048250"/>
            <a:ext cx="5534025" cy="752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Domains: D</a:t>
            </a:r>
            <a:r>
              <a:rPr lang="es-ES" baseline="-25000"/>
              <a:t>T1</a:t>
            </a:r>
            <a:r>
              <a:rPr lang="es-ES"/>
              <a:t> = D</a:t>
            </a:r>
            <a:r>
              <a:rPr lang="es-ES" baseline="-25000"/>
              <a:t>T2</a:t>
            </a:r>
            <a:r>
              <a:rPr lang="es-ES"/>
              <a:t> = D</a:t>
            </a:r>
            <a:r>
              <a:rPr lang="es-ES" baseline="-25000"/>
              <a:t>T3</a:t>
            </a:r>
            <a:r>
              <a:rPr lang="es-ES"/>
              <a:t> = D</a:t>
            </a:r>
            <a:r>
              <a:rPr lang="es-ES" baseline="-25000"/>
              <a:t>T3</a:t>
            </a:r>
            <a:r>
              <a:rPr lang="es-ES"/>
              <a:t> = {1:00, 2:00, 3:00}</a:t>
            </a:r>
          </a:p>
          <a:p>
            <a:endParaRPr lang="es-ES"/>
          </a:p>
        </p:txBody>
      </p:sp>
      <p:sp>
        <p:nvSpPr>
          <p:cNvPr id="1389577" name="Text Box 9"/>
          <p:cNvSpPr txBox="1">
            <a:spLocks noChangeArrowheads="1"/>
          </p:cNvSpPr>
          <p:nvPr/>
        </p:nvSpPr>
        <p:spPr bwMode="auto">
          <a:xfrm>
            <a:off x="639763" y="5467350"/>
            <a:ext cx="1571625" cy="422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Constraints:</a:t>
            </a:r>
          </a:p>
        </p:txBody>
      </p:sp>
      <p:sp>
        <p:nvSpPr>
          <p:cNvPr id="1389581" name="Text Box 13"/>
          <p:cNvSpPr txBox="1">
            <a:spLocks noChangeArrowheads="1"/>
          </p:cNvSpPr>
          <p:nvPr/>
        </p:nvSpPr>
        <p:spPr bwMode="auto">
          <a:xfrm>
            <a:off x="639763" y="1171575"/>
            <a:ext cx="5673725" cy="33940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Five tasks: T1, T2, T3, T4, T5</a:t>
            </a:r>
          </a:p>
          <a:p>
            <a:r>
              <a:rPr lang="es-ES"/>
              <a:t> Each one takes one hour to complete</a:t>
            </a:r>
          </a:p>
          <a:p>
            <a:r>
              <a:rPr lang="es-ES"/>
              <a:t> The tasks may start at 1:00, 2:00 or 3:00</a:t>
            </a:r>
          </a:p>
          <a:p>
            <a:r>
              <a:rPr lang="es-ES"/>
              <a:t> Requirements:</a:t>
            </a:r>
          </a:p>
          <a:p>
            <a:pPr lvl="1"/>
            <a:r>
              <a:rPr lang="es-ES"/>
              <a:t> T1 must start after T3</a:t>
            </a:r>
          </a:p>
          <a:p>
            <a:pPr lvl="1"/>
            <a:r>
              <a:rPr lang="es-ES"/>
              <a:t> T3 must start before T4 and after T5</a:t>
            </a:r>
          </a:p>
          <a:p>
            <a:pPr lvl="1"/>
            <a:r>
              <a:rPr lang="es-ES"/>
              <a:t> T2 cannot execute at the same time as T1 or T4</a:t>
            </a:r>
          </a:p>
          <a:p>
            <a:pPr lvl="1"/>
            <a:r>
              <a:rPr lang="es-ES"/>
              <a:t> T4 cannot start at 2:00</a:t>
            </a:r>
          </a:p>
          <a:p>
            <a:pPr lvl="1"/>
            <a:endParaRPr lang="es-ES"/>
          </a:p>
          <a:p>
            <a:pPr>
              <a:buFont typeface="Wingdings" pitchFamily="2" charset="2"/>
              <a:buNone/>
            </a:pPr>
            <a:endParaRPr lang="es-ES"/>
          </a:p>
        </p:txBody>
      </p:sp>
      <p:grpSp>
        <p:nvGrpSpPr>
          <p:cNvPr id="1389584" name="Group 16"/>
          <p:cNvGrpSpPr>
            <a:grpSpLocks/>
          </p:cNvGrpSpPr>
          <p:nvPr/>
        </p:nvGrpSpPr>
        <p:grpSpPr bwMode="auto">
          <a:xfrm>
            <a:off x="6367463" y="2124075"/>
            <a:ext cx="7696200" cy="3895725"/>
            <a:chOff x="3974" y="1338"/>
            <a:chExt cx="4848" cy="2454"/>
          </a:xfrm>
        </p:grpSpPr>
        <p:pic>
          <p:nvPicPr>
            <p:cNvPr id="1389582" name="Picture 3"/>
            <p:cNvPicPr>
              <a:picLocks noChangeAspect="1" noChangeArrowheads="1"/>
            </p:cNvPicPr>
            <p:nvPr/>
          </p:nvPicPr>
          <p:blipFill>
            <a:blip r:embed="rId3">
              <a:lum bright="-18000" contrast="36000"/>
            </a:blip>
            <a:srcRect/>
            <a:stretch>
              <a:fillRect/>
            </a:stretch>
          </p:blipFill>
          <p:spPr bwMode="auto">
            <a:xfrm>
              <a:off x="3974" y="1338"/>
              <a:ext cx="4848" cy="2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89583" name="Rectangle 15"/>
            <p:cNvSpPr>
              <a:spLocks noChangeArrowheads="1"/>
            </p:cNvSpPr>
            <p:nvPr/>
          </p:nvSpPr>
          <p:spPr bwMode="auto">
            <a:xfrm>
              <a:off x="5692" y="1338"/>
              <a:ext cx="1837" cy="2454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1389606" name="Group 38"/>
          <p:cNvGraphicFramePr>
            <a:graphicFrameLocks noGrp="1"/>
          </p:cNvGraphicFramePr>
          <p:nvPr/>
        </p:nvGraphicFramePr>
        <p:xfrm>
          <a:off x="2889250" y="5661025"/>
          <a:ext cx="936625" cy="911226"/>
        </p:xfrm>
        <a:graphic>
          <a:graphicData uri="http://schemas.openxmlformats.org/drawingml/2006/table">
            <a:tbl>
              <a:tblPr/>
              <a:tblGrid>
                <a:gridCol w="936625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T4</a:t>
                      </a:r>
                      <a:endParaRPr kumimoji="0" lang="es-ES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1:00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2:00</a:t>
                      </a:r>
                    </a:p>
                  </a:txBody>
                  <a:tcPr marL="90000" marR="90000" marT="25200" marB="25200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8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8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8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8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8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9575" grpId="0"/>
      <p:bldP spid="1389576" grpId="0"/>
      <p:bldP spid="138957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7762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97763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Examples</a:t>
            </a:r>
          </a:p>
        </p:txBody>
      </p:sp>
      <p:sp>
        <p:nvSpPr>
          <p:cNvPr id="1397764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i="1">
                <a:solidFill>
                  <a:srgbClr val="6E6E6E"/>
                </a:solidFill>
                <a:latin typeface="NewCenturySchlbk" pitchFamily="18" charset="0"/>
              </a:rPr>
              <a:t>Sce</a:t>
            </a:r>
            <a:r>
              <a:rPr lang="de-DE" altLang="de-DE" sz="2000" i="1">
                <a:solidFill>
                  <a:srgbClr val="6E6E6E"/>
                </a:solidFill>
                <a:latin typeface="NewCenturySchlbk" pitchFamily="18" charset="0"/>
              </a:rPr>
              <a:t>ne-labelling problem (Huffman-Clowes labelling)</a:t>
            </a:r>
            <a:endParaRPr lang="en-US" altLang="de-DE" sz="2000" i="1">
              <a:solidFill>
                <a:srgbClr val="6E6E6E"/>
              </a:solidFill>
              <a:latin typeface="NewCenturySchlbk" pitchFamily="18" charset="0"/>
            </a:endParaRPr>
          </a:p>
        </p:txBody>
      </p:sp>
      <p:pic>
        <p:nvPicPr>
          <p:cNvPr id="1397784" name="Picture 2"/>
          <p:cNvPicPr>
            <a:picLocks noChangeAspect="1" noChangeArrowheads="1"/>
          </p:cNvPicPr>
          <p:nvPr/>
        </p:nvPicPr>
        <p:blipFill>
          <a:blip r:embed="rId3">
            <a:lum bright="-18000" contrast="36000"/>
          </a:blip>
          <a:srcRect/>
          <a:stretch>
            <a:fillRect/>
          </a:stretch>
        </p:blipFill>
        <p:spPr bwMode="auto">
          <a:xfrm>
            <a:off x="611188" y="1189038"/>
            <a:ext cx="609600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7785" name="Picture 4"/>
          <p:cNvPicPr>
            <a:picLocks noChangeAspect="1" noChangeArrowheads="1"/>
          </p:cNvPicPr>
          <p:nvPr/>
        </p:nvPicPr>
        <p:blipFill>
          <a:blip r:embed="rId4">
            <a:lum bright="-30000" contrast="60000"/>
          </a:blip>
          <a:srcRect b="13972"/>
          <a:stretch>
            <a:fillRect/>
          </a:stretch>
        </p:blipFill>
        <p:spPr bwMode="auto">
          <a:xfrm>
            <a:off x="754063" y="4287838"/>
            <a:ext cx="3962400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7786" name="Picture 2"/>
          <p:cNvPicPr>
            <a:picLocks noChangeAspect="1" noChangeArrowheads="1"/>
          </p:cNvPicPr>
          <p:nvPr/>
        </p:nvPicPr>
        <p:blipFill>
          <a:blip r:embed="rId5">
            <a:lum bright="-24000" contrast="48000"/>
          </a:blip>
          <a:srcRect/>
          <a:stretch>
            <a:fillRect/>
          </a:stretch>
        </p:blipFill>
        <p:spPr bwMode="auto">
          <a:xfrm>
            <a:off x="5041900" y="3768725"/>
            <a:ext cx="4067175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666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93667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Examples</a:t>
            </a:r>
          </a:p>
        </p:txBody>
      </p:sp>
      <p:sp>
        <p:nvSpPr>
          <p:cNvPr id="1393668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i="1">
                <a:solidFill>
                  <a:srgbClr val="6E6E6E"/>
                </a:solidFill>
                <a:latin typeface="NewCenturySchlbk" pitchFamily="18" charset="0"/>
              </a:rPr>
              <a:t>Numeric constraints</a:t>
            </a:r>
          </a:p>
        </p:txBody>
      </p:sp>
      <p:sp>
        <p:nvSpPr>
          <p:cNvPr id="1393669" name="Text Box 5"/>
          <p:cNvSpPr txBox="1">
            <a:spLocks noChangeArrowheads="1"/>
          </p:cNvSpPr>
          <p:nvPr/>
        </p:nvSpPr>
        <p:spPr bwMode="auto">
          <a:xfrm>
            <a:off x="468313" y="3933825"/>
            <a:ext cx="6796087" cy="530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/>
              <a:t>Can we specify numeric constraints as relations?</a:t>
            </a:r>
          </a:p>
        </p:txBody>
      </p:sp>
      <p:grpSp>
        <p:nvGrpSpPr>
          <p:cNvPr id="1393688" name="Group 9"/>
          <p:cNvGrpSpPr>
            <a:grpSpLocks/>
          </p:cNvGrpSpPr>
          <p:nvPr/>
        </p:nvGrpSpPr>
        <p:grpSpPr bwMode="auto">
          <a:xfrm>
            <a:off x="1903413" y="1341438"/>
            <a:ext cx="4973637" cy="1654175"/>
            <a:chOff x="1680" y="2423"/>
            <a:chExt cx="3133" cy="1042"/>
          </a:xfrm>
        </p:grpSpPr>
        <p:sp>
          <p:nvSpPr>
            <p:cNvPr id="1393689" name="Line 10"/>
            <p:cNvSpPr>
              <a:spLocks noChangeShapeType="1"/>
            </p:cNvSpPr>
            <p:nvPr/>
          </p:nvSpPr>
          <p:spPr bwMode="auto">
            <a:xfrm>
              <a:off x="2102" y="2593"/>
              <a:ext cx="1" cy="145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690" name="Line 11"/>
            <p:cNvSpPr>
              <a:spLocks noChangeShapeType="1"/>
            </p:cNvSpPr>
            <p:nvPr/>
          </p:nvSpPr>
          <p:spPr bwMode="auto">
            <a:xfrm>
              <a:off x="2195" y="2831"/>
              <a:ext cx="673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691" name="Line 12"/>
            <p:cNvSpPr>
              <a:spLocks noChangeShapeType="1"/>
            </p:cNvSpPr>
            <p:nvPr/>
          </p:nvSpPr>
          <p:spPr bwMode="auto">
            <a:xfrm flipV="1">
              <a:off x="2960" y="2593"/>
              <a:ext cx="1" cy="145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692" name="Line 13"/>
            <p:cNvSpPr>
              <a:spLocks noChangeShapeType="1"/>
            </p:cNvSpPr>
            <p:nvPr/>
          </p:nvSpPr>
          <p:spPr bwMode="auto">
            <a:xfrm flipH="1">
              <a:off x="2195" y="2501"/>
              <a:ext cx="673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693" name="Freeform 14"/>
            <p:cNvSpPr>
              <a:spLocks/>
            </p:cNvSpPr>
            <p:nvPr/>
          </p:nvSpPr>
          <p:spPr bwMode="auto">
            <a:xfrm>
              <a:off x="2102" y="2738"/>
              <a:ext cx="93" cy="93"/>
            </a:xfrm>
            <a:custGeom>
              <a:avLst/>
              <a:gdLst>
                <a:gd name="T0" fmla="*/ 0 w 554"/>
                <a:gd name="T1" fmla="*/ 0 h 554"/>
                <a:gd name="T2" fmla="*/ 0 w 554"/>
                <a:gd name="T3" fmla="*/ 0 h 554"/>
                <a:gd name="T4" fmla="*/ 0 w 554"/>
                <a:gd name="T5" fmla="*/ 0 h 554"/>
                <a:gd name="T6" fmla="*/ 0 w 554"/>
                <a:gd name="T7" fmla="*/ 0 h 554"/>
                <a:gd name="T8" fmla="*/ 0 w 554"/>
                <a:gd name="T9" fmla="*/ 0 h 554"/>
                <a:gd name="T10" fmla="*/ 0 w 554"/>
                <a:gd name="T11" fmla="*/ 0 h 554"/>
                <a:gd name="T12" fmla="*/ 0 w 554"/>
                <a:gd name="T13" fmla="*/ 0 h 554"/>
                <a:gd name="T14" fmla="*/ 0 w 554"/>
                <a:gd name="T15" fmla="*/ 0 h 554"/>
                <a:gd name="T16" fmla="*/ 0 w 554"/>
                <a:gd name="T17" fmla="*/ 0 h 554"/>
                <a:gd name="T18" fmla="*/ 0 w 554"/>
                <a:gd name="T19" fmla="*/ 0 h 554"/>
                <a:gd name="T20" fmla="*/ 0 w 554"/>
                <a:gd name="T21" fmla="*/ 0 h 554"/>
                <a:gd name="T22" fmla="*/ 0 w 554"/>
                <a:gd name="T23" fmla="*/ 0 h 554"/>
                <a:gd name="T24" fmla="*/ 0 w 554"/>
                <a:gd name="T25" fmla="*/ 0 h 554"/>
                <a:gd name="T26" fmla="*/ 0 w 554"/>
                <a:gd name="T27" fmla="*/ 0 h 554"/>
                <a:gd name="T28" fmla="*/ 0 w 554"/>
                <a:gd name="T29" fmla="*/ 0 h 554"/>
                <a:gd name="T30" fmla="*/ 0 w 554"/>
                <a:gd name="T31" fmla="*/ 0 h 554"/>
                <a:gd name="T32" fmla="*/ 0 w 554"/>
                <a:gd name="T33" fmla="*/ 0 h 554"/>
                <a:gd name="T34" fmla="*/ 0 w 554"/>
                <a:gd name="T35" fmla="*/ 0 h 554"/>
                <a:gd name="T36" fmla="*/ 0 w 554"/>
                <a:gd name="T37" fmla="*/ 0 h 554"/>
                <a:gd name="T38" fmla="*/ 0 w 554"/>
                <a:gd name="T39" fmla="*/ 0 h 554"/>
                <a:gd name="T40" fmla="*/ 0 w 554"/>
                <a:gd name="T41" fmla="*/ 0 h 554"/>
                <a:gd name="T42" fmla="*/ 0 w 554"/>
                <a:gd name="T43" fmla="*/ 0 h 554"/>
                <a:gd name="T44" fmla="*/ 0 w 554"/>
                <a:gd name="T45" fmla="*/ 0 h 554"/>
                <a:gd name="T46" fmla="*/ 0 w 554"/>
                <a:gd name="T47" fmla="*/ 0 h 554"/>
                <a:gd name="T48" fmla="*/ 0 w 554"/>
                <a:gd name="T49" fmla="*/ 0 h 554"/>
                <a:gd name="T50" fmla="*/ 0 w 554"/>
                <a:gd name="T51" fmla="*/ 0 h 554"/>
                <a:gd name="T52" fmla="*/ 0 w 554"/>
                <a:gd name="T53" fmla="*/ 0 h 554"/>
                <a:gd name="T54" fmla="*/ 0 w 554"/>
                <a:gd name="T55" fmla="*/ 0 h 554"/>
                <a:gd name="T56" fmla="*/ 0 w 554"/>
                <a:gd name="T57" fmla="*/ 0 h 554"/>
                <a:gd name="T58" fmla="*/ 0 w 554"/>
                <a:gd name="T59" fmla="*/ 0 h 554"/>
                <a:gd name="T60" fmla="*/ 0 w 554"/>
                <a:gd name="T61" fmla="*/ 0 h 554"/>
                <a:gd name="T62" fmla="*/ 0 w 554"/>
                <a:gd name="T63" fmla="*/ 0 h 554"/>
                <a:gd name="T64" fmla="*/ 0 w 554"/>
                <a:gd name="T65" fmla="*/ 0 h 554"/>
                <a:gd name="T66" fmla="*/ 0 w 554"/>
                <a:gd name="T67" fmla="*/ 0 h 554"/>
                <a:gd name="T68" fmla="*/ 0 w 554"/>
                <a:gd name="T69" fmla="*/ 0 h 554"/>
                <a:gd name="T70" fmla="*/ 0 w 554"/>
                <a:gd name="T71" fmla="*/ 0 h 554"/>
                <a:gd name="T72" fmla="*/ 0 w 554"/>
                <a:gd name="T73" fmla="*/ 0 h 554"/>
                <a:gd name="T74" fmla="*/ 0 w 554"/>
                <a:gd name="T75" fmla="*/ 0 h 554"/>
                <a:gd name="T76" fmla="*/ 0 w 554"/>
                <a:gd name="T77" fmla="*/ 0 h 554"/>
                <a:gd name="T78" fmla="*/ 0 w 554"/>
                <a:gd name="T79" fmla="*/ 0 h 554"/>
                <a:gd name="T80" fmla="*/ 0 w 554"/>
                <a:gd name="T81" fmla="*/ 0 h 554"/>
                <a:gd name="T82" fmla="*/ 0 w 554"/>
                <a:gd name="T83" fmla="*/ 0 h 554"/>
                <a:gd name="T84" fmla="*/ 0 w 554"/>
                <a:gd name="T85" fmla="*/ 0 h 554"/>
                <a:gd name="T86" fmla="*/ 0 w 554"/>
                <a:gd name="T87" fmla="*/ 0 h 554"/>
                <a:gd name="T88" fmla="*/ 0 w 554"/>
                <a:gd name="T89" fmla="*/ 0 h 5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4"/>
                <a:gd name="T136" fmla="*/ 0 h 554"/>
                <a:gd name="T137" fmla="*/ 554 w 554"/>
                <a:gd name="T138" fmla="*/ 554 h 5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4" h="554">
                  <a:moveTo>
                    <a:pt x="0" y="0"/>
                  </a:moveTo>
                  <a:lnTo>
                    <a:pt x="0" y="9"/>
                  </a:lnTo>
                  <a:lnTo>
                    <a:pt x="0" y="19"/>
                  </a:lnTo>
                  <a:lnTo>
                    <a:pt x="0" y="28"/>
                  </a:lnTo>
                  <a:lnTo>
                    <a:pt x="1" y="39"/>
                  </a:lnTo>
                  <a:lnTo>
                    <a:pt x="2" y="48"/>
                  </a:lnTo>
                  <a:lnTo>
                    <a:pt x="2" y="58"/>
                  </a:lnTo>
                  <a:lnTo>
                    <a:pt x="3" y="67"/>
                  </a:lnTo>
                  <a:lnTo>
                    <a:pt x="4" y="76"/>
                  </a:lnTo>
                  <a:lnTo>
                    <a:pt x="6" y="87"/>
                  </a:lnTo>
                  <a:lnTo>
                    <a:pt x="8" y="96"/>
                  </a:lnTo>
                  <a:lnTo>
                    <a:pt x="10" y="105"/>
                  </a:lnTo>
                  <a:lnTo>
                    <a:pt x="11" y="115"/>
                  </a:lnTo>
                  <a:lnTo>
                    <a:pt x="13" y="124"/>
                  </a:lnTo>
                  <a:lnTo>
                    <a:pt x="16" y="134"/>
                  </a:lnTo>
                  <a:lnTo>
                    <a:pt x="18" y="143"/>
                  </a:lnTo>
                  <a:lnTo>
                    <a:pt x="20" y="153"/>
                  </a:lnTo>
                  <a:lnTo>
                    <a:pt x="24" y="162"/>
                  </a:lnTo>
                  <a:lnTo>
                    <a:pt x="26" y="171"/>
                  </a:lnTo>
                  <a:lnTo>
                    <a:pt x="29" y="180"/>
                  </a:lnTo>
                  <a:lnTo>
                    <a:pt x="33" y="190"/>
                  </a:lnTo>
                  <a:lnTo>
                    <a:pt x="36" y="199"/>
                  </a:lnTo>
                  <a:lnTo>
                    <a:pt x="40" y="208"/>
                  </a:lnTo>
                  <a:lnTo>
                    <a:pt x="43" y="216"/>
                  </a:lnTo>
                  <a:lnTo>
                    <a:pt x="48" y="225"/>
                  </a:lnTo>
                  <a:lnTo>
                    <a:pt x="51" y="234"/>
                  </a:lnTo>
                  <a:lnTo>
                    <a:pt x="56" y="243"/>
                  </a:lnTo>
                  <a:lnTo>
                    <a:pt x="60" y="251"/>
                  </a:lnTo>
                  <a:lnTo>
                    <a:pt x="64" y="260"/>
                  </a:lnTo>
                  <a:lnTo>
                    <a:pt x="68" y="268"/>
                  </a:lnTo>
                  <a:lnTo>
                    <a:pt x="74" y="276"/>
                  </a:lnTo>
                  <a:lnTo>
                    <a:pt x="78" y="286"/>
                  </a:lnTo>
                  <a:lnTo>
                    <a:pt x="83" y="294"/>
                  </a:lnTo>
                  <a:lnTo>
                    <a:pt x="89" y="302"/>
                  </a:lnTo>
                  <a:lnTo>
                    <a:pt x="94" y="310"/>
                  </a:lnTo>
                  <a:lnTo>
                    <a:pt x="99" y="318"/>
                  </a:lnTo>
                  <a:lnTo>
                    <a:pt x="105" y="326"/>
                  </a:lnTo>
                  <a:lnTo>
                    <a:pt x="110" y="334"/>
                  </a:lnTo>
                  <a:lnTo>
                    <a:pt x="117" y="342"/>
                  </a:lnTo>
                  <a:lnTo>
                    <a:pt x="123" y="348"/>
                  </a:lnTo>
                  <a:lnTo>
                    <a:pt x="129" y="356"/>
                  </a:lnTo>
                  <a:lnTo>
                    <a:pt x="136" y="363"/>
                  </a:lnTo>
                  <a:lnTo>
                    <a:pt x="141" y="371"/>
                  </a:lnTo>
                  <a:lnTo>
                    <a:pt x="148" y="378"/>
                  </a:lnTo>
                  <a:lnTo>
                    <a:pt x="155" y="385"/>
                  </a:lnTo>
                  <a:lnTo>
                    <a:pt x="162" y="392"/>
                  </a:lnTo>
                  <a:lnTo>
                    <a:pt x="169" y="399"/>
                  </a:lnTo>
                  <a:lnTo>
                    <a:pt x="176" y="406"/>
                  </a:lnTo>
                  <a:lnTo>
                    <a:pt x="182" y="411"/>
                  </a:lnTo>
                  <a:lnTo>
                    <a:pt x="190" y="418"/>
                  </a:lnTo>
                  <a:lnTo>
                    <a:pt x="197" y="425"/>
                  </a:lnTo>
                  <a:lnTo>
                    <a:pt x="204" y="431"/>
                  </a:lnTo>
                  <a:lnTo>
                    <a:pt x="212" y="436"/>
                  </a:lnTo>
                  <a:lnTo>
                    <a:pt x="220" y="442"/>
                  </a:lnTo>
                  <a:lnTo>
                    <a:pt x="228" y="448"/>
                  </a:lnTo>
                  <a:lnTo>
                    <a:pt x="236" y="454"/>
                  </a:lnTo>
                  <a:lnTo>
                    <a:pt x="244" y="459"/>
                  </a:lnTo>
                  <a:lnTo>
                    <a:pt x="252" y="465"/>
                  </a:lnTo>
                  <a:lnTo>
                    <a:pt x="260" y="470"/>
                  </a:lnTo>
                  <a:lnTo>
                    <a:pt x="268" y="475"/>
                  </a:lnTo>
                  <a:lnTo>
                    <a:pt x="276" y="480"/>
                  </a:lnTo>
                  <a:lnTo>
                    <a:pt x="285" y="484"/>
                  </a:lnTo>
                  <a:lnTo>
                    <a:pt x="293" y="489"/>
                  </a:lnTo>
                  <a:lnTo>
                    <a:pt x="302" y="494"/>
                  </a:lnTo>
                  <a:lnTo>
                    <a:pt x="310" y="498"/>
                  </a:lnTo>
                  <a:lnTo>
                    <a:pt x="320" y="503"/>
                  </a:lnTo>
                  <a:lnTo>
                    <a:pt x="328" y="506"/>
                  </a:lnTo>
                  <a:lnTo>
                    <a:pt x="337" y="510"/>
                  </a:lnTo>
                  <a:lnTo>
                    <a:pt x="346" y="514"/>
                  </a:lnTo>
                  <a:lnTo>
                    <a:pt x="355" y="518"/>
                  </a:lnTo>
                  <a:lnTo>
                    <a:pt x="364" y="521"/>
                  </a:lnTo>
                  <a:lnTo>
                    <a:pt x="373" y="524"/>
                  </a:lnTo>
                  <a:lnTo>
                    <a:pt x="382" y="527"/>
                  </a:lnTo>
                  <a:lnTo>
                    <a:pt x="391" y="530"/>
                  </a:lnTo>
                  <a:lnTo>
                    <a:pt x="401" y="532"/>
                  </a:lnTo>
                  <a:lnTo>
                    <a:pt x="410" y="535"/>
                  </a:lnTo>
                  <a:lnTo>
                    <a:pt x="419" y="538"/>
                  </a:lnTo>
                  <a:lnTo>
                    <a:pt x="429" y="540"/>
                  </a:lnTo>
                  <a:lnTo>
                    <a:pt x="438" y="542"/>
                  </a:lnTo>
                  <a:lnTo>
                    <a:pt x="447" y="544"/>
                  </a:lnTo>
                  <a:lnTo>
                    <a:pt x="458" y="546"/>
                  </a:lnTo>
                  <a:lnTo>
                    <a:pt x="467" y="547"/>
                  </a:lnTo>
                  <a:lnTo>
                    <a:pt x="476" y="548"/>
                  </a:lnTo>
                  <a:lnTo>
                    <a:pt x="486" y="550"/>
                  </a:lnTo>
                  <a:lnTo>
                    <a:pt x="495" y="551"/>
                  </a:lnTo>
                  <a:lnTo>
                    <a:pt x="505" y="552"/>
                  </a:lnTo>
                  <a:lnTo>
                    <a:pt x="515" y="553"/>
                  </a:lnTo>
                  <a:lnTo>
                    <a:pt x="524" y="553"/>
                  </a:lnTo>
                  <a:lnTo>
                    <a:pt x="534" y="554"/>
                  </a:lnTo>
                  <a:lnTo>
                    <a:pt x="543" y="554"/>
                  </a:lnTo>
                  <a:lnTo>
                    <a:pt x="554" y="554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694" name="Freeform 15"/>
            <p:cNvSpPr>
              <a:spLocks/>
            </p:cNvSpPr>
            <p:nvPr/>
          </p:nvSpPr>
          <p:spPr bwMode="auto">
            <a:xfrm>
              <a:off x="2868" y="2738"/>
              <a:ext cx="92" cy="93"/>
            </a:xfrm>
            <a:custGeom>
              <a:avLst/>
              <a:gdLst>
                <a:gd name="T0" fmla="*/ 0 w 554"/>
                <a:gd name="T1" fmla="*/ 0 h 554"/>
                <a:gd name="T2" fmla="*/ 0 w 554"/>
                <a:gd name="T3" fmla="*/ 0 h 554"/>
                <a:gd name="T4" fmla="*/ 0 w 554"/>
                <a:gd name="T5" fmla="*/ 0 h 554"/>
                <a:gd name="T6" fmla="*/ 0 w 554"/>
                <a:gd name="T7" fmla="*/ 0 h 554"/>
                <a:gd name="T8" fmla="*/ 0 w 554"/>
                <a:gd name="T9" fmla="*/ 0 h 554"/>
                <a:gd name="T10" fmla="*/ 0 w 554"/>
                <a:gd name="T11" fmla="*/ 0 h 554"/>
                <a:gd name="T12" fmla="*/ 0 w 554"/>
                <a:gd name="T13" fmla="*/ 0 h 554"/>
                <a:gd name="T14" fmla="*/ 0 w 554"/>
                <a:gd name="T15" fmla="*/ 0 h 554"/>
                <a:gd name="T16" fmla="*/ 0 w 554"/>
                <a:gd name="T17" fmla="*/ 0 h 554"/>
                <a:gd name="T18" fmla="*/ 0 w 554"/>
                <a:gd name="T19" fmla="*/ 0 h 554"/>
                <a:gd name="T20" fmla="*/ 0 w 554"/>
                <a:gd name="T21" fmla="*/ 0 h 554"/>
                <a:gd name="T22" fmla="*/ 0 w 554"/>
                <a:gd name="T23" fmla="*/ 0 h 554"/>
                <a:gd name="T24" fmla="*/ 0 w 554"/>
                <a:gd name="T25" fmla="*/ 0 h 554"/>
                <a:gd name="T26" fmla="*/ 0 w 554"/>
                <a:gd name="T27" fmla="*/ 0 h 554"/>
                <a:gd name="T28" fmla="*/ 0 w 554"/>
                <a:gd name="T29" fmla="*/ 0 h 554"/>
                <a:gd name="T30" fmla="*/ 0 w 554"/>
                <a:gd name="T31" fmla="*/ 0 h 554"/>
                <a:gd name="T32" fmla="*/ 0 w 554"/>
                <a:gd name="T33" fmla="*/ 0 h 554"/>
                <a:gd name="T34" fmla="*/ 0 w 554"/>
                <a:gd name="T35" fmla="*/ 0 h 554"/>
                <a:gd name="T36" fmla="*/ 0 w 554"/>
                <a:gd name="T37" fmla="*/ 0 h 554"/>
                <a:gd name="T38" fmla="*/ 0 w 554"/>
                <a:gd name="T39" fmla="*/ 0 h 554"/>
                <a:gd name="T40" fmla="*/ 0 w 554"/>
                <a:gd name="T41" fmla="*/ 0 h 554"/>
                <a:gd name="T42" fmla="*/ 0 w 554"/>
                <a:gd name="T43" fmla="*/ 0 h 554"/>
                <a:gd name="T44" fmla="*/ 0 w 554"/>
                <a:gd name="T45" fmla="*/ 0 h 554"/>
                <a:gd name="T46" fmla="*/ 0 w 554"/>
                <a:gd name="T47" fmla="*/ 0 h 554"/>
                <a:gd name="T48" fmla="*/ 0 w 554"/>
                <a:gd name="T49" fmla="*/ 0 h 554"/>
                <a:gd name="T50" fmla="*/ 0 w 554"/>
                <a:gd name="T51" fmla="*/ 0 h 554"/>
                <a:gd name="T52" fmla="*/ 0 w 554"/>
                <a:gd name="T53" fmla="*/ 0 h 554"/>
                <a:gd name="T54" fmla="*/ 0 w 554"/>
                <a:gd name="T55" fmla="*/ 0 h 554"/>
                <a:gd name="T56" fmla="*/ 0 w 554"/>
                <a:gd name="T57" fmla="*/ 0 h 554"/>
                <a:gd name="T58" fmla="*/ 0 w 554"/>
                <a:gd name="T59" fmla="*/ 0 h 554"/>
                <a:gd name="T60" fmla="*/ 0 w 554"/>
                <a:gd name="T61" fmla="*/ 0 h 554"/>
                <a:gd name="T62" fmla="*/ 0 w 554"/>
                <a:gd name="T63" fmla="*/ 0 h 554"/>
                <a:gd name="T64" fmla="*/ 0 w 554"/>
                <a:gd name="T65" fmla="*/ 0 h 554"/>
                <a:gd name="T66" fmla="*/ 0 w 554"/>
                <a:gd name="T67" fmla="*/ 0 h 554"/>
                <a:gd name="T68" fmla="*/ 0 w 554"/>
                <a:gd name="T69" fmla="*/ 0 h 554"/>
                <a:gd name="T70" fmla="*/ 0 w 554"/>
                <a:gd name="T71" fmla="*/ 0 h 554"/>
                <a:gd name="T72" fmla="*/ 0 w 554"/>
                <a:gd name="T73" fmla="*/ 0 h 554"/>
                <a:gd name="T74" fmla="*/ 0 w 554"/>
                <a:gd name="T75" fmla="*/ 0 h 554"/>
                <a:gd name="T76" fmla="*/ 0 w 554"/>
                <a:gd name="T77" fmla="*/ 0 h 554"/>
                <a:gd name="T78" fmla="*/ 0 w 554"/>
                <a:gd name="T79" fmla="*/ 0 h 554"/>
                <a:gd name="T80" fmla="*/ 0 w 554"/>
                <a:gd name="T81" fmla="*/ 0 h 554"/>
                <a:gd name="T82" fmla="*/ 0 w 554"/>
                <a:gd name="T83" fmla="*/ 0 h 554"/>
                <a:gd name="T84" fmla="*/ 0 w 554"/>
                <a:gd name="T85" fmla="*/ 0 h 554"/>
                <a:gd name="T86" fmla="*/ 0 w 554"/>
                <a:gd name="T87" fmla="*/ 0 h 554"/>
                <a:gd name="T88" fmla="*/ 0 w 554"/>
                <a:gd name="T89" fmla="*/ 0 h 5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4"/>
                <a:gd name="T136" fmla="*/ 0 h 554"/>
                <a:gd name="T137" fmla="*/ 554 w 554"/>
                <a:gd name="T138" fmla="*/ 554 h 5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4" h="554">
                  <a:moveTo>
                    <a:pt x="0" y="554"/>
                  </a:moveTo>
                  <a:lnTo>
                    <a:pt x="10" y="554"/>
                  </a:lnTo>
                  <a:lnTo>
                    <a:pt x="20" y="554"/>
                  </a:lnTo>
                  <a:lnTo>
                    <a:pt x="30" y="553"/>
                  </a:lnTo>
                  <a:lnTo>
                    <a:pt x="39" y="553"/>
                  </a:lnTo>
                  <a:lnTo>
                    <a:pt x="48" y="552"/>
                  </a:lnTo>
                  <a:lnTo>
                    <a:pt x="58" y="551"/>
                  </a:lnTo>
                  <a:lnTo>
                    <a:pt x="68" y="550"/>
                  </a:lnTo>
                  <a:lnTo>
                    <a:pt x="78" y="548"/>
                  </a:lnTo>
                  <a:lnTo>
                    <a:pt x="87" y="547"/>
                  </a:lnTo>
                  <a:lnTo>
                    <a:pt x="96" y="546"/>
                  </a:lnTo>
                  <a:lnTo>
                    <a:pt x="106" y="544"/>
                  </a:lnTo>
                  <a:lnTo>
                    <a:pt x="116" y="542"/>
                  </a:lnTo>
                  <a:lnTo>
                    <a:pt x="125" y="540"/>
                  </a:lnTo>
                  <a:lnTo>
                    <a:pt x="135" y="538"/>
                  </a:lnTo>
                  <a:lnTo>
                    <a:pt x="144" y="535"/>
                  </a:lnTo>
                  <a:lnTo>
                    <a:pt x="153" y="532"/>
                  </a:lnTo>
                  <a:lnTo>
                    <a:pt x="162" y="530"/>
                  </a:lnTo>
                  <a:lnTo>
                    <a:pt x="172" y="527"/>
                  </a:lnTo>
                  <a:lnTo>
                    <a:pt x="181" y="524"/>
                  </a:lnTo>
                  <a:lnTo>
                    <a:pt x="190" y="521"/>
                  </a:lnTo>
                  <a:lnTo>
                    <a:pt x="199" y="518"/>
                  </a:lnTo>
                  <a:lnTo>
                    <a:pt x="208" y="514"/>
                  </a:lnTo>
                  <a:lnTo>
                    <a:pt x="217" y="510"/>
                  </a:lnTo>
                  <a:lnTo>
                    <a:pt x="225" y="506"/>
                  </a:lnTo>
                  <a:lnTo>
                    <a:pt x="234" y="503"/>
                  </a:lnTo>
                  <a:lnTo>
                    <a:pt x="244" y="498"/>
                  </a:lnTo>
                  <a:lnTo>
                    <a:pt x="252" y="494"/>
                  </a:lnTo>
                  <a:lnTo>
                    <a:pt x="261" y="489"/>
                  </a:lnTo>
                  <a:lnTo>
                    <a:pt x="269" y="484"/>
                  </a:lnTo>
                  <a:lnTo>
                    <a:pt x="278" y="480"/>
                  </a:lnTo>
                  <a:lnTo>
                    <a:pt x="286" y="475"/>
                  </a:lnTo>
                  <a:lnTo>
                    <a:pt x="294" y="470"/>
                  </a:lnTo>
                  <a:lnTo>
                    <a:pt x="302" y="465"/>
                  </a:lnTo>
                  <a:lnTo>
                    <a:pt x="310" y="459"/>
                  </a:lnTo>
                  <a:lnTo>
                    <a:pt x="318" y="454"/>
                  </a:lnTo>
                  <a:lnTo>
                    <a:pt x="326" y="448"/>
                  </a:lnTo>
                  <a:lnTo>
                    <a:pt x="334" y="442"/>
                  </a:lnTo>
                  <a:lnTo>
                    <a:pt x="342" y="436"/>
                  </a:lnTo>
                  <a:lnTo>
                    <a:pt x="349" y="431"/>
                  </a:lnTo>
                  <a:lnTo>
                    <a:pt x="357" y="425"/>
                  </a:lnTo>
                  <a:lnTo>
                    <a:pt x="364" y="418"/>
                  </a:lnTo>
                  <a:lnTo>
                    <a:pt x="372" y="411"/>
                  </a:lnTo>
                  <a:lnTo>
                    <a:pt x="378" y="406"/>
                  </a:lnTo>
                  <a:lnTo>
                    <a:pt x="385" y="399"/>
                  </a:lnTo>
                  <a:lnTo>
                    <a:pt x="392" y="392"/>
                  </a:lnTo>
                  <a:lnTo>
                    <a:pt x="399" y="385"/>
                  </a:lnTo>
                  <a:lnTo>
                    <a:pt x="406" y="378"/>
                  </a:lnTo>
                  <a:lnTo>
                    <a:pt x="413" y="371"/>
                  </a:lnTo>
                  <a:lnTo>
                    <a:pt x="418" y="363"/>
                  </a:lnTo>
                  <a:lnTo>
                    <a:pt x="425" y="356"/>
                  </a:lnTo>
                  <a:lnTo>
                    <a:pt x="431" y="348"/>
                  </a:lnTo>
                  <a:lnTo>
                    <a:pt x="437" y="342"/>
                  </a:lnTo>
                  <a:lnTo>
                    <a:pt x="444" y="334"/>
                  </a:lnTo>
                  <a:lnTo>
                    <a:pt x="449" y="326"/>
                  </a:lnTo>
                  <a:lnTo>
                    <a:pt x="455" y="318"/>
                  </a:lnTo>
                  <a:lnTo>
                    <a:pt x="460" y="310"/>
                  </a:lnTo>
                  <a:lnTo>
                    <a:pt x="465" y="302"/>
                  </a:lnTo>
                  <a:lnTo>
                    <a:pt x="471" y="294"/>
                  </a:lnTo>
                  <a:lnTo>
                    <a:pt x="476" y="286"/>
                  </a:lnTo>
                  <a:lnTo>
                    <a:pt x="480" y="276"/>
                  </a:lnTo>
                  <a:lnTo>
                    <a:pt x="485" y="268"/>
                  </a:lnTo>
                  <a:lnTo>
                    <a:pt x="490" y="260"/>
                  </a:lnTo>
                  <a:lnTo>
                    <a:pt x="494" y="251"/>
                  </a:lnTo>
                  <a:lnTo>
                    <a:pt x="498" y="243"/>
                  </a:lnTo>
                  <a:lnTo>
                    <a:pt x="503" y="234"/>
                  </a:lnTo>
                  <a:lnTo>
                    <a:pt x="506" y="225"/>
                  </a:lnTo>
                  <a:lnTo>
                    <a:pt x="511" y="216"/>
                  </a:lnTo>
                  <a:lnTo>
                    <a:pt x="514" y="208"/>
                  </a:lnTo>
                  <a:lnTo>
                    <a:pt x="518" y="199"/>
                  </a:lnTo>
                  <a:lnTo>
                    <a:pt x="521" y="190"/>
                  </a:lnTo>
                  <a:lnTo>
                    <a:pt x="525" y="180"/>
                  </a:lnTo>
                  <a:lnTo>
                    <a:pt x="528" y="171"/>
                  </a:lnTo>
                  <a:lnTo>
                    <a:pt x="530" y="162"/>
                  </a:lnTo>
                  <a:lnTo>
                    <a:pt x="534" y="153"/>
                  </a:lnTo>
                  <a:lnTo>
                    <a:pt x="536" y="143"/>
                  </a:lnTo>
                  <a:lnTo>
                    <a:pt x="538" y="134"/>
                  </a:lnTo>
                  <a:lnTo>
                    <a:pt x="541" y="124"/>
                  </a:lnTo>
                  <a:lnTo>
                    <a:pt x="543" y="115"/>
                  </a:lnTo>
                  <a:lnTo>
                    <a:pt x="544" y="105"/>
                  </a:lnTo>
                  <a:lnTo>
                    <a:pt x="546" y="96"/>
                  </a:lnTo>
                  <a:lnTo>
                    <a:pt x="547" y="87"/>
                  </a:lnTo>
                  <a:lnTo>
                    <a:pt x="550" y="76"/>
                  </a:lnTo>
                  <a:lnTo>
                    <a:pt x="551" y="67"/>
                  </a:lnTo>
                  <a:lnTo>
                    <a:pt x="552" y="58"/>
                  </a:lnTo>
                  <a:lnTo>
                    <a:pt x="552" y="48"/>
                  </a:lnTo>
                  <a:lnTo>
                    <a:pt x="553" y="39"/>
                  </a:lnTo>
                  <a:lnTo>
                    <a:pt x="554" y="28"/>
                  </a:lnTo>
                  <a:lnTo>
                    <a:pt x="554" y="19"/>
                  </a:lnTo>
                  <a:lnTo>
                    <a:pt x="554" y="9"/>
                  </a:lnTo>
                  <a:lnTo>
                    <a:pt x="554" y="0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695" name="Freeform 16"/>
            <p:cNvSpPr>
              <a:spLocks/>
            </p:cNvSpPr>
            <p:nvPr/>
          </p:nvSpPr>
          <p:spPr bwMode="auto">
            <a:xfrm>
              <a:off x="2868" y="2501"/>
              <a:ext cx="92" cy="92"/>
            </a:xfrm>
            <a:custGeom>
              <a:avLst/>
              <a:gdLst>
                <a:gd name="T0" fmla="*/ 0 w 554"/>
                <a:gd name="T1" fmla="*/ 0 h 555"/>
                <a:gd name="T2" fmla="*/ 0 w 554"/>
                <a:gd name="T3" fmla="*/ 0 h 555"/>
                <a:gd name="T4" fmla="*/ 0 w 554"/>
                <a:gd name="T5" fmla="*/ 0 h 555"/>
                <a:gd name="T6" fmla="*/ 0 w 554"/>
                <a:gd name="T7" fmla="*/ 0 h 555"/>
                <a:gd name="T8" fmla="*/ 0 w 554"/>
                <a:gd name="T9" fmla="*/ 0 h 555"/>
                <a:gd name="T10" fmla="*/ 0 w 554"/>
                <a:gd name="T11" fmla="*/ 0 h 555"/>
                <a:gd name="T12" fmla="*/ 0 w 554"/>
                <a:gd name="T13" fmla="*/ 0 h 555"/>
                <a:gd name="T14" fmla="*/ 0 w 554"/>
                <a:gd name="T15" fmla="*/ 0 h 555"/>
                <a:gd name="T16" fmla="*/ 0 w 554"/>
                <a:gd name="T17" fmla="*/ 0 h 555"/>
                <a:gd name="T18" fmla="*/ 0 w 554"/>
                <a:gd name="T19" fmla="*/ 0 h 555"/>
                <a:gd name="T20" fmla="*/ 0 w 554"/>
                <a:gd name="T21" fmla="*/ 0 h 555"/>
                <a:gd name="T22" fmla="*/ 0 w 554"/>
                <a:gd name="T23" fmla="*/ 0 h 555"/>
                <a:gd name="T24" fmla="*/ 0 w 554"/>
                <a:gd name="T25" fmla="*/ 0 h 555"/>
                <a:gd name="T26" fmla="*/ 0 w 554"/>
                <a:gd name="T27" fmla="*/ 0 h 555"/>
                <a:gd name="T28" fmla="*/ 0 w 554"/>
                <a:gd name="T29" fmla="*/ 0 h 555"/>
                <a:gd name="T30" fmla="*/ 0 w 554"/>
                <a:gd name="T31" fmla="*/ 0 h 555"/>
                <a:gd name="T32" fmla="*/ 0 w 554"/>
                <a:gd name="T33" fmla="*/ 0 h 555"/>
                <a:gd name="T34" fmla="*/ 0 w 554"/>
                <a:gd name="T35" fmla="*/ 0 h 555"/>
                <a:gd name="T36" fmla="*/ 0 w 554"/>
                <a:gd name="T37" fmla="*/ 0 h 555"/>
                <a:gd name="T38" fmla="*/ 0 w 554"/>
                <a:gd name="T39" fmla="*/ 0 h 555"/>
                <a:gd name="T40" fmla="*/ 0 w 554"/>
                <a:gd name="T41" fmla="*/ 0 h 555"/>
                <a:gd name="T42" fmla="*/ 0 w 554"/>
                <a:gd name="T43" fmla="*/ 0 h 555"/>
                <a:gd name="T44" fmla="*/ 0 w 554"/>
                <a:gd name="T45" fmla="*/ 0 h 555"/>
                <a:gd name="T46" fmla="*/ 0 w 554"/>
                <a:gd name="T47" fmla="*/ 0 h 555"/>
                <a:gd name="T48" fmla="*/ 0 w 554"/>
                <a:gd name="T49" fmla="*/ 0 h 555"/>
                <a:gd name="T50" fmla="*/ 0 w 554"/>
                <a:gd name="T51" fmla="*/ 0 h 555"/>
                <a:gd name="T52" fmla="*/ 0 w 554"/>
                <a:gd name="T53" fmla="*/ 0 h 555"/>
                <a:gd name="T54" fmla="*/ 0 w 554"/>
                <a:gd name="T55" fmla="*/ 0 h 555"/>
                <a:gd name="T56" fmla="*/ 0 w 554"/>
                <a:gd name="T57" fmla="*/ 0 h 555"/>
                <a:gd name="T58" fmla="*/ 0 w 554"/>
                <a:gd name="T59" fmla="*/ 0 h 555"/>
                <a:gd name="T60" fmla="*/ 0 w 554"/>
                <a:gd name="T61" fmla="*/ 0 h 555"/>
                <a:gd name="T62" fmla="*/ 0 w 554"/>
                <a:gd name="T63" fmla="*/ 0 h 555"/>
                <a:gd name="T64" fmla="*/ 0 w 554"/>
                <a:gd name="T65" fmla="*/ 0 h 555"/>
                <a:gd name="T66" fmla="*/ 0 w 554"/>
                <a:gd name="T67" fmla="*/ 0 h 555"/>
                <a:gd name="T68" fmla="*/ 0 w 554"/>
                <a:gd name="T69" fmla="*/ 0 h 555"/>
                <a:gd name="T70" fmla="*/ 0 w 554"/>
                <a:gd name="T71" fmla="*/ 0 h 555"/>
                <a:gd name="T72" fmla="*/ 0 w 554"/>
                <a:gd name="T73" fmla="*/ 0 h 555"/>
                <a:gd name="T74" fmla="*/ 0 w 554"/>
                <a:gd name="T75" fmla="*/ 0 h 555"/>
                <a:gd name="T76" fmla="*/ 0 w 554"/>
                <a:gd name="T77" fmla="*/ 0 h 555"/>
                <a:gd name="T78" fmla="*/ 0 w 554"/>
                <a:gd name="T79" fmla="*/ 0 h 555"/>
                <a:gd name="T80" fmla="*/ 0 w 554"/>
                <a:gd name="T81" fmla="*/ 0 h 555"/>
                <a:gd name="T82" fmla="*/ 0 w 554"/>
                <a:gd name="T83" fmla="*/ 0 h 555"/>
                <a:gd name="T84" fmla="*/ 0 w 554"/>
                <a:gd name="T85" fmla="*/ 0 h 555"/>
                <a:gd name="T86" fmla="*/ 0 w 554"/>
                <a:gd name="T87" fmla="*/ 0 h 555"/>
                <a:gd name="T88" fmla="*/ 0 w 554"/>
                <a:gd name="T89" fmla="*/ 0 h 55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4"/>
                <a:gd name="T136" fmla="*/ 0 h 555"/>
                <a:gd name="T137" fmla="*/ 554 w 554"/>
                <a:gd name="T138" fmla="*/ 555 h 55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4" h="555">
                  <a:moveTo>
                    <a:pt x="554" y="555"/>
                  </a:moveTo>
                  <a:lnTo>
                    <a:pt x="554" y="545"/>
                  </a:lnTo>
                  <a:lnTo>
                    <a:pt x="554" y="536"/>
                  </a:lnTo>
                  <a:lnTo>
                    <a:pt x="554" y="525"/>
                  </a:lnTo>
                  <a:lnTo>
                    <a:pt x="553" y="516"/>
                  </a:lnTo>
                  <a:lnTo>
                    <a:pt x="552" y="506"/>
                  </a:lnTo>
                  <a:lnTo>
                    <a:pt x="552" y="497"/>
                  </a:lnTo>
                  <a:lnTo>
                    <a:pt x="551" y="486"/>
                  </a:lnTo>
                  <a:lnTo>
                    <a:pt x="550" y="477"/>
                  </a:lnTo>
                  <a:lnTo>
                    <a:pt x="547" y="468"/>
                  </a:lnTo>
                  <a:lnTo>
                    <a:pt x="546" y="458"/>
                  </a:lnTo>
                  <a:lnTo>
                    <a:pt x="544" y="449"/>
                  </a:lnTo>
                  <a:lnTo>
                    <a:pt x="543" y="440"/>
                  </a:lnTo>
                  <a:lnTo>
                    <a:pt x="541" y="429"/>
                  </a:lnTo>
                  <a:lnTo>
                    <a:pt x="538" y="420"/>
                  </a:lnTo>
                  <a:lnTo>
                    <a:pt x="536" y="411"/>
                  </a:lnTo>
                  <a:lnTo>
                    <a:pt x="534" y="402"/>
                  </a:lnTo>
                  <a:lnTo>
                    <a:pt x="530" y="393"/>
                  </a:lnTo>
                  <a:lnTo>
                    <a:pt x="528" y="384"/>
                  </a:lnTo>
                  <a:lnTo>
                    <a:pt x="525" y="374"/>
                  </a:lnTo>
                  <a:lnTo>
                    <a:pt x="521" y="365"/>
                  </a:lnTo>
                  <a:lnTo>
                    <a:pt x="518" y="356"/>
                  </a:lnTo>
                  <a:lnTo>
                    <a:pt x="514" y="347"/>
                  </a:lnTo>
                  <a:lnTo>
                    <a:pt x="511" y="338"/>
                  </a:lnTo>
                  <a:lnTo>
                    <a:pt x="506" y="329"/>
                  </a:lnTo>
                  <a:lnTo>
                    <a:pt x="503" y="321"/>
                  </a:lnTo>
                  <a:lnTo>
                    <a:pt x="498" y="312"/>
                  </a:lnTo>
                  <a:lnTo>
                    <a:pt x="494" y="302"/>
                  </a:lnTo>
                  <a:lnTo>
                    <a:pt x="490" y="294"/>
                  </a:lnTo>
                  <a:lnTo>
                    <a:pt x="485" y="285"/>
                  </a:lnTo>
                  <a:lnTo>
                    <a:pt x="480" y="277"/>
                  </a:lnTo>
                  <a:lnTo>
                    <a:pt x="476" y="269"/>
                  </a:lnTo>
                  <a:lnTo>
                    <a:pt x="471" y="261"/>
                  </a:lnTo>
                  <a:lnTo>
                    <a:pt x="465" y="252"/>
                  </a:lnTo>
                  <a:lnTo>
                    <a:pt x="460" y="244"/>
                  </a:lnTo>
                  <a:lnTo>
                    <a:pt x="455" y="236"/>
                  </a:lnTo>
                  <a:lnTo>
                    <a:pt x="449" y="228"/>
                  </a:lnTo>
                  <a:lnTo>
                    <a:pt x="444" y="221"/>
                  </a:lnTo>
                  <a:lnTo>
                    <a:pt x="437" y="213"/>
                  </a:lnTo>
                  <a:lnTo>
                    <a:pt x="431" y="205"/>
                  </a:lnTo>
                  <a:lnTo>
                    <a:pt x="425" y="198"/>
                  </a:lnTo>
                  <a:lnTo>
                    <a:pt x="418" y="190"/>
                  </a:lnTo>
                  <a:lnTo>
                    <a:pt x="413" y="184"/>
                  </a:lnTo>
                  <a:lnTo>
                    <a:pt x="406" y="177"/>
                  </a:lnTo>
                  <a:lnTo>
                    <a:pt x="399" y="170"/>
                  </a:lnTo>
                  <a:lnTo>
                    <a:pt x="392" y="163"/>
                  </a:lnTo>
                  <a:lnTo>
                    <a:pt x="385" y="156"/>
                  </a:lnTo>
                  <a:lnTo>
                    <a:pt x="378" y="149"/>
                  </a:lnTo>
                  <a:lnTo>
                    <a:pt x="372" y="142"/>
                  </a:lnTo>
                  <a:lnTo>
                    <a:pt x="364" y="136"/>
                  </a:lnTo>
                  <a:lnTo>
                    <a:pt x="357" y="130"/>
                  </a:lnTo>
                  <a:lnTo>
                    <a:pt x="349" y="124"/>
                  </a:lnTo>
                  <a:lnTo>
                    <a:pt x="342" y="117"/>
                  </a:lnTo>
                  <a:lnTo>
                    <a:pt x="334" y="112"/>
                  </a:lnTo>
                  <a:lnTo>
                    <a:pt x="326" y="106"/>
                  </a:lnTo>
                  <a:lnTo>
                    <a:pt x="318" y="100"/>
                  </a:lnTo>
                  <a:lnTo>
                    <a:pt x="310" y="94"/>
                  </a:lnTo>
                  <a:lnTo>
                    <a:pt x="302" y="90"/>
                  </a:lnTo>
                  <a:lnTo>
                    <a:pt x="294" y="84"/>
                  </a:lnTo>
                  <a:lnTo>
                    <a:pt x="286" y="80"/>
                  </a:lnTo>
                  <a:lnTo>
                    <a:pt x="278" y="74"/>
                  </a:lnTo>
                  <a:lnTo>
                    <a:pt x="269" y="69"/>
                  </a:lnTo>
                  <a:lnTo>
                    <a:pt x="261" y="65"/>
                  </a:lnTo>
                  <a:lnTo>
                    <a:pt x="252" y="60"/>
                  </a:lnTo>
                  <a:lnTo>
                    <a:pt x="244" y="57"/>
                  </a:lnTo>
                  <a:lnTo>
                    <a:pt x="234" y="52"/>
                  </a:lnTo>
                  <a:lnTo>
                    <a:pt x="225" y="48"/>
                  </a:lnTo>
                  <a:lnTo>
                    <a:pt x="217" y="44"/>
                  </a:lnTo>
                  <a:lnTo>
                    <a:pt x="208" y="41"/>
                  </a:lnTo>
                  <a:lnTo>
                    <a:pt x="199" y="37"/>
                  </a:lnTo>
                  <a:lnTo>
                    <a:pt x="190" y="34"/>
                  </a:lnTo>
                  <a:lnTo>
                    <a:pt x="181" y="30"/>
                  </a:lnTo>
                  <a:lnTo>
                    <a:pt x="172" y="27"/>
                  </a:lnTo>
                  <a:lnTo>
                    <a:pt x="162" y="25"/>
                  </a:lnTo>
                  <a:lnTo>
                    <a:pt x="153" y="21"/>
                  </a:lnTo>
                  <a:lnTo>
                    <a:pt x="144" y="19"/>
                  </a:lnTo>
                  <a:lnTo>
                    <a:pt x="135" y="17"/>
                  </a:lnTo>
                  <a:lnTo>
                    <a:pt x="125" y="14"/>
                  </a:lnTo>
                  <a:lnTo>
                    <a:pt x="116" y="12"/>
                  </a:lnTo>
                  <a:lnTo>
                    <a:pt x="106" y="10"/>
                  </a:lnTo>
                  <a:lnTo>
                    <a:pt x="96" y="9"/>
                  </a:lnTo>
                  <a:lnTo>
                    <a:pt x="87" y="6"/>
                  </a:lnTo>
                  <a:lnTo>
                    <a:pt x="78" y="5"/>
                  </a:lnTo>
                  <a:lnTo>
                    <a:pt x="68" y="4"/>
                  </a:lnTo>
                  <a:lnTo>
                    <a:pt x="58" y="3"/>
                  </a:lnTo>
                  <a:lnTo>
                    <a:pt x="48" y="2"/>
                  </a:lnTo>
                  <a:lnTo>
                    <a:pt x="39" y="2"/>
                  </a:lnTo>
                  <a:lnTo>
                    <a:pt x="30" y="1"/>
                  </a:lnTo>
                  <a:lnTo>
                    <a:pt x="20" y="1"/>
                  </a:lnTo>
                  <a:lnTo>
                    <a:pt x="10" y="1"/>
                  </a:lnTo>
                  <a:lnTo>
                    <a:pt x="0" y="0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696" name="Freeform 17"/>
            <p:cNvSpPr>
              <a:spLocks/>
            </p:cNvSpPr>
            <p:nvPr/>
          </p:nvSpPr>
          <p:spPr bwMode="auto">
            <a:xfrm>
              <a:off x="2102" y="2501"/>
              <a:ext cx="93" cy="92"/>
            </a:xfrm>
            <a:custGeom>
              <a:avLst/>
              <a:gdLst>
                <a:gd name="T0" fmla="*/ 0 w 554"/>
                <a:gd name="T1" fmla="*/ 0 h 555"/>
                <a:gd name="T2" fmla="*/ 0 w 554"/>
                <a:gd name="T3" fmla="*/ 0 h 555"/>
                <a:gd name="T4" fmla="*/ 0 w 554"/>
                <a:gd name="T5" fmla="*/ 0 h 555"/>
                <a:gd name="T6" fmla="*/ 0 w 554"/>
                <a:gd name="T7" fmla="*/ 0 h 555"/>
                <a:gd name="T8" fmla="*/ 0 w 554"/>
                <a:gd name="T9" fmla="*/ 0 h 555"/>
                <a:gd name="T10" fmla="*/ 0 w 554"/>
                <a:gd name="T11" fmla="*/ 0 h 555"/>
                <a:gd name="T12" fmla="*/ 0 w 554"/>
                <a:gd name="T13" fmla="*/ 0 h 555"/>
                <a:gd name="T14" fmla="*/ 0 w 554"/>
                <a:gd name="T15" fmla="*/ 0 h 555"/>
                <a:gd name="T16" fmla="*/ 0 w 554"/>
                <a:gd name="T17" fmla="*/ 0 h 555"/>
                <a:gd name="T18" fmla="*/ 0 w 554"/>
                <a:gd name="T19" fmla="*/ 0 h 555"/>
                <a:gd name="T20" fmla="*/ 0 w 554"/>
                <a:gd name="T21" fmla="*/ 0 h 555"/>
                <a:gd name="T22" fmla="*/ 0 w 554"/>
                <a:gd name="T23" fmla="*/ 0 h 555"/>
                <a:gd name="T24" fmla="*/ 0 w 554"/>
                <a:gd name="T25" fmla="*/ 0 h 555"/>
                <a:gd name="T26" fmla="*/ 0 w 554"/>
                <a:gd name="T27" fmla="*/ 0 h 555"/>
                <a:gd name="T28" fmla="*/ 0 w 554"/>
                <a:gd name="T29" fmla="*/ 0 h 555"/>
                <a:gd name="T30" fmla="*/ 0 w 554"/>
                <a:gd name="T31" fmla="*/ 0 h 555"/>
                <a:gd name="T32" fmla="*/ 0 w 554"/>
                <a:gd name="T33" fmla="*/ 0 h 555"/>
                <a:gd name="T34" fmla="*/ 0 w 554"/>
                <a:gd name="T35" fmla="*/ 0 h 555"/>
                <a:gd name="T36" fmla="*/ 0 w 554"/>
                <a:gd name="T37" fmla="*/ 0 h 555"/>
                <a:gd name="T38" fmla="*/ 0 w 554"/>
                <a:gd name="T39" fmla="*/ 0 h 555"/>
                <a:gd name="T40" fmla="*/ 0 w 554"/>
                <a:gd name="T41" fmla="*/ 0 h 555"/>
                <a:gd name="T42" fmla="*/ 0 w 554"/>
                <a:gd name="T43" fmla="*/ 0 h 555"/>
                <a:gd name="T44" fmla="*/ 0 w 554"/>
                <a:gd name="T45" fmla="*/ 0 h 555"/>
                <a:gd name="T46" fmla="*/ 0 w 554"/>
                <a:gd name="T47" fmla="*/ 0 h 555"/>
                <a:gd name="T48" fmla="*/ 0 w 554"/>
                <a:gd name="T49" fmla="*/ 0 h 555"/>
                <a:gd name="T50" fmla="*/ 0 w 554"/>
                <a:gd name="T51" fmla="*/ 0 h 555"/>
                <a:gd name="T52" fmla="*/ 0 w 554"/>
                <a:gd name="T53" fmla="*/ 0 h 555"/>
                <a:gd name="T54" fmla="*/ 0 w 554"/>
                <a:gd name="T55" fmla="*/ 0 h 555"/>
                <a:gd name="T56" fmla="*/ 0 w 554"/>
                <a:gd name="T57" fmla="*/ 0 h 555"/>
                <a:gd name="T58" fmla="*/ 0 w 554"/>
                <a:gd name="T59" fmla="*/ 0 h 555"/>
                <a:gd name="T60" fmla="*/ 0 w 554"/>
                <a:gd name="T61" fmla="*/ 0 h 555"/>
                <a:gd name="T62" fmla="*/ 0 w 554"/>
                <a:gd name="T63" fmla="*/ 0 h 555"/>
                <a:gd name="T64" fmla="*/ 0 w 554"/>
                <a:gd name="T65" fmla="*/ 0 h 555"/>
                <a:gd name="T66" fmla="*/ 0 w 554"/>
                <a:gd name="T67" fmla="*/ 0 h 555"/>
                <a:gd name="T68" fmla="*/ 0 w 554"/>
                <a:gd name="T69" fmla="*/ 0 h 555"/>
                <a:gd name="T70" fmla="*/ 0 w 554"/>
                <a:gd name="T71" fmla="*/ 0 h 555"/>
                <a:gd name="T72" fmla="*/ 0 w 554"/>
                <a:gd name="T73" fmla="*/ 0 h 555"/>
                <a:gd name="T74" fmla="*/ 0 w 554"/>
                <a:gd name="T75" fmla="*/ 0 h 555"/>
                <a:gd name="T76" fmla="*/ 0 w 554"/>
                <a:gd name="T77" fmla="*/ 0 h 555"/>
                <a:gd name="T78" fmla="*/ 0 w 554"/>
                <a:gd name="T79" fmla="*/ 0 h 555"/>
                <a:gd name="T80" fmla="*/ 0 w 554"/>
                <a:gd name="T81" fmla="*/ 0 h 555"/>
                <a:gd name="T82" fmla="*/ 0 w 554"/>
                <a:gd name="T83" fmla="*/ 0 h 555"/>
                <a:gd name="T84" fmla="*/ 0 w 554"/>
                <a:gd name="T85" fmla="*/ 0 h 555"/>
                <a:gd name="T86" fmla="*/ 0 w 554"/>
                <a:gd name="T87" fmla="*/ 0 h 555"/>
                <a:gd name="T88" fmla="*/ 0 w 554"/>
                <a:gd name="T89" fmla="*/ 0 h 55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4"/>
                <a:gd name="T136" fmla="*/ 0 h 555"/>
                <a:gd name="T137" fmla="*/ 554 w 554"/>
                <a:gd name="T138" fmla="*/ 555 h 55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4" h="555">
                  <a:moveTo>
                    <a:pt x="554" y="0"/>
                  </a:moveTo>
                  <a:lnTo>
                    <a:pt x="543" y="1"/>
                  </a:lnTo>
                  <a:lnTo>
                    <a:pt x="534" y="1"/>
                  </a:lnTo>
                  <a:lnTo>
                    <a:pt x="524" y="1"/>
                  </a:lnTo>
                  <a:lnTo>
                    <a:pt x="515" y="2"/>
                  </a:lnTo>
                  <a:lnTo>
                    <a:pt x="505" y="2"/>
                  </a:lnTo>
                  <a:lnTo>
                    <a:pt x="495" y="3"/>
                  </a:lnTo>
                  <a:lnTo>
                    <a:pt x="486" y="4"/>
                  </a:lnTo>
                  <a:lnTo>
                    <a:pt x="476" y="5"/>
                  </a:lnTo>
                  <a:lnTo>
                    <a:pt x="467" y="6"/>
                  </a:lnTo>
                  <a:lnTo>
                    <a:pt x="458" y="9"/>
                  </a:lnTo>
                  <a:lnTo>
                    <a:pt x="447" y="10"/>
                  </a:lnTo>
                  <a:lnTo>
                    <a:pt x="438" y="12"/>
                  </a:lnTo>
                  <a:lnTo>
                    <a:pt x="429" y="14"/>
                  </a:lnTo>
                  <a:lnTo>
                    <a:pt x="419" y="17"/>
                  </a:lnTo>
                  <a:lnTo>
                    <a:pt x="410" y="19"/>
                  </a:lnTo>
                  <a:lnTo>
                    <a:pt x="401" y="21"/>
                  </a:lnTo>
                  <a:lnTo>
                    <a:pt x="391" y="25"/>
                  </a:lnTo>
                  <a:lnTo>
                    <a:pt x="382" y="27"/>
                  </a:lnTo>
                  <a:lnTo>
                    <a:pt x="373" y="30"/>
                  </a:lnTo>
                  <a:lnTo>
                    <a:pt x="364" y="34"/>
                  </a:lnTo>
                  <a:lnTo>
                    <a:pt x="355" y="37"/>
                  </a:lnTo>
                  <a:lnTo>
                    <a:pt x="346" y="41"/>
                  </a:lnTo>
                  <a:lnTo>
                    <a:pt x="337" y="44"/>
                  </a:lnTo>
                  <a:lnTo>
                    <a:pt x="328" y="48"/>
                  </a:lnTo>
                  <a:lnTo>
                    <a:pt x="320" y="52"/>
                  </a:lnTo>
                  <a:lnTo>
                    <a:pt x="310" y="57"/>
                  </a:lnTo>
                  <a:lnTo>
                    <a:pt x="302" y="60"/>
                  </a:lnTo>
                  <a:lnTo>
                    <a:pt x="293" y="65"/>
                  </a:lnTo>
                  <a:lnTo>
                    <a:pt x="285" y="69"/>
                  </a:lnTo>
                  <a:lnTo>
                    <a:pt x="276" y="74"/>
                  </a:lnTo>
                  <a:lnTo>
                    <a:pt x="268" y="80"/>
                  </a:lnTo>
                  <a:lnTo>
                    <a:pt x="260" y="84"/>
                  </a:lnTo>
                  <a:lnTo>
                    <a:pt x="252" y="90"/>
                  </a:lnTo>
                  <a:lnTo>
                    <a:pt x="244" y="94"/>
                  </a:lnTo>
                  <a:lnTo>
                    <a:pt x="236" y="100"/>
                  </a:lnTo>
                  <a:lnTo>
                    <a:pt x="228" y="106"/>
                  </a:lnTo>
                  <a:lnTo>
                    <a:pt x="220" y="112"/>
                  </a:lnTo>
                  <a:lnTo>
                    <a:pt x="212" y="117"/>
                  </a:lnTo>
                  <a:lnTo>
                    <a:pt x="204" y="124"/>
                  </a:lnTo>
                  <a:lnTo>
                    <a:pt x="197" y="130"/>
                  </a:lnTo>
                  <a:lnTo>
                    <a:pt x="190" y="136"/>
                  </a:lnTo>
                  <a:lnTo>
                    <a:pt x="182" y="142"/>
                  </a:lnTo>
                  <a:lnTo>
                    <a:pt x="176" y="149"/>
                  </a:lnTo>
                  <a:lnTo>
                    <a:pt x="169" y="156"/>
                  </a:lnTo>
                  <a:lnTo>
                    <a:pt x="162" y="163"/>
                  </a:lnTo>
                  <a:lnTo>
                    <a:pt x="155" y="170"/>
                  </a:lnTo>
                  <a:lnTo>
                    <a:pt x="148" y="177"/>
                  </a:lnTo>
                  <a:lnTo>
                    <a:pt x="141" y="184"/>
                  </a:lnTo>
                  <a:lnTo>
                    <a:pt x="136" y="190"/>
                  </a:lnTo>
                  <a:lnTo>
                    <a:pt x="129" y="198"/>
                  </a:lnTo>
                  <a:lnTo>
                    <a:pt x="123" y="205"/>
                  </a:lnTo>
                  <a:lnTo>
                    <a:pt x="117" y="213"/>
                  </a:lnTo>
                  <a:lnTo>
                    <a:pt x="110" y="221"/>
                  </a:lnTo>
                  <a:lnTo>
                    <a:pt x="105" y="228"/>
                  </a:lnTo>
                  <a:lnTo>
                    <a:pt x="99" y="236"/>
                  </a:lnTo>
                  <a:lnTo>
                    <a:pt x="94" y="244"/>
                  </a:lnTo>
                  <a:lnTo>
                    <a:pt x="89" y="252"/>
                  </a:lnTo>
                  <a:lnTo>
                    <a:pt x="83" y="261"/>
                  </a:lnTo>
                  <a:lnTo>
                    <a:pt x="78" y="269"/>
                  </a:lnTo>
                  <a:lnTo>
                    <a:pt x="74" y="277"/>
                  </a:lnTo>
                  <a:lnTo>
                    <a:pt x="68" y="285"/>
                  </a:lnTo>
                  <a:lnTo>
                    <a:pt x="64" y="294"/>
                  </a:lnTo>
                  <a:lnTo>
                    <a:pt x="60" y="302"/>
                  </a:lnTo>
                  <a:lnTo>
                    <a:pt x="56" y="312"/>
                  </a:lnTo>
                  <a:lnTo>
                    <a:pt x="51" y="321"/>
                  </a:lnTo>
                  <a:lnTo>
                    <a:pt x="48" y="329"/>
                  </a:lnTo>
                  <a:lnTo>
                    <a:pt x="43" y="338"/>
                  </a:lnTo>
                  <a:lnTo>
                    <a:pt x="40" y="347"/>
                  </a:lnTo>
                  <a:lnTo>
                    <a:pt x="36" y="356"/>
                  </a:lnTo>
                  <a:lnTo>
                    <a:pt x="33" y="365"/>
                  </a:lnTo>
                  <a:lnTo>
                    <a:pt x="29" y="374"/>
                  </a:lnTo>
                  <a:lnTo>
                    <a:pt x="26" y="384"/>
                  </a:lnTo>
                  <a:lnTo>
                    <a:pt x="24" y="393"/>
                  </a:lnTo>
                  <a:lnTo>
                    <a:pt x="20" y="402"/>
                  </a:lnTo>
                  <a:lnTo>
                    <a:pt x="18" y="411"/>
                  </a:lnTo>
                  <a:lnTo>
                    <a:pt x="16" y="420"/>
                  </a:lnTo>
                  <a:lnTo>
                    <a:pt x="13" y="429"/>
                  </a:lnTo>
                  <a:lnTo>
                    <a:pt x="11" y="440"/>
                  </a:lnTo>
                  <a:lnTo>
                    <a:pt x="10" y="449"/>
                  </a:lnTo>
                  <a:lnTo>
                    <a:pt x="8" y="458"/>
                  </a:lnTo>
                  <a:lnTo>
                    <a:pt x="6" y="468"/>
                  </a:lnTo>
                  <a:lnTo>
                    <a:pt x="4" y="477"/>
                  </a:lnTo>
                  <a:lnTo>
                    <a:pt x="3" y="486"/>
                  </a:lnTo>
                  <a:lnTo>
                    <a:pt x="2" y="497"/>
                  </a:lnTo>
                  <a:lnTo>
                    <a:pt x="2" y="506"/>
                  </a:lnTo>
                  <a:lnTo>
                    <a:pt x="1" y="516"/>
                  </a:lnTo>
                  <a:lnTo>
                    <a:pt x="0" y="525"/>
                  </a:lnTo>
                  <a:lnTo>
                    <a:pt x="0" y="536"/>
                  </a:lnTo>
                  <a:lnTo>
                    <a:pt x="0" y="545"/>
                  </a:lnTo>
                  <a:lnTo>
                    <a:pt x="0" y="555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697" name="Rectangle 18"/>
            <p:cNvSpPr>
              <a:spLocks noChangeArrowheads="1"/>
            </p:cNvSpPr>
            <p:nvPr/>
          </p:nvSpPr>
          <p:spPr bwMode="auto">
            <a:xfrm>
              <a:off x="2168" y="2555"/>
              <a:ext cx="7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>
                  <a:solidFill>
                    <a:srgbClr val="000000"/>
                  </a:solidFill>
                  <a:latin typeface="Times New Roman" pitchFamily="18" charset="0"/>
                </a:rPr>
                <a:t>{1, 2, 3, 4}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698" name="Line 19"/>
            <p:cNvSpPr>
              <a:spLocks noChangeShapeType="1"/>
            </p:cNvSpPr>
            <p:nvPr/>
          </p:nvSpPr>
          <p:spPr bwMode="auto">
            <a:xfrm>
              <a:off x="3687" y="3220"/>
              <a:ext cx="1" cy="145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699" name="Line 20"/>
            <p:cNvSpPr>
              <a:spLocks noChangeShapeType="1"/>
            </p:cNvSpPr>
            <p:nvPr/>
          </p:nvSpPr>
          <p:spPr bwMode="auto">
            <a:xfrm>
              <a:off x="3780" y="3458"/>
              <a:ext cx="607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00" name="Line 21"/>
            <p:cNvSpPr>
              <a:spLocks noChangeShapeType="1"/>
            </p:cNvSpPr>
            <p:nvPr/>
          </p:nvSpPr>
          <p:spPr bwMode="auto">
            <a:xfrm flipV="1">
              <a:off x="4479" y="3220"/>
              <a:ext cx="1" cy="145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01" name="Line 22"/>
            <p:cNvSpPr>
              <a:spLocks noChangeShapeType="1"/>
            </p:cNvSpPr>
            <p:nvPr/>
          </p:nvSpPr>
          <p:spPr bwMode="auto">
            <a:xfrm flipH="1">
              <a:off x="3780" y="3127"/>
              <a:ext cx="607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02" name="Freeform 23"/>
            <p:cNvSpPr>
              <a:spLocks/>
            </p:cNvSpPr>
            <p:nvPr/>
          </p:nvSpPr>
          <p:spPr bwMode="auto">
            <a:xfrm>
              <a:off x="3687" y="3365"/>
              <a:ext cx="93" cy="93"/>
            </a:xfrm>
            <a:custGeom>
              <a:avLst/>
              <a:gdLst>
                <a:gd name="T0" fmla="*/ 0 w 554"/>
                <a:gd name="T1" fmla="*/ 0 h 555"/>
                <a:gd name="T2" fmla="*/ 0 w 554"/>
                <a:gd name="T3" fmla="*/ 0 h 555"/>
                <a:gd name="T4" fmla="*/ 0 w 554"/>
                <a:gd name="T5" fmla="*/ 0 h 555"/>
                <a:gd name="T6" fmla="*/ 0 w 554"/>
                <a:gd name="T7" fmla="*/ 0 h 555"/>
                <a:gd name="T8" fmla="*/ 0 w 554"/>
                <a:gd name="T9" fmla="*/ 0 h 555"/>
                <a:gd name="T10" fmla="*/ 0 w 554"/>
                <a:gd name="T11" fmla="*/ 0 h 555"/>
                <a:gd name="T12" fmla="*/ 0 w 554"/>
                <a:gd name="T13" fmla="*/ 0 h 555"/>
                <a:gd name="T14" fmla="*/ 0 w 554"/>
                <a:gd name="T15" fmla="*/ 0 h 555"/>
                <a:gd name="T16" fmla="*/ 0 w 554"/>
                <a:gd name="T17" fmla="*/ 0 h 555"/>
                <a:gd name="T18" fmla="*/ 0 w 554"/>
                <a:gd name="T19" fmla="*/ 0 h 555"/>
                <a:gd name="T20" fmla="*/ 0 w 554"/>
                <a:gd name="T21" fmla="*/ 0 h 555"/>
                <a:gd name="T22" fmla="*/ 0 w 554"/>
                <a:gd name="T23" fmla="*/ 0 h 555"/>
                <a:gd name="T24" fmla="*/ 0 w 554"/>
                <a:gd name="T25" fmla="*/ 0 h 555"/>
                <a:gd name="T26" fmla="*/ 0 w 554"/>
                <a:gd name="T27" fmla="*/ 0 h 555"/>
                <a:gd name="T28" fmla="*/ 0 w 554"/>
                <a:gd name="T29" fmla="*/ 0 h 555"/>
                <a:gd name="T30" fmla="*/ 0 w 554"/>
                <a:gd name="T31" fmla="*/ 0 h 555"/>
                <a:gd name="T32" fmla="*/ 0 w 554"/>
                <a:gd name="T33" fmla="*/ 0 h 555"/>
                <a:gd name="T34" fmla="*/ 0 w 554"/>
                <a:gd name="T35" fmla="*/ 0 h 555"/>
                <a:gd name="T36" fmla="*/ 0 w 554"/>
                <a:gd name="T37" fmla="*/ 0 h 555"/>
                <a:gd name="T38" fmla="*/ 0 w 554"/>
                <a:gd name="T39" fmla="*/ 0 h 555"/>
                <a:gd name="T40" fmla="*/ 0 w 554"/>
                <a:gd name="T41" fmla="*/ 0 h 555"/>
                <a:gd name="T42" fmla="*/ 0 w 554"/>
                <a:gd name="T43" fmla="*/ 0 h 555"/>
                <a:gd name="T44" fmla="*/ 0 w 554"/>
                <a:gd name="T45" fmla="*/ 0 h 555"/>
                <a:gd name="T46" fmla="*/ 0 w 554"/>
                <a:gd name="T47" fmla="*/ 0 h 555"/>
                <a:gd name="T48" fmla="*/ 0 w 554"/>
                <a:gd name="T49" fmla="*/ 0 h 555"/>
                <a:gd name="T50" fmla="*/ 0 w 554"/>
                <a:gd name="T51" fmla="*/ 0 h 555"/>
                <a:gd name="T52" fmla="*/ 0 w 554"/>
                <a:gd name="T53" fmla="*/ 0 h 555"/>
                <a:gd name="T54" fmla="*/ 0 w 554"/>
                <a:gd name="T55" fmla="*/ 0 h 555"/>
                <a:gd name="T56" fmla="*/ 0 w 554"/>
                <a:gd name="T57" fmla="*/ 0 h 555"/>
                <a:gd name="T58" fmla="*/ 0 w 554"/>
                <a:gd name="T59" fmla="*/ 0 h 555"/>
                <a:gd name="T60" fmla="*/ 0 w 554"/>
                <a:gd name="T61" fmla="*/ 0 h 555"/>
                <a:gd name="T62" fmla="*/ 0 w 554"/>
                <a:gd name="T63" fmla="*/ 0 h 555"/>
                <a:gd name="T64" fmla="*/ 0 w 554"/>
                <a:gd name="T65" fmla="*/ 0 h 555"/>
                <a:gd name="T66" fmla="*/ 0 w 554"/>
                <a:gd name="T67" fmla="*/ 0 h 555"/>
                <a:gd name="T68" fmla="*/ 0 w 554"/>
                <a:gd name="T69" fmla="*/ 0 h 555"/>
                <a:gd name="T70" fmla="*/ 0 w 554"/>
                <a:gd name="T71" fmla="*/ 0 h 555"/>
                <a:gd name="T72" fmla="*/ 0 w 554"/>
                <a:gd name="T73" fmla="*/ 0 h 555"/>
                <a:gd name="T74" fmla="*/ 0 w 554"/>
                <a:gd name="T75" fmla="*/ 0 h 555"/>
                <a:gd name="T76" fmla="*/ 0 w 554"/>
                <a:gd name="T77" fmla="*/ 0 h 555"/>
                <a:gd name="T78" fmla="*/ 0 w 554"/>
                <a:gd name="T79" fmla="*/ 0 h 555"/>
                <a:gd name="T80" fmla="*/ 0 w 554"/>
                <a:gd name="T81" fmla="*/ 0 h 555"/>
                <a:gd name="T82" fmla="*/ 0 w 554"/>
                <a:gd name="T83" fmla="*/ 0 h 555"/>
                <a:gd name="T84" fmla="*/ 0 w 554"/>
                <a:gd name="T85" fmla="*/ 0 h 555"/>
                <a:gd name="T86" fmla="*/ 0 w 554"/>
                <a:gd name="T87" fmla="*/ 0 h 555"/>
                <a:gd name="T88" fmla="*/ 0 w 554"/>
                <a:gd name="T89" fmla="*/ 0 h 55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4"/>
                <a:gd name="T136" fmla="*/ 0 h 555"/>
                <a:gd name="T137" fmla="*/ 554 w 554"/>
                <a:gd name="T138" fmla="*/ 555 h 55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4" h="555">
                  <a:moveTo>
                    <a:pt x="0" y="0"/>
                  </a:moveTo>
                  <a:lnTo>
                    <a:pt x="0" y="10"/>
                  </a:lnTo>
                  <a:lnTo>
                    <a:pt x="0" y="19"/>
                  </a:lnTo>
                  <a:lnTo>
                    <a:pt x="0" y="29"/>
                  </a:lnTo>
                  <a:lnTo>
                    <a:pt x="1" y="39"/>
                  </a:lnTo>
                  <a:lnTo>
                    <a:pt x="1" y="49"/>
                  </a:lnTo>
                  <a:lnTo>
                    <a:pt x="2" y="58"/>
                  </a:lnTo>
                  <a:lnTo>
                    <a:pt x="4" y="68"/>
                  </a:lnTo>
                  <a:lnTo>
                    <a:pt x="5" y="77"/>
                  </a:lnTo>
                  <a:lnTo>
                    <a:pt x="7" y="87"/>
                  </a:lnTo>
                  <a:lnTo>
                    <a:pt x="8" y="97"/>
                  </a:lnTo>
                  <a:lnTo>
                    <a:pt x="9" y="106"/>
                  </a:lnTo>
                  <a:lnTo>
                    <a:pt x="12" y="115"/>
                  </a:lnTo>
                  <a:lnTo>
                    <a:pt x="14" y="125"/>
                  </a:lnTo>
                  <a:lnTo>
                    <a:pt x="16" y="135"/>
                  </a:lnTo>
                  <a:lnTo>
                    <a:pt x="18" y="144"/>
                  </a:lnTo>
                  <a:lnTo>
                    <a:pt x="21" y="153"/>
                  </a:lnTo>
                  <a:lnTo>
                    <a:pt x="24" y="162"/>
                  </a:lnTo>
                  <a:lnTo>
                    <a:pt x="26" y="171"/>
                  </a:lnTo>
                  <a:lnTo>
                    <a:pt x="30" y="180"/>
                  </a:lnTo>
                  <a:lnTo>
                    <a:pt x="33" y="189"/>
                  </a:lnTo>
                  <a:lnTo>
                    <a:pt x="37" y="199"/>
                  </a:lnTo>
                  <a:lnTo>
                    <a:pt x="40" y="208"/>
                  </a:lnTo>
                  <a:lnTo>
                    <a:pt x="44" y="217"/>
                  </a:lnTo>
                  <a:lnTo>
                    <a:pt x="47" y="226"/>
                  </a:lnTo>
                  <a:lnTo>
                    <a:pt x="52" y="234"/>
                  </a:lnTo>
                  <a:lnTo>
                    <a:pt x="56" y="243"/>
                  </a:lnTo>
                  <a:lnTo>
                    <a:pt x="60" y="252"/>
                  </a:lnTo>
                  <a:lnTo>
                    <a:pt x="64" y="260"/>
                  </a:lnTo>
                  <a:lnTo>
                    <a:pt x="69" y="269"/>
                  </a:lnTo>
                  <a:lnTo>
                    <a:pt x="74" y="277"/>
                  </a:lnTo>
                  <a:lnTo>
                    <a:pt x="79" y="285"/>
                  </a:lnTo>
                  <a:lnTo>
                    <a:pt x="84" y="295"/>
                  </a:lnTo>
                  <a:lnTo>
                    <a:pt x="89" y="303"/>
                  </a:lnTo>
                  <a:lnTo>
                    <a:pt x="94" y="311"/>
                  </a:lnTo>
                  <a:lnTo>
                    <a:pt x="100" y="319"/>
                  </a:lnTo>
                  <a:lnTo>
                    <a:pt x="105" y="327"/>
                  </a:lnTo>
                  <a:lnTo>
                    <a:pt x="111" y="333"/>
                  </a:lnTo>
                  <a:lnTo>
                    <a:pt x="117" y="341"/>
                  </a:lnTo>
                  <a:lnTo>
                    <a:pt x="124" y="349"/>
                  </a:lnTo>
                  <a:lnTo>
                    <a:pt x="129" y="356"/>
                  </a:lnTo>
                  <a:lnTo>
                    <a:pt x="136" y="364"/>
                  </a:lnTo>
                  <a:lnTo>
                    <a:pt x="142" y="371"/>
                  </a:lnTo>
                  <a:lnTo>
                    <a:pt x="149" y="378"/>
                  </a:lnTo>
                  <a:lnTo>
                    <a:pt x="156" y="385"/>
                  </a:lnTo>
                  <a:lnTo>
                    <a:pt x="162" y="392"/>
                  </a:lnTo>
                  <a:lnTo>
                    <a:pt x="169" y="399"/>
                  </a:lnTo>
                  <a:lnTo>
                    <a:pt x="176" y="405"/>
                  </a:lnTo>
                  <a:lnTo>
                    <a:pt x="183" y="412"/>
                  </a:lnTo>
                  <a:lnTo>
                    <a:pt x="190" y="419"/>
                  </a:lnTo>
                  <a:lnTo>
                    <a:pt x="198" y="425"/>
                  </a:lnTo>
                  <a:lnTo>
                    <a:pt x="205" y="431"/>
                  </a:lnTo>
                  <a:lnTo>
                    <a:pt x="213" y="437"/>
                  </a:lnTo>
                  <a:lnTo>
                    <a:pt x="221" y="443"/>
                  </a:lnTo>
                  <a:lnTo>
                    <a:pt x="228" y="449"/>
                  </a:lnTo>
                  <a:lnTo>
                    <a:pt x="236" y="455"/>
                  </a:lnTo>
                  <a:lnTo>
                    <a:pt x="243" y="460"/>
                  </a:lnTo>
                  <a:lnTo>
                    <a:pt x="251" y="465"/>
                  </a:lnTo>
                  <a:lnTo>
                    <a:pt x="261" y="471"/>
                  </a:lnTo>
                  <a:lnTo>
                    <a:pt x="269" y="475"/>
                  </a:lnTo>
                  <a:lnTo>
                    <a:pt x="277" y="481"/>
                  </a:lnTo>
                  <a:lnTo>
                    <a:pt x="285" y="485"/>
                  </a:lnTo>
                  <a:lnTo>
                    <a:pt x="294" y="490"/>
                  </a:lnTo>
                  <a:lnTo>
                    <a:pt x="302" y="495"/>
                  </a:lnTo>
                  <a:lnTo>
                    <a:pt x="311" y="498"/>
                  </a:lnTo>
                  <a:lnTo>
                    <a:pt x="320" y="503"/>
                  </a:lnTo>
                  <a:lnTo>
                    <a:pt x="328" y="507"/>
                  </a:lnTo>
                  <a:lnTo>
                    <a:pt x="337" y="511"/>
                  </a:lnTo>
                  <a:lnTo>
                    <a:pt x="346" y="514"/>
                  </a:lnTo>
                  <a:lnTo>
                    <a:pt x="355" y="517"/>
                  </a:lnTo>
                  <a:lnTo>
                    <a:pt x="365" y="521"/>
                  </a:lnTo>
                  <a:lnTo>
                    <a:pt x="374" y="524"/>
                  </a:lnTo>
                  <a:lnTo>
                    <a:pt x="383" y="528"/>
                  </a:lnTo>
                  <a:lnTo>
                    <a:pt x="392" y="530"/>
                  </a:lnTo>
                  <a:lnTo>
                    <a:pt x="401" y="533"/>
                  </a:lnTo>
                  <a:lnTo>
                    <a:pt x="410" y="536"/>
                  </a:lnTo>
                  <a:lnTo>
                    <a:pt x="419" y="538"/>
                  </a:lnTo>
                  <a:lnTo>
                    <a:pt x="430" y="540"/>
                  </a:lnTo>
                  <a:lnTo>
                    <a:pt x="439" y="543"/>
                  </a:lnTo>
                  <a:lnTo>
                    <a:pt x="448" y="545"/>
                  </a:lnTo>
                  <a:lnTo>
                    <a:pt x="457" y="546"/>
                  </a:lnTo>
                  <a:lnTo>
                    <a:pt x="467" y="548"/>
                  </a:lnTo>
                  <a:lnTo>
                    <a:pt x="477" y="549"/>
                  </a:lnTo>
                  <a:lnTo>
                    <a:pt x="487" y="551"/>
                  </a:lnTo>
                  <a:lnTo>
                    <a:pt x="496" y="552"/>
                  </a:lnTo>
                  <a:lnTo>
                    <a:pt x="505" y="553"/>
                  </a:lnTo>
                  <a:lnTo>
                    <a:pt x="515" y="553"/>
                  </a:lnTo>
                  <a:lnTo>
                    <a:pt x="525" y="554"/>
                  </a:lnTo>
                  <a:lnTo>
                    <a:pt x="535" y="554"/>
                  </a:lnTo>
                  <a:lnTo>
                    <a:pt x="544" y="554"/>
                  </a:lnTo>
                  <a:lnTo>
                    <a:pt x="554" y="555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03" name="Freeform 24"/>
            <p:cNvSpPr>
              <a:spLocks/>
            </p:cNvSpPr>
            <p:nvPr/>
          </p:nvSpPr>
          <p:spPr bwMode="auto">
            <a:xfrm>
              <a:off x="4387" y="3365"/>
              <a:ext cx="92" cy="93"/>
            </a:xfrm>
            <a:custGeom>
              <a:avLst/>
              <a:gdLst>
                <a:gd name="T0" fmla="*/ 0 w 555"/>
                <a:gd name="T1" fmla="*/ 0 h 555"/>
                <a:gd name="T2" fmla="*/ 0 w 555"/>
                <a:gd name="T3" fmla="*/ 0 h 555"/>
                <a:gd name="T4" fmla="*/ 0 w 555"/>
                <a:gd name="T5" fmla="*/ 0 h 555"/>
                <a:gd name="T6" fmla="*/ 0 w 555"/>
                <a:gd name="T7" fmla="*/ 0 h 555"/>
                <a:gd name="T8" fmla="*/ 0 w 555"/>
                <a:gd name="T9" fmla="*/ 0 h 555"/>
                <a:gd name="T10" fmla="*/ 0 w 555"/>
                <a:gd name="T11" fmla="*/ 0 h 555"/>
                <a:gd name="T12" fmla="*/ 0 w 555"/>
                <a:gd name="T13" fmla="*/ 0 h 555"/>
                <a:gd name="T14" fmla="*/ 0 w 555"/>
                <a:gd name="T15" fmla="*/ 0 h 555"/>
                <a:gd name="T16" fmla="*/ 0 w 555"/>
                <a:gd name="T17" fmla="*/ 0 h 555"/>
                <a:gd name="T18" fmla="*/ 0 w 555"/>
                <a:gd name="T19" fmla="*/ 0 h 555"/>
                <a:gd name="T20" fmla="*/ 0 w 555"/>
                <a:gd name="T21" fmla="*/ 0 h 555"/>
                <a:gd name="T22" fmla="*/ 0 w 555"/>
                <a:gd name="T23" fmla="*/ 0 h 555"/>
                <a:gd name="T24" fmla="*/ 0 w 555"/>
                <a:gd name="T25" fmla="*/ 0 h 555"/>
                <a:gd name="T26" fmla="*/ 0 w 555"/>
                <a:gd name="T27" fmla="*/ 0 h 555"/>
                <a:gd name="T28" fmla="*/ 0 w 555"/>
                <a:gd name="T29" fmla="*/ 0 h 555"/>
                <a:gd name="T30" fmla="*/ 0 w 555"/>
                <a:gd name="T31" fmla="*/ 0 h 555"/>
                <a:gd name="T32" fmla="*/ 0 w 555"/>
                <a:gd name="T33" fmla="*/ 0 h 555"/>
                <a:gd name="T34" fmla="*/ 0 w 555"/>
                <a:gd name="T35" fmla="*/ 0 h 555"/>
                <a:gd name="T36" fmla="*/ 0 w 555"/>
                <a:gd name="T37" fmla="*/ 0 h 555"/>
                <a:gd name="T38" fmla="*/ 0 w 555"/>
                <a:gd name="T39" fmla="*/ 0 h 555"/>
                <a:gd name="T40" fmla="*/ 0 w 555"/>
                <a:gd name="T41" fmla="*/ 0 h 555"/>
                <a:gd name="T42" fmla="*/ 0 w 555"/>
                <a:gd name="T43" fmla="*/ 0 h 555"/>
                <a:gd name="T44" fmla="*/ 0 w 555"/>
                <a:gd name="T45" fmla="*/ 0 h 555"/>
                <a:gd name="T46" fmla="*/ 0 w 555"/>
                <a:gd name="T47" fmla="*/ 0 h 555"/>
                <a:gd name="T48" fmla="*/ 0 w 555"/>
                <a:gd name="T49" fmla="*/ 0 h 555"/>
                <a:gd name="T50" fmla="*/ 0 w 555"/>
                <a:gd name="T51" fmla="*/ 0 h 555"/>
                <a:gd name="T52" fmla="*/ 0 w 555"/>
                <a:gd name="T53" fmla="*/ 0 h 555"/>
                <a:gd name="T54" fmla="*/ 0 w 555"/>
                <a:gd name="T55" fmla="*/ 0 h 555"/>
                <a:gd name="T56" fmla="*/ 0 w 555"/>
                <a:gd name="T57" fmla="*/ 0 h 555"/>
                <a:gd name="T58" fmla="*/ 0 w 555"/>
                <a:gd name="T59" fmla="*/ 0 h 555"/>
                <a:gd name="T60" fmla="*/ 0 w 555"/>
                <a:gd name="T61" fmla="*/ 0 h 555"/>
                <a:gd name="T62" fmla="*/ 0 w 555"/>
                <a:gd name="T63" fmla="*/ 0 h 555"/>
                <a:gd name="T64" fmla="*/ 0 w 555"/>
                <a:gd name="T65" fmla="*/ 0 h 555"/>
                <a:gd name="T66" fmla="*/ 0 w 555"/>
                <a:gd name="T67" fmla="*/ 0 h 555"/>
                <a:gd name="T68" fmla="*/ 0 w 555"/>
                <a:gd name="T69" fmla="*/ 0 h 555"/>
                <a:gd name="T70" fmla="*/ 0 w 555"/>
                <a:gd name="T71" fmla="*/ 0 h 555"/>
                <a:gd name="T72" fmla="*/ 0 w 555"/>
                <a:gd name="T73" fmla="*/ 0 h 555"/>
                <a:gd name="T74" fmla="*/ 0 w 555"/>
                <a:gd name="T75" fmla="*/ 0 h 555"/>
                <a:gd name="T76" fmla="*/ 0 w 555"/>
                <a:gd name="T77" fmla="*/ 0 h 555"/>
                <a:gd name="T78" fmla="*/ 0 w 555"/>
                <a:gd name="T79" fmla="*/ 0 h 555"/>
                <a:gd name="T80" fmla="*/ 0 w 555"/>
                <a:gd name="T81" fmla="*/ 0 h 555"/>
                <a:gd name="T82" fmla="*/ 0 w 555"/>
                <a:gd name="T83" fmla="*/ 0 h 555"/>
                <a:gd name="T84" fmla="*/ 0 w 555"/>
                <a:gd name="T85" fmla="*/ 0 h 555"/>
                <a:gd name="T86" fmla="*/ 0 w 555"/>
                <a:gd name="T87" fmla="*/ 0 h 555"/>
                <a:gd name="T88" fmla="*/ 0 w 555"/>
                <a:gd name="T89" fmla="*/ 0 h 55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5"/>
                <a:gd name="T136" fmla="*/ 0 h 555"/>
                <a:gd name="T137" fmla="*/ 555 w 555"/>
                <a:gd name="T138" fmla="*/ 555 h 55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5" h="555">
                  <a:moveTo>
                    <a:pt x="0" y="555"/>
                  </a:moveTo>
                  <a:lnTo>
                    <a:pt x="9" y="554"/>
                  </a:lnTo>
                  <a:lnTo>
                    <a:pt x="19" y="554"/>
                  </a:lnTo>
                  <a:lnTo>
                    <a:pt x="29" y="554"/>
                  </a:lnTo>
                  <a:lnTo>
                    <a:pt x="38" y="553"/>
                  </a:lnTo>
                  <a:lnTo>
                    <a:pt x="48" y="553"/>
                  </a:lnTo>
                  <a:lnTo>
                    <a:pt x="57" y="552"/>
                  </a:lnTo>
                  <a:lnTo>
                    <a:pt x="68" y="551"/>
                  </a:lnTo>
                  <a:lnTo>
                    <a:pt x="77" y="549"/>
                  </a:lnTo>
                  <a:lnTo>
                    <a:pt x="86" y="548"/>
                  </a:lnTo>
                  <a:lnTo>
                    <a:pt x="96" y="546"/>
                  </a:lnTo>
                  <a:lnTo>
                    <a:pt x="105" y="545"/>
                  </a:lnTo>
                  <a:lnTo>
                    <a:pt x="115" y="543"/>
                  </a:lnTo>
                  <a:lnTo>
                    <a:pt x="125" y="540"/>
                  </a:lnTo>
                  <a:lnTo>
                    <a:pt x="134" y="538"/>
                  </a:lnTo>
                  <a:lnTo>
                    <a:pt x="143" y="536"/>
                  </a:lnTo>
                  <a:lnTo>
                    <a:pt x="152" y="533"/>
                  </a:lnTo>
                  <a:lnTo>
                    <a:pt x="161" y="530"/>
                  </a:lnTo>
                  <a:lnTo>
                    <a:pt x="171" y="528"/>
                  </a:lnTo>
                  <a:lnTo>
                    <a:pt x="180" y="524"/>
                  </a:lnTo>
                  <a:lnTo>
                    <a:pt x="189" y="521"/>
                  </a:lnTo>
                  <a:lnTo>
                    <a:pt x="198" y="517"/>
                  </a:lnTo>
                  <a:lnTo>
                    <a:pt x="207" y="514"/>
                  </a:lnTo>
                  <a:lnTo>
                    <a:pt x="216" y="511"/>
                  </a:lnTo>
                  <a:lnTo>
                    <a:pt x="225" y="507"/>
                  </a:lnTo>
                  <a:lnTo>
                    <a:pt x="235" y="503"/>
                  </a:lnTo>
                  <a:lnTo>
                    <a:pt x="243" y="498"/>
                  </a:lnTo>
                  <a:lnTo>
                    <a:pt x="252" y="495"/>
                  </a:lnTo>
                  <a:lnTo>
                    <a:pt x="260" y="490"/>
                  </a:lnTo>
                  <a:lnTo>
                    <a:pt x="269" y="485"/>
                  </a:lnTo>
                  <a:lnTo>
                    <a:pt x="277" y="481"/>
                  </a:lnTo>
                  <a:lnTo>
                    <a:pt x="285" y="475"/>
                  </a:lnTo>
                  <a:lnTo>
                    <a:pt x="294" y="471"/>
                  </a:lnTo>
                  <a:lnTo>
                    <a:pt x="302" y="465"/>
                  </a:lnTo>
                  <a:lnTo>
                    <a:pt x="310" y="460"/>
                  </a:lnTo>
                  <a:lnTo>
                    <a:pt x="318" y="455"/>
                  </a:lnTo>
                  <a:lnTo>
                    <a:pt x="326" y="449"/>
                  </a:lnTo>
                  <a:lnTo>
                    <a:pt x="333" y="443"/>
                  </a:lnTo>
                  <a:lnTo>
                    <a:pt x="341" y="437"/>
                  </a:lnTo>
                  <a:lnTo>
                    <a:pt x="349" y="431"/>
                  </a:lnTo>
                  <a:lnTo>
                    <a:pt x="356" y="425"/>
                  </a:lnTo>
                  <a:lnTo>
                    <a:pt x="364" y="419"/>
                  </a:lnTo>
                  <a:lnTo>
                    <a:pt x="371" y="412"/>
                  </a:lnTo>
                  <a:lnTo>
                    <a:pt x="377" y="405"/>
                  </a:lnTo>
                  <a:lnTo>
                    <a:pt x="385" y="399"/>
                  </a:lnTo>
                  <a:lnTo>
                    <a:pt x="392" y="392"/>
                  </a:lnTo>
                  <a:lnTo>
                    <a:pt x="398" y="385"/>
                  </a:lnTo>
                  <a:lnTo>
                    <a:pt x="405" y="378"/>
                  </a:lnTo>
                  <a:lnTo>
                    <a:pt x="412" y="371"/>
                  </a:lnTo>
                  <a:lnTo>
                    <a:pt x="419" y="364"/>
                  </a:lnTo>
                  <a:lnTo>
                    <a:pt x="424" y="356"/>
                  </a:lnTo>
                  <a:lnTo>
                    <a:pt x="431" y="349"/>
                  </a:lnTo>
                  <a:lnTo>
                    <a:pt x="437" y="341"/>
                  </a:lnTo>
                  <a:lnTo>
                    <a:pt x="443" y="333"/>
                  </a:lnTo>
                  <a:lnTo>
                    <a:pt x="448" y="327"/>
                  </a:lnTo>
                  <a:lnTo>
                    <a:pt x="454" y="319"/>
                  </a:lnTo>
                  <a:lnTo>
                    <a:pt x="460" y="311"/>
                  </a:lnTo>
                  <a:lnTo>
                    <a:pt x="464" y="303"/>
                  </a:lnTo>
                  <a:lnTo>
                    <a:pt x="470" y="295"/>
                  </a:lnTo>
                  <a:lnTo>
                    <a:pt x="475" y="285"/>
                  </a:lnTo>
                  <a:lnTo>
                    <a:pt x="480" y="277"/>
                  </a:lnTo>
                  <a:lnTo>
                    <a:pt x="485" y="269"/>
                  </a:lnTo>
                  <a:lnTo>
                    <a:pt x="489" y="260"/>
                  </a:lnTo>
                  <a:lnTo>
                    <a:pt x="494" y="252"/>
                  </a:lnTo>
                  <a:lnTo>
                    <a:pt x="499" y="243"/>
                  </a:lnTo>
                  <a:lnTo>
                    <a:pt x="502" y="234"/>
                  </a:lnTo>
                  <a:lnTo>
                    <a:pt x="507" y="226"/>
                  </a:lnTo>
                  <a:lnTo>
                    <a:pt x="510" y="217"/>
                  </a:lnTo>
                  <a:lnTo>
                    <a:pt x="513" y="208"/>
                  </a:lnTo>
                  <a:lnTo>
                    <a:pt x="517" y="199"/>
                  </a:lnTo>
                  <a:lnTo>
                    <a:pt x="520" y="189"/>
                  </a:lnTo>
                  <a:lnTo>
                    <a:pt x="524" y="180"/>
                  </a:lnTo>
                  <a:lnTo>
                    <a:pt x="527" y="171"/>
                  </a:lnTo>
                  <a:lnTo>
                    <a:pt x="529" y="162"/>
                  </a:lnTo>
                  <a:lnTo>
                    <a:pt x="533" y="153"/>
                  </a:lnTo>
                  <a:lnTo>
                    <a:pt x="535" y="144"/>
                  </a:lnTo>
                  <a:lnTo>
                    <a:pt x="537" y="135"/>
                  </a:lnTo>
                  <a:lnTo>
                    <a:pt x="540" y="125"/>
                  </a:lnTo>
                  <a:lnTo>
                    <a:pt x="542" y="115"/>
                  </a:lnTo>
                  <a:lnTo>
                    <a:pt x="544" y="106"/>
                  </a:lnTo>
                  <a:lnTo>
                    <a:pt x="545" y="97"/>
                  </a:lnTo>
                  <a:lnTo>
                    <a:pt x="548" y="87"/>
                  </a:lnTo>
                  <a:lnTo>
                    <a:pt x="549" y="77"/>
                  </a:lnTo>
                  <a:lnTo>
                    <a:pt x="550" y="68"/>
                  </a:lnTo>
                  <a:lnTo>
                    <a:pt x="551" y="58"/>
                  </a:lnTo>
                  <a:lnTo>
                    <a:pt x="552" y="49"/>
                  </a:lnTo>
                  <a:lnTo>
                    <a:pt x="552" y="39"/>
                  </a:lnTo>
                  <a:lnTo>
                    <a:pt x="553" y="29"/>
                  </a:lnTo>
                  <a:lnTo>
                    <a:pt x="553" y="19"/>
                  </a:lnTo>
                  <a:lnTo>
                    <a:pt x="555" y="10"/>
                  </a:lnTo>
                  <a:lnTo>
                    <a:pt x="555" y="0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04" name="Freeform 25"/>
            <p:cNvSpPr>
              <a:spLocks/>
            </p:cNvSpPr>
            <p:nvPr/>
          </p:nvSpPr>
          <p:spPr bwMode="auto">
            <a:xfrm>
              <a:off x="4387" y="3127"/>
              <a:ext cx="92" cy="93"/>
            </a:xfrm>
            <a:custGeom>
              <a:avLst/>
              <a:gdLst>
                <a:gd name="T0" fmla="*/ 0 w 555"/>
                <a:gd name="T1" fmla="*/ 0 h 554"/>
                <a:gd name="T2" fmla="*/ 0 w 555"/>
                <a:gd name="T3" fmla="*/ 0 h 554"/>
                <a:gd name="T4" fmla="*/ 0 w 555"/>
                <a:gd name="T5" fmla="*/ 0 h 554"/>
                <a:gd name="T6" fmla="*/ 0 w 555"/>
                <a:gd name="T7" fmla="*/ 0 h 554"/>
                <a:gd name="T8" fmla="*/ 0 w 555"/>
                <a:gd name="T9" fmla="*/ 0 h 554"/>
                <a:gd name="T10" fmla="*/ 0 w 555"/>
                <a:gd name="T11" fmla="*/ 0 h 554"/>
                <a:gd name="T12" fmla="*/ 0 w 555"/>
                <a:gd name="T13" fmla="*/ 0 h 554"/>
                <a:gd name="T14" fmla="*/ 0 w 555"/>
                <a:gd name="T15" fmla="*/ 0 h 554"/>
                <a:gd name="T16" fmla="*/ 0 w 555"/>
                <a:gd name="T17" fmla="*/ 0 h 554"/>
                <a:gd name="T18" fmla="*/ 0 w 555"/>
                <a:gd name="T19" fmla="*/ 0 h 554"/>
                <a:gd name="T20" fmla="*/ 0 w 555"/>
                <a:gd name="T21" fmla="*/ 0 h 554"/>
                <a:gd name="T22" fmla="*/ 0 w 555"/>
                <a:gd name="T23" fmla="*/ 0 h 554"/>
                <a:gd name="T24" fmla="*/ 0 w 555"/>
                <a:gd name="T25" fmla="*/ 0 h 554"/>
                <a:gd name="T26" fmla="*/ 0 w 555"/>
                <a:gd name="T27" fmla="*/ 0 h 554"/>
                <a:gd name="T28" fmla="*/ 0 w 555"/>
                <a:gd name="T29" fmla="*/ 0 h 554"/>
                <a:gd name="T30" fmla="*/ 0 w 555"/>
                <a:gd name="T31" fmla="*/ 0 h 554"/>
                <a:gd name="T32" fmla="*/ 0 w 555"/>
                <a:gd name="T33" fmla="*/ 0 h 554"/>
                <a:gd name="T34" fmla="*/ 0 w 555"/>
                <a:gd name="T35" fmla="*/ 0 h 554"/>
                <a:gd name="T36" fmla="*/ 0 w 555"/>
                <a:gd name="T37" fmla="*/ 0 h 554"/>
                <a:gd name="T38" fmla="*/ 0 w 555"/>
                <a:gd name="T39" fmla="*/ 0 h 554"/>
                <a:gd name="T40" fmla="*/ 0 w 555"/>
                <a:gd name="T41" fmla="*/ 0 h 554"/>
                <a:gd name="T42" fmla="*/ 0 w 555"/>
                <a:gd name="T43" fmla="*/ 0 h 554"/>
                <a:gd name="T44" fmla="*/ 0 w 555"/>
                <a:gd name="T45" fmla="*/ 0 h 554"/>
                <a:gd name="T46" fmla="*/ 0 w 555"/>
                <a:gd name="T47" fmla="*/ 0 h 554"/>
                <a:gd name="T48" fmla="*/ 0 w 555"/>
                <a:gd name="T49" fmla="*/ 0 h 554"/>
                <a:gd name="T50" fmla="*/ 0 w 555"/>
                <a:gd name="T51" fmla="*/ 0 h 554"/>
                <a:gd name="T52" fmla="*/ 0 w 555"/>
                <a:gd name="T53" fmla="*/ 0 h 554"/>
                <a:gd name="T54" fmla="*/ 0 w 555"/>
                <a:gd name="T55" fmla="*/ 0 h 554"/>
                <a:gd name="T56" fmla="*/ 0 w 555"/>
                <a:gd name="T57" fmla="*/ 0 h 554"/>
                <a:gd name="T58" fmla="*/ 0 w 555"/>
                <a:gd name="T59" fmla="*/ 0 h 554"/>
                <a:gd name="T60" fmla="*/ 0 w 555"/>
                <a:gd name="T61" fmla="*/ 0 h 554"/>
                <a:gd name="T62" fmla="*/ 0 w 555"/>
                <a:gd name="T63" fmla="*/ 0 h 554"/>
                <a:gd name="T64" fmla="*/ 0 w 555"/>
                <a:gd name="T65" fmla="*/ 0 h 554"/>
                <a:gd name="T66" fmla="*/ 0 w 555"/>
                <a:gd name="T67" fmla="*/ 0 h 554"/>
                <a:gd name="T68" fmla="*/ 0 w 555"/>
                <a:gd name="T69" fmla="*/ 0 h 554"/>
                <a:gd name="T70" fmla="*/ 0 w 555"/>
                <a:gd name="T71" fmla="*/ 0 h 554"/>
                <a:gd name="T72" fmla="*/ 0 w 555"/>
                <a:gd name="T73" fmla="*/ 0 h 554"/>
                <a:gd name="T74" fmla="*/ 0 w 555"/>
                <a:gd name="T75" fmla="*/ 0 h 554"/>
                <a:gd name="T76" fmla="*/ 0 w 555"/>
                <a:gd name="T77" fmla="*/ 0 h 554"/>
                <a:gd name="T78" fmla="*/ 0 w 555"/>
                <a:gd name="T79" fmla="*/ 0 h 554"/>
                <a:gd name="T80" fmla="*/ 0 w 555"/>
                <a:gd name="T81" fmla="*/ 0 h 554"/>
                <a:gd name="T82" fmla="*/ 0 w 555"/>
                <a:gd name="T83" fmla="*/ 0 h 554"/>
                <a:gd name="T84" fmla="*/ 0 w 555"/>
                <a:gd name="T85" fmla="*/ 0 h 554"/>
                <a:gd name="T86" fmla="*/ 0 w 555"/>
                <a:gd name="T87" fmla="*/ 0 h 554"/>
                <a:gd name="T88" fmla="*/ 0 w 555"/>
                <a:gd name="T89" fmla="*/ 0 h 5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5"/>
                <a:gd name="T136" fmla="*/ 0 h 554"/>
                <a:gd name="T137" fmla="*/ 555 w 555"/>
                <a:gd name="T138" fmla="*/ 554 h 5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5" h="554">
                  <a:moveTo>
                    <a:pt x="555" y="554"/>
                  </a:moveTo>
                  <a:lnTo>
                    <a:pt x="555" y="545"/>
                  </a:lnTo>
                  <a:lnTo>
                    <a:pt x="553" y="534"/>
                  </a:lnTo>
                  <a:lnTo>
                    <a:pt x="553" y="525"/>
                  </a:lnTo>
                  <a:lnTo>
                    <a:pt x="552" y="515"/>
                  </a:lnTo>
                  <a:lnTo>
                    <a:pt x="552" y="506"/>
                  </a:lnTo>
                  <a:lnTo>
                    <a:pt x="551" y="496"/>
                  </a:lnTo>
                  <a:lnTo>
                    <a:pt x="550" y="486"/>
                  </a:lnTo>
                  <a:lnTo>
                    <a:pt x="549" y="477"/>
                  </a:lnTo>
                  <a:lnTo>
                    <a:pt x="548" y="467"/>
                  </a:lnTo>
                  <a:lnTo>
                    <a:pt x="545" y="458"/>
                  </a:lnTo>
                  <a:lnTo>
                    <a:pt x="544" y="449"/>
                  </a:lnTo>
                  <a:lnTo>
                    <a:pt x="542" y="438"/>
                  </a:lnTo>
                  <a:lnTo>
                    <a:pt x="540" y="429"/>
                  </a:lnTo>
                  <a:lnTo>
                    <a:pt x="537" y="420"/>
                  </a:lnTo>
                  <a:lnTo>
                    <a:pt x="535" y="411"/>
                  </a:lnTo>
                  <a:lnTo>
                    <a:pt x="533" y="401"/>
                  </a:lnTo>
                  <a:lnTo>
                    <a:pt x="529" y="392"/>
                  </a:lnTo>
                  <a:lnTo>
                    <a:pt x="527" y="382"/>
                  </a:lnTo>
                  <a:lnTo>
                    <a:pt x="524" y="373"/>
                  </a:lnTo>
                  <a:lnTo>
                    <a:pt x="520" y="364"/>
                  </a:lnTo>
                  <a:lnTo>
                    <a:pt x="517" y="355"/>
                  </a:lnTo>
                  <a:lnTo>
                    <a:pt x="513" y="346"/>
                  </a:lnTo>
                  <a:lnTo>
                    <a:pt x="510" y="338"/>
                  </a:lnTo>
                  <a:lnTo>
                    <a:pt x="507" y="329"/>
                  </a:lnTo>
                  <a:lnTo>
                    <a:pt x="502" y="320"/>
                  </a:lnTo>
                  <a:lnTo>
                    <a:pt x="499" y="310"/>
                  </a:lnTo>
                  <a:lnTo>
                    <a:pt x="494" y="302"/>
                  </a:lnTo>
                  <a:lnTo>
                    <a:pt x="489" y="293"/>
                  </a:lnTo>
                  <a:lnTo>
                    <a:pt x="485" y="285"/>
                  </a:lnTo>
                  <a:lnTo>
                    <a:pt x="480" y="277"/>
                  </a:lnTo>
                  <a:lnTo>
                    <a:pt x="475" y="268"/>
                  </a:lnTo>
                  <a:lnTo>
                    <a:pt x="470" y="260"/>
                  </a:lnTo>
                  <a:lnTo>
                    <a:pt x="464" y="252"/>
                  </a:lnTo>
                  <a:lnTo>
                    <a:pt x="460" y="244"/>
                  </a:lnTo>
                  <a:lnTo>
                    <a:pt x="454" y="236"/>
                  </a:lnTo>
                  <a:lnTo>
                    <a:pt x="448" y="228"/>
                  </a:lnTo>
                  <a:lnTo>
                    <a:pt x="443" y="220"/>
                  </a:lnTo>
                  <a:lnTo>
                    <a:pt x="437" y="212"/>
                  </a:lnTo>
                  <a:lnTo>
                    <a:pt x="431" y="205"/>
                  </a:lnTo>
                  <a:lnTo>
                    <a:pt x="424" y="197"/>
                  </a:lnTo>
                  <a:lnTo>
                    <a:pt x="419" y="190"/>
                  </a:lnTo>
                  <a:lnTo>
                    <a:pt x="412" y="184"/>
                  </a:lnTo>
                  <a:lnTo>
                    <a:pt x="405" y="176"/>
                  </a:lnTo>
                  <a:lnTo>
                    <a:pt x="398" y="169"/>
                  </a:lnTo>
                  <a:lnTo>
                    <a:pt x="392" y="162"/>
                  </a:lnTo>
                  <a:lnTo>
                    <a:pt x="385" y="155"/>
                  </a:lnTo>
                  <a:lnTo>
                    <a:pt x="377" y="148"/>
                  </a:lnTo>
                  <a:lnTo>
                    <a:pt x="371" y="142"/>
                  </a:lnTo>
                  <a:lnTo>
                    <a:pt x="364" y="136"/>
                  </a:lnTo>
                  <a:lnTo>
                    <a:pt x="356" y="130"/>
                  </a:lnTo>
                  <a:lnTo>
                    <a:pt x="349" y="123"/>
                  </a:lnTo>
                  <a:lnTo>
                    <a:pt x="341" y="117"/>
                  </a:lnTo>
                  <a:lnTo>
                    <a:pt x="333" y="112"/>
                  </a:lnTo>
                  <a:lnTo>
                    <a:pt x="326" y="106"/>
                  </a:lnTo>
                  <a:lnTo>
                    <a:pt x="318" y="100"/>
                  </a:lnTo>
                  <a:lnTo>
                    <a:pt x="310" y="94"/>
                  </a:lnTo>
                  <a:lnTo>
                    <a:pt x="302" y="89"/>
                  </a:lnTo>
                  <a:lnTo>
                    <a:pt x="294" y="84"/>
                  </a:lnTo>
                  <a:lnTo>
                    <a:pt x="285" y="78"/>
                  </a:lnTo>
                  <a:lnTo>
                    <a:pt x="277" y="74"/>
                  </a:lnTo>
                  <a:lnTo>
                    <a:pt x="269" y="69"/>
                  </a:lnTo>
                  <a:lnTo>
                    <a:pt x="260" y="65"/>
                  </a:lnTo>
                  <a:lnTo>
                    <a:pt x="252" y="60"/>
                  </a:lnTo>
                  <a:lnTo>
                    <a:pt x="243" y="56"/>
                  </a:lnTo>
                  <a:lnTo>
                    <a:pt x="235" y="51"/>
                  </a:lnTo>
                  <a:lnTo>
                    <a:pt x="225" y="48"/>
                  </a:lnTo>
                  <a:lnTo>
                    <a:pt x="216" y="44"/>
                  </a:lnTo>
                  <a:lnTo>
                    <a:pt x="207" y="40"/>
                  </a:lnTo>
                  <a:lnTo>
                    <a:pt x="198" y="36"/>
                  </a:lnTo>
                  <a:lnTo>
                    <a:pt x="189" y="33"/>
                  </a:lnTo>
                  <a:lnTo>
                    <a:pt x="180" y="29"/>
                  </a:lnTo>
                  <a:lnTo>
                    <a:pt x="171" y="27"/>
                  </a:lnTo>
                  <a:lnTo>
                    <a:pt x="161" y="24"/>
                  </a:lnTo>
                  <a:lnTo>
                    <a:pt x="152" y="21"/>
                  </a:lnTo>
                  <a:lnTo>
                    <a:pt x="143" y="19"/>
                  </a:lnTo>
                  <a:lnTo>
                    <a:pt x="134" y="16"/>
                  </a:lnTo>
                  <a:lnTo>
                    <a:pt x="125" y="13"/>
                  </a:lnTo>
                  <a:lnTo>
                    <a:pt x="115" y="12"/>
                  </a:lnTo>
                  <a:lnTo>
                    <a:pt x="105" y="10"/>
                  </a:lnTo>
                  <a:lnTo>
                    <a:pt x="96" y="8"/>
                  </a:lnTo>
                  <a:lnTo>
                    <a:pt x="86" y="6"/>
                  </a:lnTo>
                  <a:lnTo>
                    <a:pt x="77" y="5"/>
                  </a:lnTo>
                  <a:lnTo>
                    <a:pt x="68" y="4"/>
                  </a:lnTo>
                  <a:lnTo>
                    <a:pt x="57" y="3"/>
                  </a:lnTo>
                  <a:lnTo>
                    <a:pt x="48" y="2"/>
                  </a:lnTo>
                  <a:lnTo>
                    <a:pt x="38" y="1"/>
                  </a:lnTo>
                  <a:lnTo>
                    <a:pt x="29" y="1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05" name="Freeform 26"/>
            <p:cNvSpPr>
              <a:spLocks/>
            </p:cNvSpPr>
            <p:nvPr/>
          </p:nvSpPr>
          <p:spPr bwMode="auto">
            <a:xfrm>
              <a:off x="3687" y="3127"/>
              <a:ext cx="93" cy="93"/>
            </a:xfrm>
            <a:custGeom>
              <a:avLst/>
              <a:gdLst>
                <a:gd name="T0" fmla="*/ 0 w 554"/>
                <a:gd name="T1" fmla="*/ 0 h 554"/>
                <a:gd name="T2" fmla="*/ 0 w 554"/>
                <a:gd name="T3" fmla="*/ 0 h 554"/>
                <a:gd name="T4" fmla="*/ 0 w 554"/>
                <a:gd name="T5" fmla="*/ 0 h 554"/>
                <a:gd name="T6" fmla="*/ 0 w 554"/>
                <a:gd name="T7" fmla="*/ 0 h 554"/>
                <a:gd name="T8" fmla="*/ 0 w 554"/>
                <a:gd name="T9" fmla="*/ 0 h 554"/>
                <a:gd name="T10" fmla="*/ 0 w 554"/>
                <a:gd name="T11" fmla="*/ 0 h 554"/>
                <a:gd name="T12" fmla="*/ 0 w 554"/>
                <a:gd name="T13" fmla="*/ 0 h 554"/>
                <a:gd name="T14" fmla="*/ 0 w 554"/>
                <a:gd name="T15" fmla="*/ 0 h 554"/>
                <a:gd name="T16" fmla="*/ 0 w 554"/>
                <a:gd name="T17" fmla="*/ 0 h 554"/>
                <a:gd name="T18" fmla="*/ 0 w 554"/>
                <a:gd name="T19" fmla="*/ 0 h 554"/>
                <a:gd name="T20" fmla="*/ 0 w 554"/>
                <a:gd name="T21" fmla="*/ 0 h 554"/>
                <a:gd name="T22" fmla="*/ 0 w 554"/>
                <a:gd name="T23" fmla="*/ 0 h 554"/>
                <a:gd name="T24" fmla="*/ 0 w 554"/>
                <a:gd name="T25" fmla="*/ 0 h 554"/>
                <a:gd name="T26" fmla="*/ 0 w 554"/>
                <a:gd name="T27" fmla="*/ 0 h 554"/>
                <a:gd name="T28" fmla="*/ 0 w 554"/>
                <a:gd name="T29" fmla="*/ 0 h 554"/>
                <a:gd name="T30" fmla="*/ 0 w 554"/>
                <a:gd name="T31" fmla="*/ 0 h 554"/>
                <a:gd name="T32" fmla="*/ 0 w 554"/>
                <a:gd name="T33" fmla="*/ 0 h 554"/>
                <a:gd name="T34" fmla="*/ 0 w 554"/>
                <a:gd name="T35" fmla="*/ 0 h 554"/>
                <a:gd name="T36" fmla="*/ 0 w 554"/>
                <a:gd name="T37" fmla="*/ 0 h 554"/>
                <a:gd name="T38" fmla="*/ 0 w 554"/>
                <a:gd name="T39" fmla="*/ 0 h 554"/>
                <a:gd name="T40" fmla="*/ 0 w 554"/>
                <a:gd name="T41" fmla="*/ 0 h 554"/>
                <a:gd name="T42" fmla="*/ 0 w 554"/>
                <a:gd name="T43" fmla="*/ 0 h 554"/>
                <a:gd name="T44" fmla="*/ 0 w 554"/>
                <a:gd name="T45" fmla="*/ 0 h 554"/>
                <a:gd name="T46" fmla="*/ 0 w 554"/>
                <a:gd name="T47" fmla="*/ 0 h 554"/>
                <a:gd name="T48" fmla="*/ 0 w 554"/>
                <a:gd name="T49" fmla="*/ 0 h 554"/>
                <a:gd name="T50" fmla="*/ 0 w 554"/>
                <a:gd name="T51" fmla="*/ 0 h 554"/>
                <a:gd name="T52" fmla="*/ 0 w 554"/>
                <a:gd name="T53" fmla="*/ 0 h 554"/>
                <a:gd name="T54" fmla="*/ 0 w 554"/>
                <a:gd name="T55" fmla="*/ 0 h 554"/>
                <a:gd name="T56" fmla="*/ 0 w 554"/>
                <a:gd name="T57" fmla="*/ 0 h 554"/>
                <a:gd name="T58" fmla="*/ 0 w 554"/>
                <a:gd name="T59" fmla="*/ 0 h 554"/>
                <a:gd name="T60" fmla="*/ 0 w 554"/>
                <a:gd name="T61" fmla="*/ 0 h 554"/>
                <a:gd name="T62" fmla="*/ 0 w 554"/>
                <a:gd name="T63" fmla="*/ 0 h 554"/>
                <a:gd name="T64" fmla="*/ 0 w 554"/>
                <a:gd name="T65" fmla="*/ 0 h 554"/>
                <a:gd name="T66" fmla="*/ 0 w 554"/>
                <a:gd name="T67" fmla="*/ 0 h 554"/>
                <a:gd name="T68" fmla="*/ 0 w 554"/>
                <a:gd name="T69" fmla="*/ 0 h 554"/>
                <a:gd name="T70" fmla="*/ 0 w 554"/>
                <a:gd name="T71" fmla="*/ 0 h 554"/>
                <a:gd name="T72" fmla="*/ 0 w 554"/>
                <a:gd name="T73" fmla="*/ 0 h 554"/>
                <a:gd name="T74" fmla="*/ 0 w 554"/>
                <a:gd name="T75" fmla="*/ 0 h 554"/>
                <a:gd name="T76" fmla="*/ 0 w 554"/>
                <a:gd name="T77" fmla="*/ 0 h 554"/>
                <a:gd name="T78" fmla="*/ 0 w 554"/>
                <a:gd name="T79" fmla="*/ 0 h 554"/>
                <a:gd name="T80" fmla="*/ 0 w 554"/>
                <a:gd name="T81" fmla="*/ 0 h 554"/>
                <a:gd name="T82" fmla="*/ 0 w 554"/>
                <a:gd name="T83" fmla="*/ 0 h 554"/>
                <a:gd name="T84" fmla="*/ 0 w 554"/>
                <a:gd name="T85" fmla="*/ 0 h 554"/>
                <a:gd name="T86" fmla="*/ 0 w 554"/>
                <a:gd name="T87" fmla="*/ 0 h 554"/>
                <a:gd name="T88" fmla="*/ 0 w 554"/>
                <a:gd name="T89" fmla="*/ 0 h 5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4"/>
                <a:gd name="T136" fmla="*/ 0 h 554"/>
                <a:gd name="T137" fmla="*/ 554 w 554"/>
                <a:gd name="T138" fmla="*/ 554 h 5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4" h="554">
                  <a:moveTo>
                    <a:pt x="554" y="0"/>
                  </a:moveTo>
                  <a:lnTo>
                    <a:pt x="544" y="0"/>
                  </a:lnTo>
                  <a:lnTo>
                    <a:pt x="535" y="0"/>
                  </a:lnTo>
                  <a:lnTo>
                    <a:pt x="525" y="1"/>
                  </a:lnTo>
                  <a:lnTo>
                    <a:pt x="515" y="1"/>
                  </a:lnTo>
                  <a:lnTo>
                    <a:pt x="505" y="2"/>
                  </a:lnTo>
                  <a:lnTo>
                    <a:pt x="496" y="3"/>
                  </a:lnTo>
                  <a:lnTo>
                    <a:pt x="487" y="4"/>
                  </a:lnTo>
                  <a:lnTo>
                    <a:pt x="477" y="5"/>
                  </a:lnTo>
                  <a:lnTo>
                    <a:pt x="467" y="6"/>
                  </a:lnTo>
                  <a:lnTo>
                    <a:pt x="457" y="8"/>
                  </a:lnTo>
                  <a:lnTo>
                    <a:pt x="448" y="10"/>
                  </a:lnTo>
                  <a:lnTo>
                    <a:pt x="439" y="12"/>
                  </a:lnTo>
                  <a:lnTo>
                    <a:pt x="430" y="13"/>
                  </a:lnTo>
                  <a:lnTo>
                    <a:pt x="419" y="16"/>
                  </a:lnTo>
                  <a:lnTo>
                    <a:pt x="410" y="19"/>
                  </a:lnTo>
                  <a:lnTo>
                    <a:pt x="401" y="21"/>
                  </a:lnTo>
                  <a:lnTo>
                    <a:pt x="392" y="24"/>
                  </a:lnTo>
                  <a:lnTo>
                    <a:pt x="383" y="27"/>
                  </a:lnTo>
                  <a:lnTo>
                    <a:pt x="374" y="29"/>
                  </a:lnTo>
                  <a:lnTo>
                    <a:pt x="365" y="33"/>
                  </a:lnTo>
                  <a:lnTo>
                    <a:pt x="355" y="36"/>
                  </a:lnTo>
                  <a:lnTo>
                    <a:pt x="346" y="40"/>
                  </a:lnTo>
                  <a:lnTo>
                    <a:pt x="337" y="44"/>
                  </a:lnTo>
                  <a:lnTo>
                    <a:pt x="328" y="48"/>
                  </a:lnTo>
                  <a:lnTo>
                    <a:pt x="320" y="51"/>
                  </a:lnTo>
                  <a:lnTo>
                    <a:pt x="311" y="56"/>
                  </a:lnTo>
                  <a:lnTo>
                    <a:pt x="302" y="60"/>
                  </a:lnTo>
                  <a:lnTo>
                    <a:pt x="294" y="65"/>
                  </a:lnTo>
                  <a:lnTo>
                    <a:pt x="285" y="69"/>
                  </a:lnTo>
                  <a:lnTo>
                    <a:pt x="277" y="74"/>
                  </a:lnTo>
                  <a:lnTo>
                    <a:pt x="269" y="78"/>
                  </a:lnTo>
                  <a:lnTo>
                    <a:pt x="261" y="84"/>
                  </a:lnTo>
                  <a:lnTo>
                    <a:pt x="251" y="89"/>
                  </a:lnTo>
                  <a:lnTo>
                    <a:pt x="243" y="94"/>
                  </a:lnTo>
                  <a:lnTo>
                    <a:pt x="236" y="100"/>
                  </a:lnTo>
                  <a:lnTo>
                    <a:pt x="228" y="106"/>
                  </a:lnTo>
                  <a:lnTo>
                    <a:pt x="221" y="112"/>
                  </a:lnTo>
                  <a:lnTo>
                    <a:pt x="213" y="117"/>
                  </a:lnTo>
                  <a:lnTo>
                    <a:pt x="205" y="123"/>
                  </a:lnTo>
                  <a:lnTo>
                    <a:pt x="198" y="130"/>
                  </a:lnTo>
                  <a:lnTo>
                    <a:pt x="190" y="136"/>
                  </a:lnTo>
                  <a:lnTo>
                    <a:pt x="183" y="142"/>
                  </a:lnTo>
                  <a:lnTo>
                    <a:pt x="176" y="148"/>
                  </a:lnTo>
                  <a:lnTo>
                    <a:pt x="169" y="155"/>
                  </a:lnTo>
                  <a:lnTo>
                    <a:pt x="162" y="162"/>
                  </a:lnTo>
                  <a:lnTo>
                    <a:pt x="156" y="169"/>
                  </a:lnTo>
                  <a:lnTo>
                    <a:pt x="149" y="176"/>
                  </a:lnTo>
                  <a:lnTo>
                    <a:pt x="142" y="184"/>
                  </a:lnTo>
                  <a:lnTo>
                    <a:pt x="136" y="190"/>
                  </a:lnTo>
                  <a:lnTo>
                    <a:pt x="129" y="197"/>
                  </a:lnTo>
                  <a:lnTo>
                    <a:pt x="124" y="205"/>
                  </a:lnTo>
                  <a:lnTo>
                    <a:pt x="117" y="212"/>
                  </a:lnTo>
                  <a:lnTo>
                    <a:pt x="111" y="220"/>
                  </a:lnTo>
                  <a:lnTo>
                    <a:pt x="105" y="228"/>
                  </a:lnTo>
                  <a:lnTo>
                    <a:pt x="100" y="236"/>
                  </a:lnTo>
                  <a:lnTo>
                    <a:pt x="94" y="244"/>
                  </a:lnTo>
                  <a:lnTo>
                    <a:pt x="89" y="252"/>
                  </a:lnTo>
                  <a:lnTo>
                    <a:pt x="84" y="260"/>
                  </a:lnTo>
                  <a:lnTo>
                    <a:pt x="79" y="268"/>
                  </a:lnTo>
                  <a:lnTo>
                    <a:pt x="74" y="277"/>
                  </a:lnTo>
                  <a:lnTo>
                    <a:pt x="69" y="285"/>
                  </a:lnTo>
                  <a:lnTo>
                    <a:pt x="64" y="293"/>
                  </a:lnTo>
                  <a:lnTo>
                    <a:pt x="60" y="302"/>
                  </a:lnTo>
                  <a:lnTo>
                    <a:pt x="56" y="310"/>
                  </a:lnTo>
                  <a:lnTo>
                    <a:pt x="52" y="320"/>
                  </a:lnTo>
                  <a:lnTo>
                    <a:pt x="47" y="329"/>
                  </a:lnTo>
                  <a:lnTo>
                    <a:pt x="44" y="338"/>
                  </a:lnTo>
                  <a:lnTo>
                    <a:pt x="40" y="346"/>
                  </a:lnTo>
                  <a:lnTo>
                    <a:pt x="37" y="355"/>
                  </a:lnTo>
                  <a:lnTo>
                    <a:pt x="33" y="364"/>
                  </a:lnTo>
                  <a:lnTo>
                    <a:pt x="30" y="373"/>
                  </a:lnTo>
                  <a:lnTo>
                    <a:pt x="26" y="382"/>
                  </a:lnTo>
                  <a:lnTo>
                    <a:pt x="24" y="392"/>
                  </a:lnTo>
                  <a:lnTo>
                    <a:pt x="21" y="401"/>
                  </a:lnTo>
                  <a:lnTo>
                    <a:pt x="18" y="411"/>
                  </a:lnTo>
                  <a:lnTo>
                    <a:pt x="16" y="420"/>
                  </a:lnTo>
                  <a:lnTo>
                    <a:pt x="14" y="429"/>
                  </a:lnTo>
                  <a:lnTo>
                    <a:pt x="12" y="438"/>
                  </a:lnTo>
                  <a:lnTo>
                    <a:pt x="9" y="449"/>
                  </a:lnTo>
                  <a:lnTo>
                    <a:pt x="8" y="458"/>
                  </a:lnTo>
                  <a:lnTo>
                    <a:pt x="7" y="467"/>
                  </a:lnTo>
                  <a:lnTo>
                    <a:pt x="5" y="477"/>
                  </a:lnTo>
                  <a:lnTo>
                    <a:pt x="4" y="486"/>
                  </a:lnTo>
                  <a:lnTo>
                    <a:pt x="2" y="496"/>
                  </a:lnTo>
                  <a:lnTo>
                    <a:pt x="1" y="506"/>
                  </a:lnTo>
                  <a:lnTo>
                    <a:pt x="1" y="515"/>
                  </a:lnTo>
                  <a:lnTo>
                    <a:pt x="0" y="525"/>
                  </a:lnTo>
                  <a:lnTo>
                    <a:pt x="0" y="534"/>
                  </a:lnTo>
                  <a:lnTo>
                    <a:pt x="0" y="545"/>
                  </a:lnTo>
                  <a:lnTo>
                    <a:pt x="0" y="554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06" name="Rectangle 27"/>
            <p:cNvSpPr>
              <a:spLocks noChangeArrowheads="1"/>
            </p:cNvSpPr>
            <p:nvPr/>
          </p:nvSpPr>
          <p:spPr bwMode="auto">
            <a:xfrm>
              <a:off x="3753" y="3181"/>
              <a:ext cx="6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>
                  <a:solidFill>
                    <a:srgbClr val="000000"/>
                  </a:solidFill>
                  <a:latin typeface="Times New Roman" pitchFamily="18" charset="0"/>
                </a:rPr>
                <a:t>{ 3, 5, 7 }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707" name="Line 28"/>
            <p:cNvSpPr>
              <a:spLocks noChangeShapeType="1"/>
            </p:cNvSpPr>
            <p:nvPr/>
          </p:nvSpPr>
          <p:spPr bwMode="auto">
            <a:xfrm>
              <a:off x="2162" y="3214"/>
              <a:ext cx="1" cy="145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08" name="Line 29"/>
            <p:cNvSpPr>
              <a:spLocks noChangeShapeType="1"/>
            </p:cNvSpPr>
            <p:nvPr/>
          </p:nvSpPr>
          <p:spPr bwMode="auto">
            <a:xfrm>
              <a:off x="2255" y="3451"/>
              <a:ext cx="607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09" name="Line 30"/>
            <p:cNvSpPr>
              <a:spLocks noChangeShapeType="1"/>
            </p:cNvSpPr>
            <p:nvPr/>
          </p:nvSpPr>
          <p:spPr bwMode="auto">
            <a:xfrm flipV="1">
              <a:off x="2954" y="3214"/>
              <a:ext cx="1" cy="145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10" name="Line 31"/>
            <p:cNvSpPr>
              <a:spLocks noChangeShapeType="1"/>
            </p:cNvSpPr>
            <p:nvPr/>
          </p:nvSpPr>
          <p:spPr bwMode="auto">
            <a:xfrm flipH="1">
              <a:off x="2255" y="3121"/>
              <a:ext cx="607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11" name="Freeform 32"/>
            <p:cNvSpPr>
              <a:spLocks/>
            </p:cNvSpPr>
            <p:nvPr/>
          </p:nvSpPr>
          <p:spPr bwMode="auto">
            <a:xfrm>
              <a:off x="2162" y="3359"/>
              <a:ext cx="93" cy="92"/>
            </a:xfrm>
            <a:custGeom>
              <a:avLst/>
              <a:gdLst>
                <a:gd name="T0" fmla="*/ 0 w 555"/>
                <a:gd name="T1" fmla="*/ 0 h 554"/>
                <a:gd name="T2" fmla="*/ 0 w 555"/>
                <a:gd name="T3" fmla="*/ 0 h 554"/>
                <a:gd name="T4" fmla="*/ 0 w 555"/>
                <a:gd name="T5" fmla="*/ 0 h 554"/>
                <a:gd name="T6" fmla="*/ 0 w 555"/>
                <a:gd name="T7" fmla="*/ 0 h 554"/>
                <a:gd name="T8" fmla="*/ 0 w 555"/>
                <a:gd name="T9" fmla="*/ 0 h 554"/>
                <a:gd name="T10" fmla="*/ 0 w 555"/>
                <a:gd name="T11" fmla="*/ 0 h 554"/>
                <a:gd name="T12" fmla="*/ 0 w 555"/>
                <a:gd name="T13" fmla="*/ 0 h 554"/>
                <a:gd name="T14" fmla="*/ 0 w 555"/>
                <a:gd name="T15" fmla="*/ 0 h 554"/>
                <a:gd name="T16" fmla="*/ 0 w 555"/>
                <a:gd name="T17" fmla="*/ 0 h 554"/>
                <a:gd name="T18" fmla="*/ 0 w 555"/>
                <a:gd name="T19" fmla="*/ 0 h 554"/>
                <a:gd name="T20" fmla="*/ 0 w 555"/>
                <a:gd name="T21" fmla="*/ 0 h 554"/>
                <a:gd name="T22" fmla="*/ 0 w 555"/>
                <a:gd name="T23" fmla="*/ 0 h 554"/>
                <a:gd name="T24" fmla="*/ 0 w 555"/>
                <a:gd name="T25" fmla="*/ 0 h 554"/>
                <a:gd name="T26" fmla="*/ 0 w 555"/>
                <a:gd name="T27" fmla="*/ 0 h 554"/>
                <a:gd name="T28" fmla="*/ 0 w 555"/>
                <a:gd name="T29" fmla="*/ 0 h 554"/>
                <a:gd name="T30" fmla="*/ 0 w 555"/>
                <a:gd name="T31" fmla="*/ 0 h 554"/>
                <a:gd name="T32" fmla="*/ 0 w 555"/>
                <a:gd name="T33" fmla="*/ 0 h 554"/>
                <a:gd name="T34" fmla="*/ 0 w 555"/>
                <a:gd name="T35" fmla="*/ 0 h 554"/>
                <a:gd name="T36" fmla="*/ 0 w 555"/>
                <a:gd name="T37" fmla="*/ 0 h 554"/>
                <a:gd name="T38" fmla="*/ 0 w 555"/>
                <a:gd name="T39" fmla="*/ 0 h 554"/>
                <a:gd name="T40" fmla="*/ 0 w 555"/>
                <a:gd name="T41" fmla="*/ 0 h 554"/>
                <a:gd name="T42" fmla="*/ 0 w 555"/>
                <a:gd name="T43" fmla="*/ 0 h 554"/>
                <a:gd name="T44" fmla="*/ 0 w 555"/>
                <a:gd name="T45" fmla="*/ 0 h 554"/>
                <a:gd name="T46" fmla="*/ 0 w 555"/>
                <a:gd name="T47" fmla="*/ 0 h 554"/>
                <a:gd name="T48" fmla="*/ 0 w 555"/>
                <a:gd name="T49" fmla="*/ 0 h 554"/>
                <a:gd name="T50" fmla="*/ 0 w 555"/>
                <a:gd name="T51" fmla="*/ 0 h 554"/>
                <a:gd name="T52" fmla="*/ 0 w 555"/>
                <a:gd name="T53" fmla="*/ 0 h 554"/>
                <a:gd name="T54" fmla="*/ 0 w 555"/>
                <a:gd name="T55" fmla="*/ 0 h 554"/>
                <a:gd name="T56" fmla="*/ 0 w 555"/>
                <a:gd name="T57" fmla="*/ 0 h 554"/>
                <a:gd name="T58" fmla="*/ 0 w 555"/>
                <a:gd name="T59" fmla="*/ 0 h 554"/>
                <a:gd name="T60" fmla="*/ 0 w 555"/>
                <a:gd name="T61" fmla="*/ 0 h 554"/>
                <a:gd name="T62" fmla="*/ 0 w 555"/>
                <a:gd name="T63" fmla="*/ 0 h 554"/>
                <a:gd name="T64" fmla="*/ 0 w 555"/>
                <a:gd name="T65" fmla="*/ 0 h 554"/>
                <a:gd name="T66" fmla="*/ 0 w 555"/>
                <a:gd name="T67" fmla="*/ 0 h 554"/>
                <a:gd name="T68" fmla="*/ 0 w 555"/>
                <a:gd name="T69" fmla="*/ 0 h 554"/>
                <a:gd name="T70" fmla="*/ 0 w 555"/>
                <a:gd name="T71" fmla="*/ 0 h 554"/>
                <a:gd name="T72" fmla="*/ 0 w 555"/>
                <a:gd name="T73" fmla="*/ 0 h 554"/>
                <a:gd name="T74" fmla="*/ 0 w 555"/>
                <a:gd name="T75" fmla="*/ 0 h 554"/>
                <a:gd name="T76" fmla="*/ 0 w 555"/>
                <a:gd name="T77" fmla="*/ 0 h 554"/>
                <a:gd name="T78" fmla="*/ 0 w 555"/>
                <a:gd name="T79" fmla="*/ 0 h 554"/>
                <a:gd name="T80" fmla="*/ 0 w 555"/>
                <a:gd name="T81" fmla="*/ 0 h 554"/>
                <a:gd name="T82" fmla="*/ 0 w 555"/>
                <a:gd name="T83" fmla="*/ 0 h 554"/>
                <a:gd name="T84" fmla="*/ 0 w 555"/>
                <a:gd name="T85" fmla="*/ 0 h 554"/>
                <a:gd name="T86" fmla="*/ 0 w 555"/>
                <a:gd name="T87" fmla="*/ 0 h 554"/>
                <a:gd name="T88" fmla="*/ 0 w 555"/>
                <a:gd name="T89" fmla="*/ 0 h 5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5"/>
                <a:gd name="T136" fmla="*/ 0 h 554"/>
                <a:gd name="T137" fmla="*/ 555 w 555"/>
                <a:gd name="T138" fmla="*/ 554 h 5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5" h="554">
                  <a:moveTo>
                    <a:pt x="0" y="0"/>
                  </a:moveTo>
                  <a:lnTo>
                    <a:pt x="0" y="10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2" y="39"/>
                  </a:lnTo>
                  <a:lnTo>
                    <a:pt x="3" y="48"/>
                  </a:lnTo>
                  <a:lnTo>
                    <a:pt x="3" y="58"/>
                  </a:lnTo>
                  <a:lnTo>
                    <a:pt x="4" y="68"/>
                  </a:lnTo>
                  <a:lnTo>
                    <a:pt x="6" y="78"/>
                  </a:lnTo>
                  <a:lnTo>
                    <a:pt x="7" y="87"/>
                  </a:lnTo>
                  <a:lnTo>
                    <a:pt x="8" y="96"/>
                  </a:lnTo>
                  <a:lnTo>
                    <a:pt x="11" y="106"/>
                  </a:lnTo>
                  <a:lnTo>
                    <a:pt x="12" y="116"/>
                  </a:lnTo>
                  <a:lnTo>
                    <a:pt x="14" y="125"/>
                  </a:lnTo>
                  <a:lnTo>
                    <a:pt x="16" y="134"/>
                  </a:lnTo>
                  <a:lnTo>
                    <a:pt x="19" y="144"/>
                  </a:lnTo>
                  <a:lnTo>
                    <a:pt x="22" y="153"/>
                  </a:lnTo>
                  <a:lnTo>
                    <a:pt x="24" y="162"/>
                  </a:lnTo>
                  <a:lnTo>
                    <a:pt x="28" y="172"/>
                  </a:lnTo>
                  <a:lnTo>
                    <a:pt x="30" y="181"/>
                  </a:lnTo>
                  <a:lnTo>
                    <a:pt x="33" y="190"/>
                  </a:lnTo>
                  <a:lnTo>
                    <a:pt x="37" y="199"/>
                  </a:lnTo>
                  <a:lnTo>
                    <a:pt x="40" y="208"/>
                  </a:lnTo>
                  <a:lnTo>
                    <a:pt x="44" y="217"/>
                  </a:lnTo>
                  <a:lnTo>
                    <a:pt x="48" y="225"/>
                  </a:lnTo>
                  <a:lnTo>
                    <a:pt x="52" y="234"/>
                  </a:lnTo>
                  <a:lnTo>
                    <a:pt x="56" y="244"/>
                  </a:lnTo>
                  <a:lnTo>
                    <a:pt x="61" y="252"/>
                  </a:lnTo>
                  <a:lnTo>
                    <a:pt x="65" y="261"/>
                  </a:lnTo>
                  <a:lnTo>
                    <a:pt x="70" y="269"/>
                  </a:lnTo>
                  <a:lnTo>
                    <a:pt x="75" y="278"/>
                  </a:lnTo>
                  <a:lnTo>
                    <a:pt x="79" y="286"/>
                  </a:lnTo>
                  <a:lnTo>
                    <a:pt x="85" y="294"/>
                  </a:lnTo>
                  <a:lnTo>
                    <a:pt x="89" y="302"/>
                  </a:lnTo>
                  <a:lnTo>
                    <a:pt x="95" y="310"/>
                  </a:lnTo>
                  <a:lnTo>
                    <a:pt x="101" y="318"/>
                  </a:lnTo>
                  <a:lnTo>
                    <a:pt x="105" y="326"/>
                  </a:lnTo>
                  <a:lnTo>
                    <a:pt x="112" y="334"/>
                  </a:lnTo>
                  <a:lnTo>
                    <a:pt x="118" y="342"/>
                  </a:lnTo>
                  <a:lnTo>
                    <a:pt x="124" y="349"/>
                  </a:lnTo>
                  <a:lnTo>
                    <a:pt x="129" y="357"/>
                  </a:lnTo>
                  <a:lnTo>
                    <a:pt x="136" y="364"/>
                  </a:lnTo>
                  <a:lnTo>
                    <a:pt x="142" y="372"/>
                  </a:lnTo>
                  <a:lnTo>
                    <a:pt x="149" y="378"/>
                  </a:lnTo>
                  <a:lnTo>
                    <a:pt x="156" y="385"/>
                  </a:lnTo>
                  <a:lnTo>
                    <a:pt x="163" y="392"/>
                  </a:lnTo>
                  <a:lnTo>
                    <a:pt x="169" y="399"/>
                  </a:lnTo>
                  <a:lnTo>
                    <a:pt x="176" y="406"/>
                  </a:lnTo>
                  <a:lnTo>
                    <a:pt x="183" y="413"/>
                  </a:lnTo>
                  <a:lnTo>
                    <a:pt x="191" y="418"/>
                  </a:lnTo>
                  <a:lnTo>
                    <a:pt x="198" y="425"/>
                  </a:lnTo>
                  <a:lnTo>
                    <a:pt x="206" y="431"/>
                  </a:lnTo>
                  <a:lnTo>
                    <a:pt x="213" y="437"/>
                  </a:lnTo>
                  <a:lnTo>
                    <a:pt x="221" y="444"/>
                  </a:lnTo>
                  <a:lnTo>
                    <a:pt x="229" y="449"/>
                  </a:lnTo>
                  <a:lnTo>
                    <a:pt x="237" y="454"/>
                  </a:lnTo>
                  <a:lnTo>
                    <a:pt x="245" y="460"/>
                  </a:lnTo>
                  <a:lnTo>
                    <a:pt x="253" y="465"/>
                  </a:lnTo>
                  <a:lnTo>
                    <a:pt x="261" y="471"/>
                  </a:lnTo>
                  <a:lnTo>
                    <a:pt x="269" y="476"/>
                  </a:lnTo>
                  <a:lnTo>
                    <a:pt x="277" y="480"/>
                  </a:lnTo>
                  <a:lnTo>
                    <a:pt x="286" y="485"/>
                  </a:lnTo>
                  <a:lnTo>
                    <a:pt x="294" y="489"/>
                  </a:lnTo>
                  <a:lnTo>
                    <a:pt x="303" y="494"/>
                  </a:lnTo>
                  <a:lnTo>
                    <a:pt x="311" y="498"/>
                  </a:lnTo>
                  <a:lnTo>
                    <a:pt x="320" y="503"/>
                  </a:lnTo>
                  <a:lnTo>
                    <a:pt x="329" y="506"/>
                  </a:lnTo>
                  <a:lnTo>
                    <a:pt x="337" y="511"/>
                  </a:lnTo>
                  <a:lnTo>
                    <a:pt x="347" y="514"/>
                  </a:lnTo>
                  <a:lnTo>
                    <a:pt x="356" y="518"/>
                  </a:lnTo>
                  <a:lnTo>
                    <a:pt x="365" y="521"/>
                  </a:lnTo>
                  <a:lnTo>
                    <a:pt x="374" y="525"/>
                  </a:lnTo>
                  <a:lnTo>
                    <a:pt x="383" y="527"/>
                  </a:lnTo>
                  <a:lnTo>
                    <a:pt x="392" y="530"/>
                  </a:lnTo>
                  <a:lnTo>
                    <a:pt x="401" y="533"/>
                  </a:lnTo>
                  <a:lnTo>
                    <a:pt x="411" y="536"/>
                  </a:lnTo>
                  <a:lnTo>
                    <a:pt x="421" y="538"/>
                  </a:lnTo>
                  <a:lnTo>
                    <a:pt x="430" y="541"/>
                  </a:lnTo>
                  <a:lnTo>
                    <a:pt x="439" y="543"/>
                  </a:lnTo>
                  <a:lnTo>
                    <a:pt x="448" y="544"/>
                  </a:lnTo>
                  <a:lnTo>
                    <a:pt x="459" y="546"/>
                  </a:lnTo>
                  <a:lnTo>
                    <a:pt x="468" y="548"/>
                  </a:lnTo>
                  <a:lnTo>
                    <a:pt x="477" y="549"/>
                  </a:lnTo>
                  <a:lnTo>
                    <a:pt x="487" y="551"/>
                  </a:lnTo>
                  <a:lnTo>
                    <a:pt x="496" y="552"/>
                  </a:lnTo>
                  <a:lnTo>
                    <a:pt x="507" y="552"/>
                  </a:lnTo>
                  <a:lnTo>
                    <a:pt x="516" y="553"/>
                  </a:lnTo>
                  <a:lnTo>
                    <a:pt x="526" y="554"/>
                  </a:lnTo>
                  <a:lnTo>
                    <a:pt x="535" y="554"/>
                  </a:lnTo>
                  <a:lnTo>
                    <a:pt x="544" y="554"/>
                  </a:lnTo>
                  <a:lnTo>
                    <a:pt x="555" y="554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12" name="Freeform 33"/>
            <p:cNvSpPr>
              <a:spLocks/>
            </p:cNvSpPr>
            <p:nvPr/>
          </p:nvSpPr>
          <p:spPr bwMode="auto">
            <a:xfrm>
              <a:off x="2862" y="3359"/>
              <a:ext cx="92" cy="92"/>
            </a:xfrm>
            <a:custGeom>
              <a:avLst/>
              <a:gdLst>
                <a:gd name="T0" fmla="*/ 0 w 554"/>
                <a:gd name="T1" fmla="*/ 0 h 554"/>
                <a:gd name="T2" fmla="*/ 0 w 554"/>
                <a:gd name="T3" fmla="*/ 0 h 554"/>
                <a:gd name="T4" fmla="*/ 0 w 554"/>
                <a:gd name="T5" fmla="*/ 0 h 554"/>
                <a:gd name="T6" fmla="*/ 0 w 554"/>
                <a:gd name="T7" fmla="*/ 0 h 554"/>
                <a:gd name="T8" fmla="*/ 0 w 554"/>
                <a:gd name="T9" fmla="*/ 0 h 554"/>
                <a:gd name="T10" fmla="*/ 0 w 554"/>
                <a:gd name="T11" fmla="*/ 0 h 554"/>
                <a:gd name="T12" fmla="*/ 0 w 554"/>
                <a:gd name="T13" fmla="*/ 0 h 554"/>
                <a:gd name="T14" fmla="*/ 0 w 554"/>
                <a:gd name="T15" fmla="*/ 0 h 554"/>
                <a:gd name="T16" fmla="*/ 0 w 554"/>
                <a:gd name="T17" fmla="*/ 0 h 554"/>
                <a:gd name="T18" fmla="*/ 0 w 554"/>
                <a:gd name="T19" fmla="*/ 0 h 554"/>
                <a:gd name="T20" fmla="*/ 0 w 554"/>
                <a:gd name="T21" fmla="*/ 0 h 554"/>
                <a:gd name="T22" fmla="*/ 0 w 554"/>
                <a:gd name="T23" fmla="*/ 0 h 554"/>
                <a:gd name="T24" fmla="*/ 0 w 554"/>
                <a:gd name="T25" fmla="*/ 0 h 554"/>
                <a:gd name="T26" fmla="*/ 0 w 554"/>
                <a:gd name="T27" fmla="*/ 0 h 554"/>
                <a:gd name="T28" fmla="*/ 0 w 554"/>
                <a:gd name="T29" fmla="*/ 0 h 554"/>
                <a:gd name="T30" fmla="*/ 0 w 554"/>
                <a:gd name="T31" fmla="*/ 0 h 554"/>
                <a:gd name="T32" fmla="*/ 0 w 554"/>
                <a:gd name="T33" fmla="*/ 0 h 554"/>
                <a:gd name="T34" fmla="*/ 0 w 554"/>
                <a:gd name="T35" fmla="*/ 0 h 554"/>
                <a:gd name="T36" fmla="*/ 0 w 554"/>
                <a:gd name="T37" fmla="*/ 0 h 554"/>
                <a:gd name="T38" fmla="*/ 0 w 554"/>
                <a:gd name="T39" fmla="*/ 0 h 554"/>
                <a:gd name="T40" fmla="*/ 0 w 554"/>
                <a:gd name="T41" fmla="*/ 0 h 554"/>
                <a:gd name="T42" fmla="*/ 0 w 554"/>
                <a:gd name="T43" fmla="*/ 0 h 554"/>
                <a:gd name="T44" fmla="*/ 0 w 554"/>
                <a:gd name="T45" fmla="*/ 0 h 554"/>
                <a:gd name="T46" fmla="*/ 0 w 554"/>
                <a:gd name="T47" fmla="*/ 0 h 554"/>
                <a:gd name="T48" fmla="*/ 0 w 554"/>
                <a:gd name="T49" fmla="*/ 0 h 554"/>
                <a:gd name="T50" fmla="*/ 0 w 554"/>
                <a:gd name="T51" fmla="*/ 0 h 554"/>
                <a:gd name="T52" fmla="*/ 0 w 554"/>
                <a:gd name="T53" fmla="*/ 0 h 554"/>
                <a:gd name="T54" fmla="*/ 0 w 554"/>
                <a:gd name="T55" fmla="*/ 0 h 554"/>
                <a:gd name="T56" fmla="*/ 0 w 554"/>
                <a:gd name="T57" fmla="*/ 0 h 554"/>
                <a:gd name="T58" fmla="*/ 0 w 554"/>
                <a:gd name="T59" fmla="*/ 0 h 554"/>
                <a:gd name="T60" fmla="*/ 0 w 554"/>
                <a:gd name="T61" fmla="*/ 0 h 554"/>
                <a:gd name="T62" fmla="*/ 0 w 554"/>
                <a:gd name="T63" fmla="*/ 0 h 554"/>
                <a:gd name="T64" fmla="*/ 0 w 554"/>
                <a:gd name="T65" fmla="*/ 0 h 554"/>
                <a:gd name="T66" fmla="*/ 0 w 554"/>
                <a:gd name="T67" fmla="*/ 0 h 554"/>
                <a:gd name="T68" fmla="*/ 0 w 554"/>
                <a:gd name="T69" fmla="*/ 0 h 554"/>
                <a:gd name="T70" fmla="*/ 0 w 554"/>
                <a:gd name="T71" fmla="*/ 0 h 554"/>
                <a:gd name="T72" fmla="*/ 0 w 554"/>
                <a:gd name="T73" fmla="*/ 0 h 554"/>
                <a:gd name="T74" fmla="*/ 0 w 554"/>
                <a:gd name="T75" fmla="*/ 0 h 554"/>
                <a:gd name="T76" fmla="*/ 0 w 554"/>
                <a:gd name="T77" fmla="*/ 0 h 554"/>
                <a:gd name="T78" fmla="*/ 0 w 554"/>
                <a:gd name="T79" fmla="*/ 0 h 554"/>
                <a:gd name="T80" fmla="*/ 0 w 554"/>
                <a:gd name="T81" fmla="*/ 0 h 554"/>
                <a:gd name="T82" fmla="*/ 0 w 554"/>
                <a:gd name="T83" fmla="*/ 0 h 554"/>
                <a:gd name="T84" fmla="*/ 0 w 554"/>
                <a:gd name="T85" fmla="*/ 0 h 554"/>
                <a:gd name="T86" fmla="*/ 0 w 554"/>
                <a:gd name="T87" fmla="*/ 0 h 554"/>
                <a:gd name="T88" fmla="*/ 0 w 554"/>
                <a:gd name="T89" fmla="*/ 0 h 5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4"/>
                <a:gd name="T136" fmla="*/ 0 h 554"/>
                <a:gd name="T137" fmla="*/ 554 w 554"/>
                <a:gd name="T138" fmla="*/ 554 h 5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4" h="554">
                  <a:moveTo>
                    <a:pt x="0" y="554"/>
                  </a:moveTo>
                  <a:lnTo>
                    <a:pt x="9" y="554"/>
                  </a:lnTo>
                  <a:lnTo>
                    <a:pt x="19" y="554"/>
                  </a:lnTo>
                  <a:lnTo>
                    <a:pt x="28" y="554"/>
                  </a:lnTo>
                  <a:lnTo>
                    <a:pt x="38" y="553"/>
                  </a:lnTo>
                  <a:lnTo>
                    <a:pt x="48" y="552"/>
                  </a:lnTo>
                  <a:lnTo>
                    <a:pt x="58" y="552"/>
                  </a:lnTo>
                  <a:lnTo>
                    <a:pt x="67" y="551"/>
                  </a:lnTo>
                  <a:lnTo>
                    <a:pt x="76" y="549"/>
                  </a:lnTo>
                  <a:lnTo>
                    <a:pt x="86" y="548"/>
                  </a:lnTo>
                  <a:lnTo>
                    <a:pt x="96" y="546"/>
                  </a:lnTo>
                  <a:lnTo>
                    <a:pt x="105" y="544"/>
                  </a:lnTo>
                  <a:lnTo>
                    <a:pt x="115" y="543"/>
                  </a:lnTo>
                  <a:lnTo>
                    <a:pt x="124" y="541"/>
                  </a:lnTo>
                  <a:lnTo>
                    <a:pt x="133" y="538"/>
                  </a:lnTo>
                  <a:lnTo>
                    <a:pt x="142" y="536"/>
                  </a:lnTo>
                  <a:lnTo>
                    <a:pt x="153" y="533"/>
                  </a:lnTo>
                  <a:lnTo>
                    <a:pt x="162" y="530"/>
                  </a:lnTo>
                  <a:lnTo>
                    <a:pt x="171" y="527"/>
                  </a:lnTo>
                  <a:lnTo>
                    <a:pt x="180" y="525"/>
                  </a:lnTo>
                  <a:lnTo>
                    <a:pt x="189" y="521"/>
                  </a:lnTo>
                  <a:lnTo>
                    <a:pt x="198" y="518"/>
                  </a:lnTo>
                  <a:lnTo>
                    <a:pt x="208" y="514"/>
                  </a:lnTo>
                  <a:lnTo>
                    <a:pt x="216" y="511"/>
                  </a:lnTo>
                  <a:lnTo>
                    <a:pt x="225" y="506"/>
                  </a:lnTo>
                  <a:lnTo>
                    <a:pt x="234" y="503"/>
                  </a:lnTo>
                  <a:lnTo>
                    <a:pt x="243" y="498"/>
                  </a:lnTo>
                  <a:lnTo>
                    <a:pt x="251" y="494"/>
                  </a:lnTo>
                  <a:lnTo>
                    <a:pt x="260" y="489"/>
                  </a:lnTo>
                  <a:lnTo>
                    <a:pt x="268" y="485"/>
                  </a:lnTo>
                  <a:lnTo>
                    <a:pt x="276" y="480"/>
                  </a:lnTo>
                  <a:lnTo>
                    <a:pt x="285" y="476"/>
                  </a:lnTo>
                  <a:lnTo>
                    <a:pt x="293" y="471"/>
                  </a:lnTo>
                  <a:lnTo>
                    <a:pt x="301" y="465"/>
                  </a:lnTo>
                  <a:lnTo>
                    <a:pt x="309" y="460"/>
                  </a:lnTo>
                  <a:lnTo>
                    <a:pt x="317" y="454"/>
                  </a:lnTo>
                  <a:lnTo>
                    <a:pt x="325" y="449"/>
                  </a:lnTo>
                  <a:lnTo>
                    <a:pt x="333" y="444"/>
                  </a:lnTo>
                  <a:lnTo>
                    <a:pt x="341" y="437"/>
                  </a:lnTo>
                  <a:lnTo>
                    <a:pt x="348" y="431"/>
                  </a:lnTo>
                  <a:lnTo>
                    <a:pt x="356" y="425"/>
                  </a:lnTo>
                  <a:lnTo>
                    <a:pt x="363" y="418"/>
                  </a:lnTo>
                  <a:lnTo>
                    <a:pt x="370" y="413"/>
                  </a:lnTo>
                  <a:lnTo>
                    <a:pt x="378" y="406"/>
                  </a:lnTo>
                  <a:lnTo>
                    <a:pt x="385" y="399"/>
                  </a:lnTo>
                  <a:lnTo>
                    <a:pt x="392" y="392"/>
                  </a:lnTo>
                  <a:lnTo>
                    <a:pt x="398" y="385"/>
                  </a:lnTo>
                  <a:lnTo>
                    <a:pt x="405" y="378"/>
                  </a:lnTo>
                  <a:lnTo>
                    <a:pt x="411" y="372"/>
                  </a:lnTo>
                  <a:lnTo>
                    <a:pt x="418" y="364"/>
                  </a:lnTo>
                  <a:lnTo>
                    <a:pt x="424" y="357"/>
                  </a:lnTo>
                  <a:lnTo>
                    <a:pt x="430" y="349"/>
                  </a:lnTo>
                  <a:lnTo>
                    <a:pt x="436" y="342"/>
                  </a:lnTo>
                  <a:lnTo>
                    <a:pt x="442" y="334"/>
                  </a:lnTo>
                  <a:lnTo>
                    <a:pt x="448" y="326"/>
                  </a:lnTo>
                  <a:lnTo>
                    <a:pt x="453" y="318"/>
                  </a:lnTo>
                  <a:lnTo>
                    <a:pt x="459" y="310"/>
                  </a:lnTo>
                  <a:lnTo>
                    <a:pt x="465" y="302"/>
                  </a:lnTo>
                  <a:lnTo>
                    <a:pt x="469" y="294"/>
                  </a:lnTo>
                  <a:lnTo>
                    <a:pt x="475" y="286"/>
                  </a:lnTo>
                  <a:lnTo>
                    <a:pt x="480" y="278"/>
                  </a:lnTo>
                  <a:lnTo>
                    <a:pt x="484" y="269"/>
                  </a:lnTo>
                  <a:lnTo>
                    <a:pt x="489" y="261"/>
                  </a:lnTo>
                  <a:lnTo>
                    <a:pt x="493" y="252"/>
                  </a:lnTo>
                  <a:lnTo>
                    <a:pt x="498" y="244"/>
                  </a:lnTo>
                  <a:lnTo>
                    <a:pt x="502" y="234"/>
                  </a:lnTo>
                  <a:lnTo>
                    <a:pt x="506" y="225"/>
                  </a:lnTo>
                  <a:lnTo>
                    <a:pt x="509" y="217"/>
                  </a:lnTo>
                  <a:lnTo>
                    <a:pt x="514" y="208"/>
                  </a:lnTo>
                  <a:lnTo>
                    <a:pt x="517" y="199"/>
                  </a:lnTo>
                  <a:lnTo>
                    <a:pt x="521" y="190"/>
                  </a:lnTo>
                  <a:lnTo>
                    <a:pt x="524" y="181"/>
                  </a:lnTo>
                  <a:lnTo>
                    <a:pt x="526" y="172"/>
                  </a:lnTo>
                  <a:lnTo>
                    <a:pt x="530" y="162"/>
                  </a:lnTo>
                  <a:lnTo>
                    <a:pt x="532" y="153"/>
                  </a:lnTo>
                  <a:lnTo>
                    <a:pt x="534" y="144"/>
                  </a:lnTo>
                  <a:lnTo>
                    <a:pt x="538" y="134"/>
                  </a:lnTo>
                  <a:lnTo>
                    <a:pt x="540" y="125"/>
                  </a:lnTo>
                  <a:lnTo>
                    <a:pt x="541" y="116"/>
                  </a:lnTo>
                  <a:lnTo>
                    <a:pt x="543" y="106"/>
                  </a:lnTo>
                  <a:lnTo>
                    <a:pt x="546" y="96"/>
                  </a:lnTo>
                  <a:lnTo>
                    <a:pt x="547" y="87"/>
                  </a:lnTo>
                  <a:lnTo>
                    <a:pt x="548" y="78"/>
                  </a:lnTo>
                  <a:lnTo>
                    <a:pt x="549" y="68"/>
                  </a:lnTo>
                  <a:lnTo>
                    <a:pt x="550" y="58"/>
                  </a:lnTo>
                  <a:lnTo>
                    <a:pt x="551" y="48"/>
                  </a:lnTo>
                  <a:lnTo>
                    <a:pt x="553" y="39"/>
                  </a:lnTo>
                  <a:lnTo>
                    <a:pt x="553" y="29"/>
                  </a:lnTo>
                  <a:lnTo>
                    <a:pt x="554" y="20"/>
                  </a:lnTo>
                  <a:lnTo>
                    <a:pt x="554" y="10"/>
                  </a:lnTo>
                  <a:lnTo>
                    <a:pt x="554" y="0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13" name="Freeform 34"/>
            <p:cNvSpPr>
              <a:spLocks/>
            </p:cNvSpPr>
            <p:nvPr/>
          </p:nvSpPr>
          <p:spPr bwMode="auto">
            <a:xfrm>
              <a:off x="2862" y="3121"/>
              <a:ext cx="92" cy="93"/>
            </a:xfrm>
            <a:custGeom>
              <a:avLst/>
              <a:gdLst>
                <a:gd name="T0" fmla="*/ 0 w 554"/>
                <a:gd name="T1" fmla="*/ 0 h 554"/>
                <a:gd name="T2" fmla="*/ 0 w 554"/>
                <a:gd name="T3" fmla="*/ 0 h 554"/>
                <a:gd name="T4" fmla="*/ 0 w 554"/>
                <a:gd name="T5" fmla="*/ 0 h 554"/>
                <a:gd name="T6" fmla="*/ 0 w 554"/>
                <a:gd name="T7" fmla="*/ 0 h 554"/>
                <a:gd name="T8" fmla="*/ 0 w 554"/>
                <a:gd name="T9" fmla="*/ 0 h 554"/>
                <a:gd name="T10" fmla="*/ 0 w 554"/>
                <a:gd name="T11" fmla="*/ 0 h 554"/>
                <a:gd name="T12" fmla="*/ 0 w 554"/>
                <a:gd name="T13" fmla="*/ 0 h 554"/>
                <a:gd name="T14" fmla="*/ 0 w 554"/>
                <a:gd name="T15" fmla="*/ 0 h 554"/>
                <a:gd name="T16" fmla="*/ 0 w 554"/>
                <a:gd name="T17" fmla="*/ 0 h 554"/>
                <a:gd name="T18" fmla="*/ 0 w 554"/>
                <a:gd name="T19" fmla="*/ 0 h 554"/>
                <a:gd name="T20" fmla="*/ 0 w 554"/>
                <a:gd name="T21" fmla="*/ 0 h 554"/>
                <a:gd name="T22" fmla="*/ 0 w 554"/>
                <a:gd name="T23" fmla="*/ 0 h 554"/>
                <a:gd name="T24" fmla="*/ 0 w 554"/>
                <a:gd name="T25" fmla="*/ 0 h 554"/>
                <a:gd name="T26" fmla="*/ 0 w 554"/>
                <a:gd name="T27" fmla="*/ 0 h 554"/>
                <a:gd name="T28" fmla="*/ 0 w 554"/>
                <a:gd name="T29" fmla="*/ 0 h 554"/>
                <a:gd name="T30" fmla="*/ 0 w 554"/>
                <a:gd name="T31" fmla="*/ 0 h 554"/>
                <a:gd name="T32" fmla="*/ 0 w 554"/>
                <a:gd name="T33" fmla="*/ 0 h 554"/>
                <a:gd name="T34" fmla="*/ 0 w 554"/>
                <a:gd name="T35" fmla="*/ 0 h 554"/>
                <a:gd name="T36" fmla="*/ 0 w 554"/>
                <a:gd name="T37" fmla="*/ 0 h 554"/>
                <a:gd name="T38" fmla="*/ 0 w 554"/>
                <a:gd name="T39" fmla="*/ 0 h 554"/>
                <a:gd name="T40" fmla="*/ 0 w 554"/>
                <a:gd name="T41" fmla="*/ 0 h 554"/>
                <a:gd name="T42" fmla="*/ 0 w 554"/>
                <a:gd name="T43" fmla="*/ 0 h 554"/>
                <a:gd name="T44" fmla="*/ 0 w 554"/>
                <a:gd name="T45" fmla="*/ 0 h 554"/>
                <a:gd name="T46" fmla="*/ 0 w 554"/>
                <a:gd name="T47" fmla="*/ 0 h 554"/>
                <a:gd name="T48" fmla="*/ 0 w 554"/>
                <a:gd name="T49" fmla="*/ 0 h 554"/>
                <a:gd name="T50" fmla="*/ 0 w 554"/>
                <a:gd name="T51" fmla="*/ 0 h 554"/>
                <a:gd name="T52" fmla="*/ 0 w 554"/>
                <a:gd name="T53" fmla="*/ 0 h 554"/>
                <a:gd name="T54" fmla="*/ 0 w 554"/>
                <a:gd name="T55" fmla="*/ 0 h 554"/>
                <a:gd name="T56" fmla="*/ 0 w 554"/>
                <a:gd name="T57" fmla="*/ 0 h 554"/>
                <a:gd name="T58" fmla="*/ 0 w 554"/>
                <a:gd name="T59" fmla="*/ 0 h 554"/>
                <a:gd name="T60" fmla="*/ 0 w 554"/>
                <a:gd name="T61" fmla="*/ 0 h 554"/>
                <a:gd name="T62" fmla="*/ 0 w 554"/>
                <a:gd name="T63" fmla="*/ 0 h 554"/>
                <a:gd name="T64" fmla="*/ 0 w 554"/>
                <a:gd name="T65" fmla="*/ 0 h 554"/>
                <a:gd name="T66" fmla="*/ 0 w 554"/>
                <a:gd name="T67" fmla="*/ 0 h 554"/>
                <a:gd name="T68" fmla="*/ 0 w 554"/>
                <a:gd name="T69" fmla="*/ 0 h 554"/>
                <a:gd name="T70" fmla="*/ 0 w 554"/>
                <a:gd name="T71" fmla="*/ 0 h 554"/>
                <a:gd name="T72" fmla="*/ 0 w 554"/>
                <a:gd name="T73" fmla="*/ 0 h 554"/>
                <a:gd name="T74" fmla="*/ 0 w 554"/>
                <a:gd name="T75" fmla="*/ 0 h 554"/>
                <a:gd name="T76" fmla="*/ 0 w 554"/>
                <a:gd name="T77" fmla="*/ 0 h 554"/>
                <a:gd name="T78" fmla="*/ 0 w 554"/>
                <a:gd name="T79" fmla="*/ 0 h 554"/>
                <a:gd name="T80" fmla="*/ 0 w 554"/>
                <a:gd name="T81" fmla="*/ 0 h 554"/>
                <a:gd name="T82" fmla="*/ 0 w 554"/>
                <a:gd name="T83" fmla="*/ 0 h 554"/>
                <a:gd name="T84" fmla="*/ 0 w 554"/>
                <a:gd name="T85" fmla="*/ 0 h 554"/>
                <a:gd name="T86" fmla="*/ 0 w 554"/>
                <a:gd name="T87" fmla="*/ 0 h 554"/>
                <a:gd name="T88" fmla="*/ 0 w 554"/>
                <a:gd name="T89" fmla="*/ 0 h 5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4"/>
                <a:gd name="T136" fmla="*/ 0 h 554"/>
                <a:gd name="T137" fmla="*/ 554 w 554"/>
                <a:gd name="T138" fmla="*/ 554 h 5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4" h="554">
                  <a:moveTo>
                    <a:pt x="554" y="554"/>
                  </a:moveTo>
                  <a:lnTo>
                    <a:pt x="554" y="544"/>
                  </a:lnTo>
                  <a:lnTo>
                    <a:pt x="554" y="535"/>
                  </a:lnTo>
                  <a:lnTo>
                    <a:pt x="553" y="525"/>
                  </a:lnTo>
                  <a:lnTo>
                    <a:pt x="553" y="515"/>
                  </a:lnTo>
                  <a:lnTo>
                    <a:pt x="551" y="506"/>
                  </a:lnTo>
                  <a:lnTo>
                    <a:pt x="550" y="496"/>
                  </a:lnTo>
                  <a:lnTo>
                    <a:pt x="549" y="487"/>
                  </a:lnTo>
                  <a:lnTo>
                    <a:pt x="548" y="477"/>
                  </a:lnTo>
                  <a:lnTo>
                    <a:pt x="547" y="467"/>
                  </a:lnTo>
                  <a:lnTo>
                    <a:pt x="546" y="458"/>
                  </a:lnTo>
                  <a:lnTo>
                    <a:pt x="543" y="448"/>
                  </a:lnTo>
                  <a:lnTo>
                    <a:pt x="541" y="439"/>
                  </a:lnTo>
                  <a:lnTo>
                    <a:pt x="540" y="430"/>
                  </a:lnTo>
                  <a:lnTo>
                    <a:pt x="538" y="419"/>
                  </a:lnTo>
                  <a:lnTo>
                    <a:pt x="534" y="410"/>
                  </a:lnTo>
                  <a:lnTo>
                    <a:pt x="532" y="401"/>
                  </a:lnTo>
                  <a:lnTo>
                    <a:pt x="530" y="392"/>
                  </a:lnTo>
                  <a:lnTo>
                    <a:pt x="526" y="383"/>
                  </a:lnTo>
                  <a:lnTo>
                    <a:pt x="524" y="374"/>
                  </a:lnTo>
                  <a:lnTo>
                    <a:pt x="521" y="365"/>
                  </a:lnTo>
                  <a:lnTo>
                    <a:pt x="517" y="355"/>
                  </a:lnTo>
                  <a:lnTo>
                    <a:pt x="514" y="346"/>
                  </a:lnTo>
                  <a:lnTo>
                    <a:pt x="509" y="337"/>
                  </a:lnTo>
                  <a:lnTo>
                    <a:pt x="506" y="328"/>
                  </a:lnTo>
                  <a:lnTo>
                    <a:pt x="502" y="320"/>
                  </a:lnTo>
                  <a:lnTo>
                    <a:pt x="498" y="311"/>
                  </a:lnTo>
                  <a:lnTo>
                    <a:pt x="493" y="303"/>
                  </a:lnTo>
                  <a:lnTo>
                    <a:pt x="489" y="294"/>
                  </a:lnTo>
                  <a:lnTo>
                    <a:pt x="484" y="286"/>
                  </a:lnTo>
                  <a:lnTo>
                    <a:pt x="480" y="277"/>
                  </a:lnTo>
                  <a:lnTo>
                    <a:pt x="475" y="269"/>
                  </a:lnTo>
                  <a:lnTo>
                    <a:pt x="469" y="261"/>
                  </a:lnTo>
                  <a:lnTo>
                    <a:pt x="465" y="253"/>
                  </a:lnTo>
                  <a:lnTo>
                    <a:pt x="459" y="245"/>
                  </a:lnTo>
                  <a:lnTo>
                    <a:pt x="453" y="237"/>
                  </a:lnTo>
                  <a:lnTo>
                    <a:pt x="448" y="229"/>
                  </a:lnTo>
                  <a:lnTo>
                    <a:pt x="442" y="221"/>
                  </a:lnTo>
                  <a:lnTo>
                    <a:pt x="436" y="213"/>
                  </a:lnTo>
                  <a:lnTo>
                    <a:pt x="430" y="205"/>
                  </a:lnTo>
                  <a:lnTo>
                    <a:pt x="424" y="198"/>
                  </a:lnTo>
                  <a:lnTo>
                    <a:pt x="418" y="191"/>
                  </a:lnTo>
                  <a:lnTo>
                    <a:pt x="411" y="183"/>
                  </a:lnTo>
                  <a:lnTo>
                    <a:pt x="405" y="176"/>
                  </a:lnTo>
                  <a:lnTo>
                    <a:pt x="398" y="169"/>
                  </a:lnTo>
                  <a:lnTo>
                    <a:pt x="392" y="162"/>
                  </a:lnTo>
                  <a:lnTo>
                    <a:pt x="385" y="155"/>
                  </a:lnTo>
                  <a:lnTo>
                    <a:pt x="378" y="149"/>
                  </a:lnTo>
                  <a:lnTo>
                    <a:pt x="370" y="142"/>
                  </a:lnTo>
                  <a:lnTo>
                    <a:pt x="363" y="136"/>
                  </a:lnTo>
                  <a:lnTo>
                    <a:pt x="356" y="129"/>
                  </a:lnTo>
                  <a:lnTo>
                    <a:pt x="348" y="123"/>
                  </a:lnTo>
                  <a:lnTo>
                    <a:pt x="341" y="118"/>
                  </a:lnTo>
                  <a:lnTo>
                    <a:pt x="333" y="111"/>
                  </a:lnTo>
                  <a:lnTo>
                    <a:pt x="325" y="105"/>
                  </a:lnTo>
                  <a:lnTo>
                    <a:pt x="317" y="99"/>
                  </a:lnTo>
                  <a:lnTo>
                    <a:pt x="309" y="95"/>
                  </a:lnTo>
                  <a:lnTo>
                    <a:pt x="301" y="89"/>
                  </a:lnTo>
                  <a:lnTo>
                    <a:pt x="293" y="83"/>
                  </a:lnTo>
                  <a:lnTo>
                    <a:pt x="285" y="79"/>
                  </a:lnTo>
                  <a:lnTo>
                    <a:pt x="276" y="74"/>
                  </a:lnTo>
                  <a:lnTo>
                    <a:pt x="268" y="69"/>
                  </a:lnTo>
                  <a:lnTo>
                    <a:pt x="260" y="64"/>
                  </a:lnTo>
                  <a:lnTo>
                    <a:pt x="251" y="61"/>
                  </a:lnTo>
                  <a:lnTo>
                    <a:pt x="243" y="56"/>
                  </a:lnTo>
                  <a:lnTo>
                    <a:pt x="234" y="51"/>
                  </a:lnTo>
                  <a:lnTo>
                    <a:pt x="225" y="48"/>
                  </a:lnTo>
                  <a:lnTo>
                    <a:pt x="216" y="43"/>
                  </a:lnTo>
                  <a:lnTo>
                    <a:pt x="208" y="40"/>
                  </a:lnTo>
                  <a:lnTo>
                    <a:pt x="198" y="37"/>
                  </a:lnTo>
                  <a:lnTo>
                    <a:pt x="189" y="33"/>
                  </a:lnTo>
                  <a:lnTo>
                    <a:pt x="180" y="30"/>
                  </a:lnTo>
                  <a:lnTo>
                    <a:pt x="171" y="26"/>
                  </a:lnTo>
                  <a:lnTo>
                    <a:pt x="162" y="24"/>
                  </a:lnTo>
                  <a:lnTo>
                    <a:pt x="153" y="21"/>
                  </a:lnTo>
                  <a:lnTo>
                    <a:pt x="142" y="18"/>
                  </a:lnTo>
                  <a:lnTo>
                    <a:pt x="133" y="16"/>
                  </a:lnTo>
                  <a:lnTo>
                    <a:pt x="124" y="14"/>
                  </a:lnTo>
                  <a:lnTo>
                    <a:pt x="115" y="11"/>
                  </a:lnTo>
                  <a:lnTo>
                    <a:pt x="105" y="10"/>
                  </a:lnTo>
                  <a:lnTo>
                    <a:pt x="96" y="8"/>
                  </a:lnTo>
                  <a:lnTo>
                    <a:pt x="86" y="7"/>
                  </a:lnTo>
                  <a:lnTo>
                    <a:pt x="76" y="5"/>
                  </a:lnTo>
                  <a:lnTo>
                    <a:pt x="67" y="3"/>
                  </a:lnTo>
                  <a:lnTo>
                    <a:pt x="58" y="2"/>
                  </a:lnTo>
                  <a:lnTo>
                    <a:pt x="48" y="2"/>
                  </a:lnTo>
                  <a:lnTo>
                    <a:pt x="38" y="1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14" name="Freeform 35"/>
            <p:cNvSpPr>
              <a:spLocks/>
            </p:cNvSpPr>
            <p:nvPr/>
          </p:nvSpPr>
          <p:spPr bwMode="auto">
            <a:xfrm>
              <a:off x="2162" y="3121"/>
              <a:ext cx="93" cy="93"/>
            </a:xfrm>
            <a:custGeom>
              <a:avLst/>
              <a:gdLst>
                <a:gd name="T0" fmla="*/ 0 w 555"/>
                <a:gd name="T1" fmla="*/ 0 h 554"/>
                <a:gd name="T2" fmla="*/ 0 w 555"/>
                <a:gd name="T3" fmla="*/ 0 h 554"/>
                <a:gd name="T4" fmla="*/ 0 w 555"/>
                <a:gd name="T5" fmla="*/ 0 h 554"/>
                <a:gd name="T6" fmla="*/ 0 w 555"/>
                <a:gd name="T7" fmla="*/ 0 h 554"/>
                <a:gd name="T8" fmla="*/ 0 w 555"/>
                <a:gd name="T9" fmla="*/ 0 h 554"/>
                <a:gd name="T10" fmla="*/ 0 w 555"/>
                <a:gd name="T11" fmla="*/ 0 h 554"/>
                <a:gd name="T12" fmla="*/ 0 w 555"/>
                <a:gd name="T13" fmla="*/ 0 h 554"/>
                <a:gd name="T14" fmla="*/ 0 w 555"/>
                <a:gd name="T15" fmla="*/ 0 h 554"/>
                <a:gd name="T16" fmla="*/ 0 w 555"/>
                <a:gd name="T17" fmla="*/ 0 h 554"/>
                <a:gd name="T18" fmla="*/ 0 w 555"/>
                <a:gd name="T19" fmla="*/ 0 h 554"/>
                <a:gd name="T20" fmla="*/ 0 w 555"/>
                <a:gd name="T21" fmla="*/ 0 h 554"/>
                <a:gd name="T22" fmla="*/ 0 w 555"/>
                <a:gd name="T23" fmla="*/ 0 h 554"/>
                <a:gd name="T24" fmla="*/ 0 w 555"/>
                <a:gd name="T25" fmla="*/ 0 h 554"/>
                <a:gd name="T26" fmla="*/ 0 w 555"/>
                <a:gd name="T27" fmla="*/ 0 h 554"/>
                <a:gd name="T28" fmla="*/ 0 w 555"/>
                <a:gd name="T29" fmla="*/ 0 h 554"/>
                <a:gd name="T30" fmla="*/ 0 w 555"/>
                <a:gd name="T31" fmla="*/ 0 h 554"/>
                <a:gd name="T32" fmla="*/ 0 w 555"/>
                <a:gd name="T33" fmla="*/ 0 h 554"/>
                <a:gd name="T34" fmla="*/ 0 w 555"/>
                <a:gd name="T35" fmla="*/ 0 h 554"/>
                <a:gd name="T36" fmla="*/ 0 w 555"/>
                <a:gd name="T37" fmla="*/ 0 h 554"/>
                <a:gd name="T38" fmla="*/ 0 w 555"/>
                <a:gd name="T39" fmla="*/ 0 h 554"/>
                <a:gd name="T40" fmla="*/ 0 w 555"/>
                <a:gd name="T41" fmla="*/ 0 h 554"/>
                <a:gd name="T42" fmla="*/ 0 w 555"/>
                <a:gd name="T43" fmla="*/ 0 h 554"/>
                <a:gd name="T44" fmla="*/ 0 w 555"/>
                <a:gd name="T45" fmla="*/ 0 h 554"/>
                <a:gd name="T46" fmla="*/ 0 w 555"/>
                <a:gd name="T47" fmla="*/ 0 h 554"/>
                <a:gd name="T48" fmla="*/ 0 w 555"/>
                <a:gd name="T49" fmla="*/ 0 h 554"/>
                <a:gd name="T50" fmla="*/ 0 w 555"/>
                <a:gd name="T51" fmla="*/ 0 h 554"/>
                <a:gd name="T52" fmla="*/ 0 w 555"/>
                <a:gd name="T53" fmla="*/ 0 h 554"/>
                <a:gd name="T54" fmla="*/ 0 w 555"/>
                <a:gd name="T55" fmla="*/ 0 h 554"/>
                <a:gd name="T56" fmla="*/ 0 w 555"/>
                <a:gd name="T57" fmla="*/ 0 h 554"/>
                <a:gd name="T58" fmla="*/ 0 w 555"/>
                <a:gd name="T59" fmla="*/ 0 h 554"/>
                <a:gd name="T60" fmla="*/ 0 w 555"/>
                <a:gd name="T61" fmla="*/ 0 h 554"/>
                <a:gd name="T62" fmla="*/ 0 w 555"/>
                <a:gd name="T63" fmla="*/ 0 h 554"/>
                <a:gd name="T64" fmla="*/ 0 w 555"/>
                <a:gd name="T65" fmla="*/ 0 h 554"/>
                <a:gd name="T66" fmla="*/ 0 w 555"/>
                <a:gd name="T67" fmla="*/ 0 h 554"/>
                <a:gd name="T68" fmla="*/ 0 w 555"/>
                <a:gd name="T69" fmla="*/ 0 h 554"/>
                <a:gd name="T70" fmla="*/ 0 w 555"/>
                <a:gd name="T71" fmla="*/ 0 h 554"/>
                <a:gd name="T72" fmla="*/ 0 w 555"/>
                <a:gd name="T73" fmla="*/ 0 h 554"/>
                <a:gd name="T74" fmla="*/ 0 w 555"/>
                <a:gd name="T75" fmla="*/ 0 h 554"/>
                <a:gd name="T76" fmla="*/ 0 w 555"/>
                <a:gd name="T77" fmla="*/ 0 h 554"/>
                <a:gd name="T78" fmla="*/ 0 w 555"/>
                <a:gd name="T79" fmla="*/ 0 h 554"/>
                <a:gd name="T80" fmla="*/ 0 w 555"/>
                <a:gd name="T81" fmla="*/ 0 h 554"/>
                <a:gd name="T82" fmla="*/ 0 w 555"/>
                <a:gd name="T83" fmla="*/ 0 h 554"/>
                <a:gd name="T84" fmla="*/ 0 w 555"/>
                <a:gd name="T85" fmla="*/ 0 h 554"/>
                <a:gd name="T86" fmla="*/ 0 w 555"/>
                <a:gd name="T87" fmla="*/ 0 h 554"/>
                <a:gd name="T88" fmla="*/ 0 w 555"/>
                <a:gd name="T89" fmla="*/ 0 h 5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5"/>
                <a:gd name="T136" fmla="*/ 0 h 554"/>
                <a:gd name="T137" fmla="*/ 555 w 555"/>
                <a:gd name="T138" fmla="*/ 554 h 5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5" h="554">
                  <a:moveTo>
                    <a:pt x="555" y="0"/>
                  </a:moveTo>
                  <a:lnTo>
                    <a:pt x="544" y="0"/>
                  </a:lnTo>
                  <a:lnTo>
                    <a:pt x="535" y="0"/>
                  </a:lnTo>
                  <a:lnTo>
                    <a:pt x="526" y="0"/>
                  </a:lnTo>
                  <a:lnTo>
                    <a:pt x="516" y="1"/>
                  </a:lnTo>
                  <a:lnTo>
                    <a:pt x="507" y="2"/>
                  </a:lnTo>
                  <a:lnTo>
                    <a:pt x="496" y="2"/>
                  </a:lnTo>
                  <a:lnTo>
                    <a:pt x="487" y="3"/>
                  </a:lnTo>
                  <a:lnTo>
                    <a:pt x="477" y="5"/>
                  </a:lnTo>
                  <a:lnTo>
                    <a:pt x="468" y="7"/>
                  </a:lnTo>
                  <a:lnTo>
                    <a:pt x="459" y="8"/>
                  </a:lnTo>
                  <a:lnTo>
                    <a:pt x="448" y="10"/>
                  </a:lnTo>
                  <a:lnTo>
                    <a:pt x="439" y="11"/>
                  </a:lnTo>
                  <a:lnTo>
                    <a:pt x="430" y="14"/>
                  </a:lnTo>
                  <a:lnTo>
                    <a:pt x="421" y="16"/>
                  </a:lnTo>
                  <a:lnTo>
                    <a:pt x="411" y="18"/>
                  </a:lnTo>
                  <a:lnTo>
                    <a:pt x="401" y="21"/>
                  </a:lnTo>
                  <a:lnTo>
                    <a:pt x="392" y="24"/>
                  </a:lnTo>
                  <a:lnTo>
                    <a:pt x="383" y="26"/>
                  </a:lnTo>
                  <a:lnTo>
                    <a:pt x="374" y="30"/>
                  </a:lnTo>
                  <a:lnTo>
                    <a:pt x="365" y="33"/>
                  </a:lnTo>
                  <a:lnTo>
                    <a:pt x="356" y="37"/>
                  </a:lnTo>
                  <a:lnTo>
                    <a:pt x="347" y="40"/>
                  </a:lnTo>
                  <a:lnTo>
                    <a:pt x="337" y="43"/>
                  </a:lnTo>
                  <a:lnTo>
                    <a:pt x="329" y="48"/>
                  </a:lnTo>
                  <a:lnTo>
                    <a:pt x="320" y="51"/>
                  </a:lnTo>
                  <a:lnTo>
                    <a:pt x="311" y="56"/>
                  </a:lnTo>
                  <a:lnTo>
                    <a:pt x="303" y="61"/>
                  </a:lnTo>
                  <a:lnTo>
                    <a:pt x="294" y="64"/>
                  </a:lnTo>
                  <a:lnTo>
                    <a:pt x="286" y="69"/>
                  </a:lnTo>
                  <a:lnTo>
                    <a:pt x="277" y="74"/>
                  </a:lnTo>
                  <a:lnTo>
                    <a:pt x="269" y="79"/>
                  </a:lnTo>
                  <a:lnTo>
                    <a:pt x="261" y="83"/>
                  </a:lnTo>
                  <a:lnTo>
                    <a:pt x="253" y="89"/>
                  </a:lnTo>
                  <a:lnTo>
                    <a:pt x="245" y="95"/>
                  </a:lnTo>
                  <a:lnTo>
                    <a:pt x="237" y="99"/>
                  </a:lnTo>
                  <a:lnTo>
                    <a:pt x="229" y="105"/>
                  </a:lnTo>
                  <a:lnTo>
                    <a:pt x="221" y="111"/>
                  </a:lnTo>
                  <a:lnTo>
                    <a:pt x="213" y="118"/>
                  </a:lnTo>
                  <a:lnTo>
                    <a:pt x="206" y="123"/>
                  </a:lnTo>
                  <a:lnTo>
                    <a:pt x="198" y="129"/>
                  </a:lnTo>
                  <a:lnTo>
                    <a:pt x="191" y="136"/>
                  </a:lnTo>
                  <a:lnTo>
                    <a:pt x="183" y="142"/>
                  </a:lnTo>
                  <a:lnTo>
                    <a:pt x="176" y="149"/>
                  </a:lnTo>
                  <a:lnTo>
                    <a:pt x="169" y="155"/>
                  </a:lnTo>
                  <a:lnTo>
                    <a:pt x="163" y="162"/>
                  </a:lnTo>
                  <a:lnTo>
                    <a:pt x="156" y="169"/>
                  </a:lnTo>
                  <a:lnTo>
                    <a:pt x="149" y="176"/>
                  </a:lnTo>
                  <a:lnTo>
                    <a:pt x="142" y="183"/>
                  </a:lnTo>
                  <a:lnTo>
                    <a:pt x="136" y="191"/>
                  </a:lnTo>
                  <a:lnTo>
                    <a:pt x="129" y="198"/>
                  </a:lnTo>
                  <a:lnTo>
                    <a:pt x="124" y="205"/>
                  </a:lnTo>
                  <a:lnTo>
                    <a:pt x="118" y="213"/>
                  </a:lnTo>
                  <a:lnTo>
                    <a:pt x="112" y="221"/>
                  </a:lnTo>
                  <a:lnTo>
                    <a:pt x="105" y="229"/>
                  </a:lnTo>
                  <a:lnTo>
                    <a:pt x="101" y="237"/>
                  </a:lnTo>
                  <a:lnTo>
                    <a:pt x="95" y="245"/>
                  </a:lnTo>
                  <a:lnTo>
                    <a:pt x="89" y="253"/>
                  </a:lnTo>
                  <a:lnTo>
                    <a:pt x="85" y="261"/>
                  </a:lnTo>
                  <a:lnTo>
                    <a:pt x="79" y="269"/>
                  </a:lnTo>
                  <a:lnTo>
                    <a:pt x="75" y="277"/>
                  </a:lnTo>
                  <a:lnTo>
                    <a:pt x="70" y="286"/>
                  </a:lnTo>
                  <a:lnTo>
                    <a:pt x="65" y="294"/>
                  </a:lnTo>
                  <a:lnTo>
                    <a:pt x="61" y="303"/>
                  </a:lnTo>
                  <a:lnTo>
                    <a:pt x="56" y="311"/>
                  </a:lnTo>
                  <a:lnTo>
                    <a:pt x="52" y="320"/>
                  </a:lnTo>
                  <a:lnTo>
                    <a:pt x="48" y="328"/>
                  </a:lnTo>
                  <a:lnTo>
                    <a:pt x="44" y="337"/>
                  </a:lnTo>
                  <a:lnTo>
                    <a:pt x="40" y="346"/>
                  </a:lnTo>
                  <a:lnTo>
                    <a:pt x="37" y="355"/>
                  </a:lnTo>
                  <a:lnTo>
                    <a:pt x="33" y="365"/>
                  </a:lnTo>
                  <a:lnTo>
                    <a:pt x="30" y="374"/>
                  </a:lnTo>
                  <a:lnTo>
                    <a:pt x="28" y="383"/>
                  </a:lnTo>
                  <a:lnTo>
                    <a:pt x="24" y="392"/>
                  </a:lnTo>
                  <a:lnTo>
                    <a:pt x="22" y="401"/>
                  </a:lnTo>
                  <a:lnTo>
                    <a:pt x="19" y="410"/>
                  </a:lnTo>
                  <a:lnTo>
                    <a:pt x="16" y="419"/>
                  </a:lnTo>
                  <a:lnTo>
                    <a:pt x="14" y="430"/>
                  </a:lnTo>
                  <a:lnTo>
                    <a:pt x="12" y="439"/>
                  </a:lnTo>
                  <a:lnTo>
                    <a:pt x="11" y="448"/>
                  </a:lnTo>
                  <a:lnTo>
                    <a:pt x="8" y="458"/>
                  </a:lnTo>
                  <a:lnTo>
                    <a:pt x="7" y="467"/>
                  </a:lnTo>
                  <a:lnTo>
                    <a:pt x="6" y="477"/>
                  </a:lnTo>
                  <a:lnTo>
                    <a:pt x="4" y="487"/>
                  </a:lnTo>
                  <a:lnTo>
                    <a:pt x="3" y="496"/>
                  </a:lnTo>
                  <a:lnTo>
                    <a:pt x="3" y="505"/>
                  </a:lnTo>
                  <a:lnTo>
                    <a:pt x="2" y="515"/>
                  </a:lnTo>
                  <a:lnTo>
                    <a:pt x="0" y="525"/>
                  </a:lnTo>
                  <a:lnTo>
                    <a:pt x="0" y="535"/>
                  </a:lnTo>
                  <a:lnTo>
                    <a:pt x="0" y="544"/>
                  </a:lnTo>
                  <a:lnTo>
                    <a:pt x="0" y="554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15" name="Rectangle 36"/>
            <p:cNvSpPr>
              <a:spLocks noChangeArrowheads="1"/>
            </p:cNvSpPr>
            <p:nvPr/>
          </p:nvSpPr>
          <p:spPr bwMode="auto">
            <a:xfrm>
              <a:off x="2228" y="3175"/>
              <a:ext cx="6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>
                  <a:solidFill>
                    <a:srgbClr val="000000"/>
                  </a:solidFill>
                  <a:latin typeface="Times New Roman" pitchFamily="18" charset="0"/>
                </a:rPr>
                <a:t>{ 3, 4, 9 }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716" name="Line 37"/>
            <p:cNvSpPr>
              <a:spLocks noChangeShapeType="1"/>
            </p:cNvSpPr>
            <p:nvPr/>
          </p:nvSpPr>
          <p:spPr bwMode="auto">
            <a:xfrm>
              <a:off x="3686" y="2593"/>
              <a:ext cx="1" cy="145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17" name="Line 38"/>
            <p:cNvSpPr>
              <a:spLocks noChangeShapeType="1"/>
            </p:cNvSpPr>
            <p:nvPr/>
          </p:nvSpPr>
          <p:spPr bwMode="auto">
            <a:xfrm>
              <a:off x="3779" y="2831"/>
              <a:ext cx="607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18" name="Line 39"/>
            <p:cNvSpPr>
              <a:spLocks noChangeShapeType="1"/>
            </p:cNvSpPr>
            <p:nvPr/>
          </p:nvSpPr>
          <p:spPr bwMode="auto">
            <a:xfrm flipV="1">
              <a:off x="4478" y="2593"/>
              <a:ext cx="1" cy="145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19" name="Line 40"/>
            <p:cNvSpPr>
              <a:spLocks noChangeShapeType="1"/>
            </p:cNvSpPr>
            <p:nvPr/>
          </p:nvSpPr>
          <p:spPr bwMode="auto">
            <a:xfrm flipH="1">
              <a:off x="3779" y="2501"/>
              <a:ext cx="607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20" name="Freeform 41"/>
            <p:cNvSpPr>
              <a:spLocks/>
            </p:cNvSpPr>
            <p:nvPr/>
          </p:nvSpPr>
          <p:spPr bwMode="auto">
            <a:xfrm>
              <a:off x="3686" y="2738"/>
              <a:ext cx="93" cy="93"/>
            </a:xfrm>
            <a:custGeom>
              <a:avLst/>
              <a:gdLst>
                <a:gd name="T0" fmla="*/ 0 w 555"/>
                <a:gd name="T1" fmla="*/ 0 h 554"/>
                <a:gd name="T2" fmla="*/ 0 w 555"/>
                <a:gd name="T3" fmla="*/ 0 h 554"/>
                <a:gd name="T4" fmla="*/ 0 w 555"/>
                <a:gd name="T5" fmla="*/ 0 h 554"/>
                <a:gd name="T6" fmla="*/ 0 w 555"/>
                <a:gd name="T7" fmla="*/ 0 h 554"/>
                <a:gd name="T8" fmla="*/ 0 w 555"/>
                <a:gd name="T9" fmla="*/ 0 h 554"/>
                <a:gd name="T10" fmla="*/ 0 w 555"/>
                <a:gd name="T11" fmla="*/ 0 h 554"/>
                <a:gd name="T12" fmla="*/ 0 w 555"/>
                <a:gd name="T13" fmla="*/ 0 h 554"/>
                <a:gd name="T14" fmla="*/ 0 w 555"/>
                <a:gd name="T15" fmla="*/ 0 h 554"/>
                <a:gd name="T16" fmla="*/ 0 w 555"/>
                <a:gd name="T17" fmla="*/ 0 h 554"/>
                <a:gd name="T18" fmla="*/ 0 w 555"/>
                <a:gd name="T19" fmla="*/ 0 h 554"/>
                <a:gd name="T20" fmla="*/ 0 w 555"/>
                <a:gd name="T21" fmla="*/ 0 h 554"/>
                <a:gd name="T22" fmla="*/ 0 w 555"/>
                <a:gd name="T23" fmla="*/ 0 h 554"/>
                <a:gd name="T24" fmla="*/ 0 w 555"/>
                <a:gd name="T25" fmla="*/ 0 h 554"/>
                <a:gd name="T26" fmla="*/ 0 w 555"/>
                <a:gd name="T27" fmla="*/ 0 h 554"/>
                <a:gd name="T28" fmla="*/ 0 w 555"/>
                <a:gd name="T29" fmla="*/ 0 h 554"/>
                <a:gd name="T30" fmla="*/ 0 w 555"/>
                <a:gd name="T31" fmla="*/ 0 h 554"/>
                <a:gd name="T32" fmla="*/ 0 w 555"/>
                <a:gd name="T33" fmla="*/ 0 h 554"/>
                <a:gd name="T34" fmla="*/ 0 w 555"/>
                <a:gd name="T35" fmla="*/ 0 h 554"/>
                <a:gd name="T36" fmla="*/ 0 w 555"/>
                <a:gd name="T37" fmla="*/ 0 h 554"/>
                <a:gd name="T38" fmla="*/ 0 w 555"/>
                <a:gd name="T39" fmla="*/ 0 h 554"/>
                <a:gd name="T40" fmla="*/ 0 w 555"/>
                <a:gd name="T41" fmla="*/ 0 h 554"/>
                <a:gd name="T42" fmla="*/ 0 w 555"/>
                <a:gd name="T43" fmla="*/ 0 h 554"/>
                <a:gd name="T44" fmla="*/ 0 w 555"/>
                <a:gd name="T45" fmla="*/ 0 h 554"/>
                <a:gd name="T46" fmla="*/ 0 w 555"/>
                <a:gd name="T47" fmla="*/ 0 h 554"/>
                <a:gd name="T48" fmla="*/ 0 w 555"/>
                <a:gd name="T49" fmla="*/ 0 h 554"/>
                <a:gd name="T50" fmla="*/ 0 w 555"/>
                <a:gd name="T51" fmla="*/ 0 h 554"/>
                <a:gd name="T52" fmla="*/ 0 w 555"/>
                <a:gd name="T53" fmla="*/ 0 h 554"/>
                <a:gd name="T54" fmla="*/ 0 w 555"/>
                <a:gd name="T55" fmla="*/ 0 h 554"/>
                <a:gd name="T56" fmla="*/ 0 w 555"/>
                <a:gd name="T57" fmla="*/ 0 h 554"/>
                <a:gd name="T58" fmla="*/ 0 w 555"/>
                <a:gd name="T59" fmla="*/ 0 h 554"/>
                <a:gd name="T60" fmla="*/ 0 w 555"/>
                <a:gd name="T61" fmla="*/ 0 h 554"/>
                <a:gd name="T62" fmla="*/ 0 w 555"/>
                <a:gd name="T63" fmla="*/ 0 h 554"/>
                <a:gd name="T64" fmla="*/ 0 w 555"/>
                <a:gd name="T65" fmla="*/ 0 h 554"/>
                <a:gd name="T66" fmla="*/ 0 w 555"/>
                <a:gd name="T67" fmla="*/ 0 h 554"/>
                <a:gd name="T68" fmla="*/ 0 w 555"/>
                <a:gd name="T69" fmla="*/ 0 h 554"/>
                <a:gd name="T70" fmla="*/ 0 w 555"/>
                <a:gd name="T71" fmla="*/ 0 h 554"/>
                <a:gd name="T72" fmla="*/ 0 w 555"/>
                <a:gd name="T73" fmla="*/ 0 h 554"/>
                <a:gd name="T74" fmla="*/ 0 w 555"/>
                <a:gd name="T75" fmla="*/ 0 h 554"/>
                <a:gd name="T76" fmla="*/ 0 w 555"/>
                <a:gd name="T77" fmla="*/ 0 h 554"/>
                <a:gd name="T78" fmla="*/ 0 w 555"/>
                <a:gd name="T79" fmla="*/ 0 h 554"/>
                <a:gd name="T80" fmla="*/ 0 w 555"/>
                <a:gd name="T81" fmla="*/ 0 h 554"/>
                <a:gd name="T82" fmla="*/ 0 w 555"/>
                <a:gd name="T83" fmla="*/ 0 h 554"/>
                <a:gd name="T84" fmla="*/ 0 w 555"/>
                <a:gd name="T85" fmla="*/ 0 h 554"/>
                <a:gd name="T86" fmla="*/ 0 w 555"/>
                <a:gd name="T87" fmla="*/ 0 h 554"/>
                <a:gd name="T88" fmla="*/ 0 w 555"/>
                <a:gd name="T89" fmla="*/ 0 h 5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5"/>
                <a:gd name="T136" fmla="*/ 0 h 554"/>
                <a:gd name="T137" fmla="*/ 555 w 555"/>
                <a:gd name="T138" fmla="*/ 554 h 5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5" h="554">
                  <a:moveTo>
                    <a:pt x="0" y="0"/>
                  </a:moveTo>
                  <a:lnTo>
                    <a:pt x="0" y="9"/>
                  </a:lnTo>
                  <a:lnTo>
                    <a:pt x="0" y="19"/>
                  </a:lnTo>
                  <a:lnTo>
                    <a:pt x="2" y="28"/>
                  </a:lnTo>
                  <a:lnTo>
                    <a:pt x="2" y="39"/>
                  </a:lnTo>
                  <a:lnTo>
                    <a:pt x="3" y="48"/>
                  </a:lnTo>
                  <a:lnTo>
                    <a:pt x="4" y="58"/>
                  </a:lnTo>
                  <a:lnTo>
                    <a:pt x="5" y="67"/>
                  </a:lnTo>
                  <a:lnTo>
                    <a:pt x="6" y="76"/>
                  </a:lnTo>
                  <a:lnTo>
                    <a:pt x="7" y="87"/>
                  </a:lnTo>
                  <a:lnTo>
                    <a:pt x="8" y="96"/>
                  </a:lnTo>
                  <a:lnTo>
                    <a:pt x="11" y="105"/>
                  </a:lnTo>
                  <a:lnTo>
                    <a:pt x="13" y="115"/>
                  </a:lnTo>
                  <a:lnTo>
                    <a:pt x="14" y="124"/>
                  </a:lnTo>
                  <a:lnTo>
                    <a:pt x="16" y="134"/>
                  </a:lnTo>
                  <a:lnTo>
                    <a:pt x="19" y="143"/>
                  </a:lnTo>
                  <a:lnTo>
                    <a:pt x="22" y="153"/>
                  </a:lnTo>
                  <a:lnTo>
                    <a:pt x="24" y="162"/>
                  </a:lnTo>
                  <a:lnTo>
                    <a:pt x="28" y="171"/>
                  </a:lnTo>
                  <a:lnTo>
                    <a:pt x="30" y="180"/>
                  </a:lnTo>
                  <a:lnTo>
                    <a:pt x="34" y="190"/>
                  </a:lnTo>
                  <a:lnTo>
                    <a:pt x="37" y="199"/>
                  </a:lnTo>
                  <a:lnTo>
                    <a:pt x="40" y="208"/>
                  </a:lnTo>
                  <a:lnTo>
                    <a:pt x="44" y="216"/>
                  </a:lnTo>
                  <a:lnTo>
                    <a:pt x="48" y="225"/>
                  </a:lnTo>
                  <a:lnTo>
                    <a:pt x="52" y="234"/>
                  </a:lnTo>
                  <a:lnTo>
                    <a:pt x="56" y="243"/>
                  </a:lnTo>
                  <a:lnTo>
                    <a:pt x="61" y="251"/>
                  </a:lnTo>
                  <a:lnTo>
                    <a:pt x="66" y="260"/>
                  </a:lnTo>
                  <a:lnTo>
                    <a:pt x="70" y="268"/>
                  </a:lnTo>
                  <a:lnTo>
                    <a:pt x="75" y="276"/>
                  </a:lnTo>
                  <a:lnTo>
                    <a:pt x="79" y="286"/>
                  </a:lnTo>
                  <a:lnTo>
                    <a:pt x="85" y="294"/>
                  </a:lnTo>
                  <a:lnTo>
                    <a:pt x="90" y="302"/>
                  </a:lnTo>
                  <a:lnTo>
                    <a:pt x="95" y="310"/>
                  </a:lnTo>
                  <a:lnTo>
                    <a:pt x="101" y="318"/>
                  </a:lnTo>
                  <a:lnTo>
                    <a:pt x="107" y="326"/>
                  </a:lnTo>
                  <a:lnTo>
                    <a:pt x="112" y="334"/>
                  </a:lnTo>
                  <a:lnTo>
                    <a:pt x="118" y="342"/>
                  </a:lnTo>
                  <a:lnTo>
                    <a:pt x="124" y="348"/>
                  </a:lnTo>
                  <a:lnTo>
                    <a:pt x="130" y="356"/>
                  </a:lnTo>
                  <a:lnTo>
                    <a:pt x="136" y="363"/>
                  </a:lnTo>
                  <a:lnTo>
                    <a:pt x="143" y="371"/>
                  </a:lnTo>
                  <a:lnTo>
                    <a:pt x="149" y="378"/>
                  </a:lnTo>
                  <a:lnTo>
                    <a:pt x="156" y="385"/>
                  </a:lnTo>
                  <a:lnTo>
                    <a:pt x="163" y="392"/>
                  </a:lnTo>
                  <a:lnTo>
                    <a:pt x="170" y="399"/>
                  </a:lnTo>
                  <a:lnTo>
                    <a:pt x="176" y="406"/>
                  </a:lnTo>
                  <a:lnTo>
                    <a:pt x="183" y="411"/>
                  </a:lnTo>
                  <a:lnTo>
                    <a:pt x="191" y="418"/>
                  </a:lnTo>
                  <a:lnTo>
                    <a:pt x="198" y="425"/>
                  </a:lnTo>
                  <a:lnTo>
                    <a:pt x="206" y="431"/>
                  </a:lnTo>
                  <a:lnTo>
                    <a:pt x="213" y="436"/>
                  </a:lnTo>
                  <a:lnTo>
                    <a:pt x="221" y="442"/>
                  </a:lnTo>
                  <a:lnTo>
                    <a:pt x="229" y="448"/>
                  </a:lnTo>
                  <a:lnTo>
                    <a:pt x="237" y="454"/>
                  </a:lnTo>
                  <a:lnTo>
                    <a:pt x="245" y="459"/>
                  </a:lnTo>
                  <a:lnTo>
                    <a:pt x="253" y="465"/>
                  </a:lnTo>
                  <a:lnTo>
                    <a:pt x="261" y="470"/>
                  </a:lnTo>
                  <a:lnTo>
                    <a:pt x="269" y="475"/>
                  </a:lnTo>
                  <a:lnTo>
                    <a:pt x="277" y="480"/>
                  </a:lnTo>
                  <a:lnTo>
                    <a:pt x="286" y="484"/>
                  </a:lnTo>
                  <a:lnTo>
                    <a:pt x="294" y="489"/>
                  </a:lnTo>
                  <a:lnTo>
                    <a:pt x="303" y="494"/>
                  </a:lnTo>
                  <a:lnTo>
                    <a:pt x="311" y="498"/>
                  </a:lnTo>
                  <a:lnTo>
                    <a:pt x="320" y="503"/>
                  </a:lnTo>
                  <a:lnTo>
                    <a:pt x="329" y="506"/>
                  </a:lnTo>
                  <a:lnTo>
                    <a:pt x="337" y="510"/>
                  </a:lnTo>
                  <a:lnTo>
                    <a:pt x="347" y="514"/>
                  </a:lnTo>
                  <a:lnTo>
                    <a:pt x="356" y="518"/>
                  </a:lnTo>
                  <a:lnTo>
                    <a:pt x="365" y="521"/>
                  </a:lnTo>
                  <a:lnTo>
                    <a:pt x="374" y="524"/>
                  </a:lnTo>
                  <a:lnTo>
                    <a:pt x="383" y="527"/>
                  </a:lnTo>
                  <a:lnTo>
                    <a:pt x="392" y="530"/>
                  </a:lnTo>
                  <a:lnTo>
                    <a:pt x="401" y="532"/>
                  </a:lnTo>
                  <a:lnTo>
                    <a:pt x="411" y="535"/>
                  </a:lnTo>
                  <a:lnTo>
                    <a:pt x="421" y="538"/>
                  </a:lnTo>
                  <a:lnTo>
                    <a:pt x="430" y="540"/>
                  </a:lnTo>
                  <a:lnTo>
                    <a:pt x="439" y="542"/>
                  </a:lnTo>
                  <a:lnTo>
                    <a:pt x="448" y="544"/>
                  </a:lnTo>
                  <a:lnTo>
                    <a:pt x="459" y="546"/>
                  </a:lnTo>
                  <a:lnTo>
                    <a:pt x="468" y="547"/>
                  </a:lnTo>
                  <a:lnTo>
                    <a:pt x="478" y="548"/>
                  </a:lnTo>
                  <a:lnTo>
                    <a:pt x="487" y="550"/>
                  </a:lnTo>
                  <a:lnTo>
                    <a:pt x="496" y="551"/>
                  </a:lnTo>
                  <a:lnTo>
                    <a:pt x="507" y="552"/>
                  </a:lnTo>
                  <a:lnTo>
                    <a:pt x="516" y="553"/>
                  </a:lnTo>
                  <a:lnTo>
                    <a:pt x="526" y="553"/>
                  </a:lnTo>
                  <a:lnTo>
                    <a:pt x="535" y="554"/>
                  </a:lnTo>
                  <a:lnTo>
                    <a:pt x="545" y="554"/>
                  </a:lnTo>
                  <a:lnTo>
                    <a:pt x="555" y="554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21" name="Freeform 42"/>
            <p:cNvSpPr>
              <a:spLocks/>
            </p:cNvSpPr>
            <p:nvPr/>
          </p:nvSpPr>
          <p:spPr bwMode="auto">
            <a:xfrm>
              <a:off x="4386" y="2738"/>
              <a:ext cx="92" cy="93"/>
            </a:xfrm>
            <a:custGeom>
              <a:avLst/>
              <a:gdLst>
                <a:gd name="T0" fmla="*/ 0 w 554"/>
                <a:gd name="T1" fmla="*/ 0 h 554"/>
                <a:gd name="T2" fmla="*/ 0 w 554"/>
                <a:gd name="T3" fmla="*/ 0 h 554"/>
                <a:gd name="T4" fmla="*/ 0 w 554"/>
                <a:gd name="T5" fmla="*/ 0 h 554"/>
                <a:gd name="T6" fmla="*/ 0 w 554"/>
                <a:gd name="T7" fmla="*/ 0 h 554"/>
                <a:gd name="T8" fmla="*/ 0 w 554"/>
                <a:gd name="T9" fmla="*/ 0 h 554"/>
                <a:gd name="T10" fmla="*/ 0 w 554"/>
                <a:gd name="T11" fmla="*/ 0 h 554"/>
                <a:gd name="T12" fmla="*/ 0 w 554"/>
                <a:gd name="T13" fmla="*/ 0 h 554"/>
                <a:gd name="T14" fmla="*/ 0 w 554"/>
                <a:gd name="T15" fmla="*/ 0 h 554"/>
                <a:gd name="T16" fmla="*/ 0 w 554"/>
                <a:gd name="T17" fmla="*/ 0 h 554"/>
                <a:gd name="T18" fmla="*/ 0 w 554"/>
                <a:gd name="T19" fmla="*/ 0 h 554"/>
                <a:gd name="T20" fmla="*/ 0 w 554"/>
                <a:gd name="T21" fmla="*/ 0 h 554"/>
                <a:gd name="T22" fmla="*/ 0 w 554"/>
                <a:gd name="T23" fmla="*/ 0 h 554"/>
                <a:gd name="T24" fmla="*/ 0 w 554"/>
                <a:gd name="T25" fmla="*/ 0 h 554"/>
                <a:gd name="T26" fmla="*/ 0 w 554"/>
                <a:gd name="T27" fmla="*/ 0 h 554"/>
                <a:gd name="T28" fmla="*/ 0 w 554"/>
                <a:gd name="T29" fmla="*/ 0 h 554"/>
                <a:gd name="T30" fmla="*/ 0 w 554"/>
                <a:gd name="T31" fmla="*/ 0 h 554"/>
                <a:gd name="T32" fmla="*/ 0 w 554"/>
                <a:gd name="T33" fmla="*/ 0 h 554"/>
                <a:gd name="T34" fmla="*/ 0 w 554"/>
                <a:gd name="T35" fmla="*/ 0 h 554"/>
                <a:gd name="T36" fmla="*/ 0 w 554"/>
                <a:gd name="T37" fmla="*/ 0 h 554"/>
                <a:gd name="T38" fmla="*/ 0 w 554"/>
                <a:gd name="T39" fmla="*/ 0 h 554"/>
                <a:gd name="T40" fmla="*/ 0 w 554"/>
                <a:gd name="T41" fmla="*/ 0 h 554"/>
                <a:gd name="T42" fmla="*/ 0 w 554"/>
                <a:gd name="T43" fmla="*/ 0 h 554"/>
                <a:gd name="T44" fmla="*/ 0 w 554"/>
                <a:gd name="T45" fmla="*/ 0 h 554"/>
                <a:gd name="T46" fmla="*/ 0 w 554"/>
                <a:gd name="T47" fmla="*/ 0 h 554"/>
                <a:gd name="T48" fmla="*/ 0 w 554"/>
                <a:gd name="T49" fmla="*/ 0 h 554"/>
                <a:gd name="T50" fmla="*/ 0 w 554"/>
                <a:gd name="T51" fmla="*/ 0 h 554"/>
                <a:gd name="T52" fmla="*/ 0 w 554"/>
                <a:gd name="T53" fmla="*/ 0 h 554"/>
                <a:gd name="T54" fmla="*/ 0 w 554"/>
                <a:gd name="T55" fmla="*/ 0 h 554"/>
                <a:gd name="T56" fmla="*/ 0 w 554"/>
                <a:gd name="T57" fmla="*/ 0 h 554"/>
                <a:gd name="T58" fmla="*/ 0 w 554"/>
                <a:gd name="T59" fmla="*/ 0 h 554"/>
                <a:gd name="T60" fmla="*/ 0 w 554"/>
                <a:gd name="T61" fmla="*/ 0 h 554"/>
                <a:gd name="T62" fmla="*/ 0 w 554"/>
                <a:gd name="T63" fmla="*/ 0 h 554"/>
                <a:gd name="T64" fmla="*/ 0 w 554"/>
                <a:gd name="T65" fmla="*/ 0 h 554"/>
                <a:gd name="T66" fmla="*/ 0 w 554"/>
                <a:gd name="T67" fmla="*/ 0 h 554"/>
                <a:gd name="T68" fmla="*/ 0 w 554"/>
                <a:gd name="T69" fmla="*/ 0 h 554"/>
                <a:gd name="T70" fmla="*/ 0 w 554"/>
                <a:gd name="T71" fmla="*/ 0 h 554"/>
                <a:gd name="T72" fmla="*/ 0 w 554"/>
                <a:gd name="T73" fmla="*/ 0 h 554"/>
                <a:gd name="T74" fmla="*/ 0 w 554"/>
                <a:gd name="T75" fmla="*/ 0 h 554"/>
                <a:gd name="T76" fmla="*/ 0 w 554"/>
                <a:gd name="T77" fmla="*/ 0 h 554"/>
                <a:gd name="T78" fmla="*/ 0 w 554"/>
                <a:gd name="T79" fmla="*/ 0 h 554"/>
                <a:gd name="T80" fmla="*/ 0 w 554"/>
                <a:gd name="T81" fmla="*/ 0 h 554"/>
                <a:gd name="T82" fmla="*/ 0 w 554"/>
                <a:gd name="T83" fmla="*/ 0 h 554"/>
                <a:gd name="T84" fmla="*/ 0 w 554"/>
                <a:gd name="T85" fmla="*/ 0 h 554"/>
                <a:gd name="T86" fmla="*/ 0 w 554"/>
                <a:gd name="T87" fmla="*/ 0 h 554"/>
                <a:gd name="T88" fmla="*/ 0 w 554"/>
                <a:gd name="T89" fmla="*/ 0 h 5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4"/>
                <a:gd name="T136" fmla="*/ 0 h 554"/>
                <a:gd name="T137" fmla="*/ 554 w 554"/>
                <a:gd name="T138" fmla="*/ 554 h 5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4" h="554">
                  <a:moveTo>
                    <a:pt x="0" y="554"/>
                  </a:moveTo>
                  <a:lnTo>
                    <a:pt x="9" y="554"/>
                  </a:lnTo>
                  <a:lnTo>
                    <a:pt x="19" y="554"/>
                  </a:lnTo>
                  <a:lnTo>
                    <a:pt x="28" y="553"/>
                  </a:lnTo>
                  <a:lnTo>
                    <a:pt x="38" y="553"/>
                  </a:lnTo>
                  <a:lnTo>
                    <a:pt x="48" y="552"/>
                  </a:lnTo>
                  <a:lnTo>
                    <a:pt x="58" y="551"/>
                  </a:lnTo>
                  <a:lnTo>
                    <a:pt x="67" y="550"/>
                  </a:lnTo>
                  <a:lnTo>
                    <a:pt x="76" y="548"/>
                  </a:lnTo>
                  <a:lnTo>
                    <a:pt x="86" y="547"/>
                  </a:lnTo>
                  <a:lnTo>
                    <a:pt x="96" y="546"/>
                  </a:lnTo>
                  <a:lnTo>
                    <a:pt x="105" y="544"/>
                  </a:lnTo>
                  <a:lnTo>
                    <a:pt x="115" y="542"/>
                  </a:lnTo>
                  <a:lnTo>
                    <a:pt x="124" y="540"/>
                  </a:lnTo>
                  <a:lnTo>
                    <a:pt x="133" y="538"/>
                  </a:lnTo>
                  <a:lnTo>
                    <a:pt x="142" y="535"/>
                  </a:lnTo>
                  <a:lnTo>
                    <a:pt x="153" y="532"/>
                  </a:lnTo>
                  <a:lnTo>
                    <a:pt x="162" y="530"/>
                  </a:lnTo>
                  <a:lnTo>
                    <a:pt x="171" y="527"/>
                  </a:lnTo>
                  <a:lnTo>
                    <a:pt x="180" y="524"/>
                  </a:lnTo>
                  <a:lnTo>
                    <a:pt x="189" y="521"/>
                  </a:lnTo>
                  <a:lnTo>
                    <a:pt x="198" y="518"/>
                  </a:lnTo>
                  <a:lnTo>
                    <a:pt x="208" y="514"/>
                  </a:lnTo>
                  <a:lnTo>
                    <a:pt x="216" y="510"/>
                  </a:lnTo>
                  <a:lnTo>
                    <a:pt x="225" y="506"/>
                  </a:lnTo>
                  <a:lnTo>
                    <a:pt x="234" y="503"/>
                  </a:lnTo>
                  <a:lnTo>
                    <a:pt x="243" y="498"/>
                  </a:lnTo>
                  <a:lnTo>
                    <a:pt x="251" y="494"/>
                  </a:lnTo>
                  <a:lnTo>
                    <a:pt x="260" y="489"/>
                  </a:lnTo>
                  <a:lnTo>
                    <a:pt x="268" y="484"/>
                  </a:lnTo>
                  <a:lnTo>
                    <a:pt x="276" y="480"/>
                  </a:lnTo>
                  <a:lnTo>
                    <a:pt x="285" y="475"/>
                  </a:lnTo>
                  <a:lnTo>
                    <a:pt x="293" y="470"/>
                  </a:lnTo>
                  <a:lnTo>
                    <a:pt x="301" y="465"/>
                  </a:lnTo>
                  <a:lnTo>
                    <a:pt x="309" y="459"/>
                  </a:lnTo>
                  <a:lnTo>
                    <a:pt x="317" y="454"/>
                  </a:lnTo>
                  <a:lnTo>
                    <a:pt x="325" y="448"/>
                  </a:lnTo>
                  <a:lnTo>
                    <a:pt x="333" y="442"/>
                  </a:lnTo>
                  <a:lnTo>
                    <a:pt x="341" y="436"/>
                  </a:lnTo>
                  <a:lnTo>
                    <a:pt x="348" y="431"/>
                  </a:lnTo>
                  <a:lnTo>
                    <a:pt x="356" y="425"/>
                  </a:lnTo>
                  <a:lnTo>
                    <a:pt x="363" y="418"/>
                  </a:lnTo>
                  <a:lnTo>
                    <a:pt x="371" y="411"/>
                  </a:lnTo>
                  <a:lnTo>
                    <a:pt x="378" y="406"/>
                  </a:lnTo>
                  <a:lnTo>
                    <a:pt x="385" y="399"/>
                  </a:lnTo>
                  <a:lnTo>
                    <a:pt x="392" y="392"/>
                  </a:lnTo>
                  <a:lnTo>
                    <a:pt x="398" y="385"/>
                  </a:lnTo>
                  <a:lnTo>
                    <a:pt x="405" y="378"/>
                  </a:lnTo>
                  <a:lnTo>
                    <a:pt x="411" y="371"/>
                  </a:lnTo>
                  <a:lnTo>
                    <a:pt x="418" y="363"/>
                  </a:lnTo>
                  <a:lnTo>
                    <a:pt x="425" y="356"/>
                  </a:lnTo>
                  <a:lnTo>
                    <a:pt x="430" y="348"/>
                  </a:lnTo>
                  <a:lnTo>
                    <a:pt x="436" y="342"/>
                  </a:lnTo>
                  <a:lnTo>
                    <a:pt x="442" y="334"/>
                  </a:lnTo>
                  <a:lnTo>
                    <a:pt x="448" y="326"/>
                  </a:lnTo>
                  <a:lnTo>
                    <a:pt x="453" y="318"/>
                  </a:lnTo>
                  <a:lnTo>
                    <a:pt x="459" y="310"/>
                  </a:lnTo>
                  <a:lnTo>
                    <a:pt x="465" y="302"/>
                  </a:lnTo>
                  <a:lnTo>
                    <a:pt x="469" y="294"/>
                  </a:lnTo>
                  <a:lnTo>
                    <a:pt x="475" y="286"/>
                  </a:lnTo>
                  <a:lnTo>
                    <a:pt x="480" y="276"/>
                  </a:lnTo>
                  <a:lnTo>
                    <a:pt x="484" y="268"/>
                  </a:lnTo>
                  <a:lnTo>
                    <a:pt x="489" y="260"/>
                  </a:lnTo>
                  <a:lnTo>
                    <a:pt x="493" y="251"/>
                  </a:lnTo>
                  <a:lnTo>
                    <a:pt x="498" y="243"/>
                  </a:lnTo>
                  <a:lnTo>
                    <a:pt x="502" y="234"/>
                  </a:lnTo>
                  <a:lnTo>
                    <a:pt x="506" y="225"/>
                  </a:lnTo>
                  <a:lnTo>
                    <a:pt x="509" y="216"/>
                  </a:lnTo>
                  <a:lnTo>
                    <a:pt x="514" y="208"/>
                  </a:lnTo>
                  <a:lnTo>
                    <a:pt x="517" y="199"/>
                  </a:lnTo>
                  <a:lnTo>
                    <a:pt x="521" y="190"/>
                  </a:lnTo>
                  <a:lnTo>
                    <a:pt x="524" y="180"/>
                  </a:lnTo>
                  <a:lnTo>
                    <a:pt x="526" y="171"/>
                  </a:lnTo>
                  <a:lnTo>
                    <a:pt x="530" y="162"/>
                  </a:lnTo>
                  <a:lnTo>
                    <a:pt x="532" y="153"/>
                  </a:lnTo>
                  <a:lnTo>
                    <a:pt x="534" y="143"/>
                  </a:lnTo>
                  <a:lnTo>
                    <a:pt x="538" y="134"/>
                  </a:lnTo>
                  <a:lnTo>
                    <a:pt x="540" y="124"/>
                  </a:lnTo>
                  <a:lnTo>
                    <a:pt x="541" y="115"/>
                  </a:lnTo>
                  <a:lnTo>
                    <a:pt x="544" y="105"/>
                  </a:lnTo>
                  <a:lnTo>
                    <a:pt x="546" y="96"/>
                  </a:lnTo>
                  <a:lnTo>
                    <a:pt x="547" y="87"/>
                  </a:lnTo>
                  <a:lnTo>
                    <a:pt x="548" y="76"/>
                  </a:lnTo>
                  <a:lnTo>
                    <a:pt x="549" y="67"/>
                  </a:lnTo>
                  <a:lnTo>
                    <a:pt x="550" y="58"/>
                  </a:lnTo>
                  <a:lnTo>
                    <a:pt x="552" y="48"/>
                  </a:lnTo>
                  <a:lnTo>
                    <a:pt x="553" y="39"/>
                  </a:lnTo>
                  <a:lnTo>
                    <a:pt x="553" y="28"/>
                  </a:lnTo>
                  <a:lnTo>
                    <a:pt x="554" y="19"/>
                  </a:lnTo>
                  <a:lnTo>
                    <a:pt x="554" y="9"/>
                  </a:lnTo>
                  <a:lnTo>
                    <a:pt x="554" y="0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22" name="Freeform 43"/>
            <p:cNvSpPr>
              <a:spLocks/>
            </p:cNvSpPr>
            <p:nvPr/>
          </p:nvSpPr>
          <p:spPr bwMode="auto">
            <a:xfrm>
              <a:off x="4386" y="2501"/>
              <a:ext cx="92" cy="92"/>
            </a:xfrm>
            <a:custGeom>
              <a:avLst/>
              <a:gdLst>
                <a:gd name="T0" fmla="*/ 0 w 554"/>
                <a:gd name="T1" fmla="*/ 0 h 555"/>
                <a:gd name="T2" fmla="*/ 0 w 554"/>
                <a:gd name="T3" fmla="*/ 0 h 555"/>
                <a:gd name="T4" fmla="*/ 0 w 554"/>
                <a:gd name="T5" fmla="*/ 0 h 555"/>
                <a:gd name="T6" fmla="*/ 0 w 554"/>
                <a:gd name="T7" fmla="*/ 0 h 555"/>
                <a:gd name="T8" fmla="*/ 0 w 554"/>
                <a:gd name="T9" fmla="*/ 0 h 555"/>
                <a:gd name="T10" fmla="*/ 0 w 554"/>
                <a:gd name="T11" fmla="*/ 0 h 555"/>
                <a:gd name="T12" fmla="*/ 0 w 554"/>
                <a:gd name="T13" fmla="*/ 0 h 555"/>
                <a:gd name="T14" fmla="*/ 0 w 554"/>
                <a:gd name="T15" fmla="*/ 0 h 555"/>
                <a:gd name="T16" fmla="*/ 0 w 554"/>
                <a:gd name="T17" fmla="*/ 0 h 555"/>
                <a:gd name="T18" fmla="*/ 0 w 554"/>
                <a:gd name="T19" fmla="*/ 0 h 555"/>
                <a:gd name="T20" fmla="*/ 0 w 554"/>
                <a:gd name="T21" fmla="*/ 0 h 555"/>
                <a:gd name="T22" fmla="*/ 0 w 554"/>
                <a:gd name="T23" fmla="*/ 0 h 555"/>
                <a:gd name="T24" fmla="*/ 0 w 554"/>
                <a:gd name="T25" fmla="*/ 0 h 555"/>
                <a:gd name="T26" fmla="*/ 0 w 554"/>
                <a:gd name="T27" fmla="*/ 0 h 555"/>
                <a:gd name="T28" fmla="*/ 0 w 554"/>
                <a:gd name="T29" fmla="*/ 0 h 555"/>
                <a:gd name="T30" fmla="*/ 0 w 554"/>
                <a:gd name="T31" fmla="*/ 0 h 555"/>
                <a:gd name="T32" fmla="*/ 0 w 554"/>
                <a:gd name="T33" fmla="*/ 0 h 555"/>
                <a:gd name="T34" fmla="*/ 0 w 554"/>
                <a:gd name="T35" fmla="*/ 0 h 555"/>
                <a:gd name="T36" fmla="*/ 0 w 554"/>
                <a:gd name="T37" fmla="*/ 0 h 555"/>
                <a:gd name="T38" fmla="*/ 0 w 554"/>
                <a:gd name="T39" fmla="*/ 0 h 555"/>
                <a:gd name="T40" fmla="*/ 0 w 554"/>
                <a:gd name="T41" fmla="*/ 0 h 555"/>
                <a:gd name="T42" fmla="*/ 0 w 554"/>
                <a:gd name="T43" fmla="*/ 0 h 555"/>
                <a:gd name="T44" fmla="*/ 0 w 554"/>
                <a:gd name="T45" fmla="*/ 0 h 555"/>
                <a:gd name="T46" fmla="*/ 0 w 554"/>
                <a:gd name="T47" fmla="*/ 0 h 555"/>
                <a:gd name="T48" fmla="*/ 0 w 554"/>
                <a:gd name="T49" fmla="*/ 0 h 555"/>
                <a:gd name="T50" fmla="*/ 0 w 554"/>
                <a:gd name="T51" fmla="*/ 0 h 555"/>
                <a:gd name="T52" fmla="*/ 0 w 554"/>
                <a:gd name="T53" fmla="*/ 0 h 555"/>
                <a:gd name="T54" fmla="*/ 0 w 554"/>
                <a:gd name="T55" fmla="*/ 0 h 555"/>
                <a:gd name="T56" fmla="*/ 0 w 554"/>
                <a:gd name="T57" fmla="*/ 0 h 555"/>
                <a:gd name="T58" fmla="*/ 0 w 554"/>
                <a:gd name="T59" fmla="*/ 0 h 555"/>
                <a:gd name="T60" fmla="*/ 0 w 554"/>
                <a:gd name="T61" fmla="*/ 0 h 555"/>
                <a:gd name="T62" fmla="*/ 0 w 554"/>
                <a:gd name="T63" fmla="*/ 0 h 555"/>
                <a:gd name="T64" fmla="*/ 0 w 554"/>
                <a:gd name="T65" fmla="*/ 0 h 555"/>
                <a:gd name="T66" fmla="*/ 0 w 554"/>
                <a:gd name="T67" fmla="*/ 0 h 555"/>
                <a:gd name="T68" fmla="*/ 0 w 554"/>
                <a:gd name="T69" fmla="*/ 0 h 555"/>
                <a:gd name="T70" fmla="*/ 0 w 554"/>
                <a:gd name="T71" fmla="*/ 0 h 555"/>
                <a:gd name="T72" fmla="*/ 0 w 554"/>
                <a:gd name="T73" fmla="*/ 0 h 555"/>
                <a:gd name="T74" fmla="*/ 0 w 554"/>
                <a:gd name="T75" fmla="*/ 0 h 555"/>
                <a:gd name="T76" fmla="*/ 0 w 554"/>
                <a:gd name="T77" fmla="*/ 0 h 555"/>
                <a:gd name="T78" fmla="*/ 0 w 554"/>
                <a:gd name="T79" fmla="*/ 0 h 555"/>
                <a:gd name="T80" fmla="*/ 0 w 554"/>
                <a:gd name="T81" fmla="*/ 0 h 555"/>
                <a:gd name="T82" fmla="*/ 0 w 554"/>
                <a:gd name="T83" fmla="*/ 0 h 555"/>
                <a:gd name="T84" fmla="*/ 0 w 554"/>
                <a:gd name="T85" fmla="*/ 0 h 555"/>
                <a:gd name="T86" fmla="*/ 0 w 554"/>
                <a:gd name="T87" fmla="*/ 0 h 555"/>
                <a:gd name="T88" fmla="*/ 0 w 554"/>
                <a:gd name="T89" fmla="*/ 0 h 55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4"/>
                <a:gd name="T136" fmla="*/ 0 h 555"/>
                <a:gd name="T137" fmla="*/ 554 w 554"/>
                <a:gd name="T138" fmla="*/ 555 h 55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4" h="555">
                  <a:moveTo>
                    <a:pt x="554" y="555"/>
                  </a:moveTo>
                  <a:lnTo>
                    <a:pt x="554" y="545"/>
                  </a:lnTo>
                  <a:lnTo>
                    <a:pt x="554" y="536"/>
                  </a:lnTo>
                  <a:lnTo>
                    <a:pt x="553" y="525"/>
                  </a:lnTo>
                  <a:lnTo>
                    <a:pt x="553" y="516"/>
                  </a:lnTo>
                  <a:lnTo>
                    <a:pt x="552" y="506"/>
                  </a:lnTo>
                  <a:lnTo>
                    <a:pt x="550" y="497"/>
                  </a:lnTo>
                  <a:lnTo>
                    <a:pt x="549" y="486"/>
                  </a:lnTo>
                  <a:lnTo>
                    <a:pt x="548" y="477"/>
                  </a:lnTo>
                  <a:lnTo>
                    <a:pt x="547" y="468"/>
                  </a:lnTo>
                  <a:lnTo>
                    <a:pt x="546" y="458"/>
                  </a:lnTo>
                  <a:lnTo>
                    <a:pt x="544" y="449"/>
                  </a:lnTo>
                  <a:lnTo>
                    <a:pt x="541" y="440"/>
                  </a:lnTo>
                  <a:lnTo>
                    <a:pt x="540" y="429"/>
                  </a:lnTo>
                  <a:lnTo>
                    <a:pt x="538" y="420"/>
                  </a:lnTo>
                  <a:lnTo>
                    <a:pt x="534" y="411"/>
                  </a:lnTo>
                  <a:lnTo>
                    <a:pt x="532" y="402"/>
                  </a:lnTo>
                  <a:lnTo>
                    <a:pt x="530" y="393"/>
                  </a:lnTo>
                  <a:lnTo>
                    <a:pt x="526" y="384"/>
                  </a:lnTo>
                  <a:lnTo>
                    <a:pt x="524" y="374"/>
                  </a:lnTo>
                  <a:lnTo>
                    <a:pt x="521" y="365"/>
                  </a:lnTo>
                  <a:lnTo>
                    <a:pt x="517" y="356"/>
                  </a:lnTo>
                  <a:lnTo>
                    <a:pt x="514" y="347"/>
                  </a:lnTo>
                  <a:lnTo>
                    <a:pt x="509" y="338"/>
                  </a:lnTo>
                  <a:lnTo>
                    <a:pt x="506" y="329"/>
                  </a:lnTo>
                  <a:lnTo>
                    <a:pt x="502" y="321"/>
                  </a:lnTo>
                  <a:lnTo>
                    <a:pt x="498" y="312"/>
                  </a:lnTo>
                  <a:lnTo>
                    <a:pt x="493" y="302"/>
                  </a:lnTo>
                  <a:lnTo>
                    <a:pt x="489" y="294"/>
                  </a:lnTo>
                  <a:lnTo>
                    <a:pt x="484" y="285"/>
                  </a:lnTo>
                  <a:lnTo>
                    <a:pt x="480" y="277"/>
                  </a:lnTo>
                  <a:lnTo>
                    <a:pt x="475" y="269"/>
                  </a:lnTo>
                  <a:lnTo>
                    <a:pt x="469" y="261"/>
                  </a:lnTo>
                  <a:lnTo>
                    <a:pt x="465" y="252"/>
                  </a:lnTo>
                  <a:lnTo>
                    <a:pt x="459" y="244"/>
                  </a:lnTo>
                  <a:lnTo>
                    <a:pt x="453" y="236"/>
                  </a:lnTo>
                  <a:lnTo>
                    <a:pt x="448" y="228"/>
                  </a:lnTo>
                  <a:lnTo>
                    <a:pt x="442" y="221"/>
                  </a:lnTo>
                  <a:lnTo>
                    <a:pt x="436" y="213"/>
                  </a:lnTo>
                  <a:lnTo>
                    <a:pt x="430" y="205"/>
                  </a:lnTo>
                  <a:lnTo>
                    <a:pt x="425" y="198"/>
                  </a:lnTo>
                  <a:lnTo>
                    <a:pt x="418" y="190"/>
                  </a:lnTo>
                  <a:lnTo>
                    <a:pt x="411" y="184"/>
                  </a:lnTo>
                  <a:lnTo>
                    <a:pt x="405" y="177"/>
                  </a:lnTo>
                  <a:lnTo>
                    <a:pt x="398" y="170"/>
                  </a:lnTo>
                  <a:lnTo>
                    <a:pt x="392" y="163"/>
                  </a:lnTo>
                  <a:lnTo>
                    <a:pt x="385" y="156"/>
                  </a:lnTo>
                  <a:lnTo>
                    <a:pt x="378" y="149"/>
                  </a:lnTo>
                  <a:lnTo>
                    <a:pt x="371" y="142"/>
                  </a:lnTo>
                  <a:lnTo>
                    <a:pt x="363" y="136"/>
                  </a:lnTo>
                  <a:lnTo>
                    <a:pt x="356" y="130"/>
                  </a:lnTo>
                  <a:lnTo>
                    <a:pt x="348" y="124"/>
                  </a:lnTo>
                  <a:lnTo>
                    <a:pt x="341" y="117"/>
                  </a:lnTo>
                  <a:lnTo>
                    <a:pt x="333" y="112"/>
                  </a:lnTo>
                  <a:lnTo>
                    <a:pt x="325" y="106"/>
                  </a:lnTo>
                  <a:lnTo>
                    <a:pt x="317" y="100"/>
                  </a:lnTo>
                  <a:lnTo>
                    <a:pt x="309" y="94"/>
                  </a:lnTo>
                  <a:lnTo>
                    <a:pt x="301" y="90"/>
                  </a:lnTo>
                  <a:lnTo>
                    <a:pt x="293" y="84"/>
                  </a:lnTo>
                  <a:lnTo>
                    <a:pt x="285" y="80"/>
                  </a:lnTo>
                  <a:lnTo>
                    <a:pt x="276" y="74"/>
                  </a:lnTo>
                  <a:lnTo>
                    <a:pt x="268" y="69"/>
                  </a:lnTo>
                  <a:lnTo>
                    <a:pt x="260" y="65"/>
                  </a:lnTo>
                  <a:lnTo>
                    <a:pt x="251" y="60"/>
                  </a:lnTo>
                  <a:lnTo>
                    <a:pt x="243" y="57"/>
                  </a:lnTo>
                  <a:lnTo>
                    <a:pt x="234" y="52"/>
                  </a:lnTo>
                  <a:lnTo>
                    <a:pt x="225" y="48"/>
                  </a:lnTo>
                  <a:lnTo>
                    <a:pt x="216" y="44"/>
                  </a:lnTo>
                  <a:lnTo>
                    <a:pt x="208" y="41"/>
                  </a:lnTo>
                  <a:lnTo>
                    <a:pt x="198" y="37"/>
                  </a:lnTo>
                  <a:lnTo>
                    <a:pt x="189" y="34"/>
                  </a:lnTo>
                  <a:lnTo>
                    <a:pt x="180" y="30"/>
                  </a:lnTo>
                  <a:lnTo>
                    <a:pt x="171" y="27"/>
                  </a:lnTo>
                  <a:lnTo>
                    <a:pt x="162" y="25"/>
                  </a:lnTo>
                  <a:lnTo>
                    <a:pt x="153" y="21"/>
                  </a:lnTo>
                  <a:lnTo>
                    <a:pt x="142" y="19"/>
                  </a:lnTo>
                  <a:lnTo>
                    <a:pt x="133" y="17"/>
                  </a:lnTo>
                  <a:lnTo>
                    <a:pt x="124" y="14"/>
                  </a:lnTo>
                  <a:lnTo>
                    <a:pt x="115" y="12"/>
                  </a:lnTo>
                  <a:lnTo>
                    <a:pt x="105" y="10"/>
                  </a:lnTo>
                  <a:lnTo>
                    <a:pt x="96" y="9"/>
                  </a:lnTo>
                  <a:lnTo>
                    <a:pt x="86" y="6"/>
                  </a:lnTo>
                  <a:lnTo>
                    <a:pt x="76" y="5"/>
                  </a:lnTo>
                  <a:lnTo>
                    <a:pt x="67" y="4"/>
                  </a:lnTo>
                  <a:lnTo>
                    <a:pt x="58" y="3"/>
                  </a:lnTo>
                  <a:lnTo>
                    <a:pt x="48" y="2"/>
                  </a:lnTo>
                  <a:lnTo>
                    <a:pt x="38" y="2"/>
                  </a:lnTo>
                  <a:lnTo>
                    <a:pt x="28" y="1"/>
                  </a:lnTo>
                  <a:lnTo>
                    <a:pt x="19" y="1"/>
                  </a:lnTo>
                  <a:lnTo>
                    <a:pt x="9" y="1"/>
                  </a:lnTo>
                  <a:lnTo>
                    <a:pt x="0" y="0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23" name="Freeform 44"/>
            <p:cNvSpPr>
              <a:spLocks/>
            </p:cNvSpPr>
            <p:nvPr/>
          </p:nvSpPr>
          <p:spPr bwMode="auto">
            <a:xfrm>
              <a:off x="3686" y="2501"/>
              <a:ext cx="93" cy="92"/>
            </a:xfrm>
            <a:custGeom>
              <a:avLst/>
              <a:gdLst>
                <a:gd name="T0" fmla="*/ 0 w 555"/>
                <a:gd name="T1" fmla="*/ 0 h 555"/>
                <a:gd name="T2" fmla="*/ 0 w 555"/>
                <a:gd name="T3" fmla="*/ 0 h 555"/>
                <a:gd name="T4" fmla="*/ 0 w 555"/>
                <a:gd name="T5" fmla="*/ 0 h 555"/>
                <a:gd name="T6" fmla="*/ 0 w 555"/>
                <a:gd name="T7" fmla="*/ 0 h 555"/>
                <a:gd name="T8" fmla="*/ 0 w 555"/>
                <a:gd name="T9" fmla="*/ 0 h 555"/>
                <a:gd name="T10" fmla="*/ 0 w 555"/>
                <a:gd name="T11" fmla="*/ 0 h 555"/>
                <a:gd name="T12" fmla="*/ 0 w 555"/>
                <a:gd name="T13" fmla="*/ 0 h 555"/>
                <a:gd name="T14" fmla="*/ 0 w 555"/>
                <a:gd name="T15" fmla="*/ 0 h 555"/>
                <a:gd name="T16" fmla="*/ 0 w 555"/>
                <a:gd name="T17" fmla="*/ 0 h 555"/>
                <a:gd name="T18" fmla="*/ 0 w 555"/>
                <a:gd name="T19" fmla="*/ 0 h 555"/>
                <a:gd name="T20" fmla="*/ 0 w 555"/>
                <a:gd name="T21" fmla="*/ 0 h 555"/>
                <a:gd name="T22" fmla="*/ 0 w 555"/>
                <a:gd name="T23" fmla="*/ 0 h 555"/>
                <a:gd name="T24" fmla="*/ 0 w 555"/>
                <a:gd name="T25" fmla="*/ 0 h 555"/>
                <a:gd name="T26" fmla="*/ 0 w 555"/>
                <a:gd name="T27" fmla="*/ 0 h 555"/>
                <a:gd name="T28" fmla="*/ 0 w 555"/>
                <a:gd name="T29" fmla="*/ 0 h 555"/>
                <a:gd name="T30" fmla="*/ 0 w 555"/>
                <a:gd name="T31" fmla="*/ 0 h 555"/>
                <a:gd name="T32" fmla="*/ 0 w 555"/>
                <a:gd name="T33" fmla="*/ 0 h 555"/>
                <a:gd name="T34" fmla="*/ 0 w 555"/>
                <a:gd name="T35" fmla="*/ 0 h 555"/>
                <a:gd name="T36" fmla="*/ 0 w 555"/>
                <a:gd name="T37" fmla="*/ 0 h 555"/>
                <a:gd name="T38" fmla="*/ 0 w 555"/>
                <a:gd name="T39" fmla="*/ 0 h 555"/>
                <a:gd name="T40" fmla="*/ 0 w 555"/>
                <a:gd name="T41" fmla="*/ 0 h 555"/>
                <a:gd name="T42" fmla="*/ 0 w 555"/>
                <a:gd name="T43" fmla="*/ 0 h 555"/>
                <a:gd name="T44" fmla="*/ 0 w 555"/>
                <a:gd name="T45" fmla="*/ 0 h 555"/>
                <a:gd name="T46" fmla="*/ 0 w 555"/>
                <a:gd name="T47" fmla="*/ 0 h 555"/>
                <a:gd name="T48" fmla="*/ 0 w 555"/>
                <a:gd name="T49" fmla="*/ 0 h 555"/>
                <a:gd name="T50" fmla="*/ 0 w 555"/>
                <a:gd name="T51" fmla="*/ 0 h 555"/>
                <a:gd name="T52" fmla="*/ 0 w 555"/>
                <a:gd name="T53" fmla="*/ 0 h 555"/>
                <a:gd name="T54" fmla="*/ 0 w 555"/>
                <a:gd name="T55" fmla="*/ 0 h 555"/>
                <a:gd name="T56" fmla="*/ 0 w 555"/>
                <a:gd name="T57" fmla="*/ 0 h 555"/>
                <a:gd name="T58" fmla="*/ 0 w 555"/>
                <a:gd name="T59" fmla="*/ 0 h 555"/>
                <a:gd name="T60" fmla="*/ 0 w 555"/>
                <a:gd name="T61" fmla="*/ 0 h 555"/>
                <a:gd name="T62" fmla="*/ 0 w 555"/>
                <a:gd name="T63" fmla="*/ 0 h 555"/>
                <a:gd name="T64" fmla="*/ 0 w 555"/>
                <a:gd name="T65" fmla="*/ 0 h 555"/>
                <a:gd name="T66" fmla="*/ 0 w 555"/>
                <a:gd name="T67" fmla="*/ 0 h 555"/>
                <a:gd name="T68" fmla="*/ 0 w 555"/>
                <a:gd name="T69" fmla="*/ 0 h 555"/>
                <a:gd name="T70" fmla="*/ 0 w 555"/>
                <a:gd name="T71" fmla="*/ 0 h 555"/>
                <a:gd name="T72" fmla="*/ 0 w 555"/>
                <a:gd name="T73" fmla="*/ 0 h 555"/>
                <a:gd name="T74" fmla="*/ 0 w 555"/>
                <a:gd name="T75" fmla="*/ 0 h 555"/>
                <a:gd name="T76" fmla="*/ 0 w 555"/>
                <a:gd name="T77" fmla="*/ 0 h 555"/>
                <a:gd name="T78" fmla="*/ 0 w 555"/>
                <a:gd name="T79" fmla="*/ 0 h 555"/>
                <a:gd name="T80" fmla="*/ 0 w 555"/>
                <a:gd name="T81" fmla="*/ 0 h 555"/>
                <a:gd name="T82" fmla="*/ 0 w 555"/>
                <a:gd name="T83" fmla="*/ 0 h 555"/>
                <a:gd name="T84" fmla="*/ 0 w 555"/>
                <a:gd name="T85" fmla="*/ 0 h 555"/>
                <a:gd name="T86" fmla="*/ 0 w 555"/>
                <a:gd name="T87" fmla="*/ 0 h 555"/>
                <a:gd name="T88" fmla="*/ 0 w 555"/>
                <a:gd name="T89" fmla="*/ 0 h 55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55"/>
                <a:gd name="T136" fmla="*/ 0 h 555"/>
                <a:gd name="T137" fmla="*/ 555 w 555"/>
                <a:gd name="T138" fmla="*/ 555 h 55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55" h="555">
                  <a:moveTo>
                    <a:pt x="555" y="0"/>
                  </a:moveTo>
                  <a:lnTo>
                    <a:pt x="545" y="1"/>
                  </a:lnTo>
                  <a:lnTo>
                    <a:pt x="535" y="1"/>
                  </a:lnTo>
                  <a:lnTo>
                    <a:pt x="526" y="1"/>
                  </a:lnTo>
                  <a:lnTo>
                    <a:pt x="516" y="2"/>
                  </a:lnTo>
                  <a:lnTo>
                    <a:pt x="507" y="2"/>
                  </a:lnTo>
                  <a:lnTo>
                    <a:pt x="496" y="3"/>
                  </a:lnTo>
                  <a:lnTo>
                    <a:pt x="487" y="4"/>
                  </a:lnTo>
                  <a:lnTo>
                    <a:pt x="478" y="5"/>
                  </a:lnTo>
                  <a:lnTo>
                    <a:pt x="468" y="6"/>
                  </a:lnTo>
                  <a:lnTo>
                    <a:pt x="459" y="9"/>
                  </a:lnTo>
                  <a:lnTo>
                    <a:pt x="448" y="10"/>
                  </a:lnTo>
                  <a:lnTo>
                    <a:pt x="439" y="12"/>
                  </a:lnTo>
                  <a:lnTo>
                    <a:pt x="430" y="14"/>
                  </a:lnTo>
                  <a:lnTo>
                    <a:pt x="421" y="17"/>
                  </a:lnTo>
                  <a:lnTo>
                    <a:pt x="411" y="19"/>
                  </a:lnTo>
                  <a:lnTo>
                    <a:pt x="401" y="21"/>
                  </a:lnTo>
                  <a:lnTo>
                    <a:pt x="392" y="25"/>
                  </a:lnTo>
                  <a:lnTo>
                    <a:pt x="383" y="27"/>
                  </a:lnTo>
                  <a:lnTo>
                    <a:pt x="374" y="30"/>
                  </a:lnTo>
                  <a:lnTo>
                    <a:pt x="365" y="34"/>
                  </a:lnTo>
                  <a:lnTo>
                    <a:pt x="356" y="37"/>
                  </a:lnTo>
                  <a:lnTo>
                    <a:pt x="347" y="41"/>
                  </a:lnTo>
                  <a:lnTo>
                    <a:pt x="337" y="44"/>
                  </a:lnTo>
                  <a:lnTo>
                    <a:pt x="329" y="48"/>
                  </a:lnTo>
                  <a:lnTo>
                    <a:pt x="320" y="52"/>
                  </a:lnTo>
                  <a:lnTo>
                    <a:pt x="311" y="57"/>
                  </a:lnTo>
                  <a:lnTo>
                    <a:pt x="303" y="60"/>
                  </a:lnTo>
                  <a:lnTo>
                    <a:pt x="294" y="65"/>
                  </a:lnTo>
                  <a:lnTo>
                    <a:pt x="286" y="69"/>
                  </a:lnTo>
                  <a:lnTo>
                    <a:pt x="277" y="74"/>
                  </a:lnTo>
                  <a:lnTo>
                    <a:pt x="269" y="80"/>
                  </a:lnTo>
                  <a:lnTo>
                    <a:pt x="261" y="84"/>
                  </a:lnTo>
                  <a:lnTo>
                    <a:pt x="253" y="90"/>
                  </a:lnTo>
                  <a:lnTo>
                    <a:pt x="245" y="94"/>
                  </a:lnTo>
                  <a:lnTo>
                    <a:pt x="237" y="100"/>
                  </a:lnTo>
                  <a:lnTo>
                    <a:pt x="229" y="106"/>
                  </a:lnTo>
                  <a:lnTo>
                    <a:pt x="221" y="112"/>
                  </a:lnTo>
                  <a:lnTo>
                    <a:pt x="213" y="117"/>
                  </a:lnTo>
                  <a:lnTo>
                    <a:pt x="206" y="124"/>
                  </a:lnTo>
                  <a:lnTo>
                    <a:pt x="198" y="130"/>
                  </a:lnTo>
                  <a:lnTo>
                    <a:pt x="191" y="136"/>
                  </a:lnTo>
                  <a:lnTo>
                    <a:pt x="183" y="142"/>
                  </a:lnTo>
                  <a:lnTo>
                    <a:pt x="176" y="149"/>
                  </a:lnTo>
                  <a:lnTo>
                    <a:pt x="170" y="156"/>
                  </a:lnTo>
                  <a:lnTo>
                    <a:pt x="163" y="163"/>
                  </a:lnTo>
                  <a:lnTo>
                    <a:pt x="156" y="170"/>
                  </a:lnTo>
                  <a:lnTo>
                    <a:pt x="149" y="177"/>
                  </a:lnTo>
                  <a:lnTo>
                    <a:pt x="143" y="184"/>
                  </a:lnTo>
                  <a:lnTo>
                    <a:pt x="136" y="190"/>
                  </a:lnTo>
                  <a:lnTo>
                    <a:pt x="130" y="198"/>
                  </a:lnTo>
                  <a:lnTo>
                    <a:pt x="124" y="205"/>
                  </a:lnTo>
                  <a:lnTo>
                    <a:pt x="118" y="213"/>
                  </a:lnTo>
                  <a:lnTo>
                    <a:pt x="112" y="221"/>
                  </a:lnTo>
                  <a:lnTo>
                    <a:pt x="107" y="228"/>
                  </a:lnTo>
                  <a:lnTo>
                    <a:pt x="101" y="236"/>
                  </a:lnTo>
                  <a:lnTo>
                    <a:pt x="95" y="244"/>
                  </a:lnTo>
                  <a:lnTo>
                    <a:pt x="90" y="252"/>
                  </a:lnTo>
                  <a:lnTo>
                    <a:pt x="85" y="261"/>
                  </a:lnTo>
                  <a:lnTo>
                    <a:pt x="79" y="269"/>
                  </a:lnTo>
                  <a:lnTo>
                    <a:pt x="75" y="277"/>
                  </a:lnTo>
                  <a:lnTo>
                    <a:pt x="70" y="285"/>
                  </a:lnTo>
                  <a:lnTo>
                    <a:pt x="66" y="294"/>
                  </a:lnTo>
                  <a:lnTo>
                    <a:pt x="61" y="302"/>
                  </a:lnTo>
                  <a:lnTo>
                    <a:pt x="56" y="312"/>
                  </a:lnTo>
                  <a:lnTo>
                    <a:pt x="52" y="321"/>
                  </a:lnTo>
                  <a:lnTo>
                    <a:pt x="48" y="329"/>
                  </a:lnTo>
                  <a:lnTo>
                    <a:pt x="44" y="338"/>
                  </a:lnTo>
                  <a:lnTo>
                    <a:pt x="40" y="347"/>
                  </a:lnTo>
                  <a:lnTo>
                    <a:pt x="37" y="356"/>
                  </a:lnTo>
                  <a:lnTo>
                    <a:pt x="34" y="365"/>
                  </a:lnTo>
                  <a:lnTo>
                    <a:pt x="30" y="374"/>
                  </a:lnTo>
                  <a:lnTo>
                    <a:pt x="28" y="384"/>
                  </a:lnTo>
                  <a:lnTo>
                    <a:pt x="24" y="393"/>
                  </a:lnTo>
                  <a:lnTo>
                    <a:pt x="22" y="402"/>
                  </a:lnTo>
                  <a:lnTo>
                    <a:pt x="19" y="411"/>
                  </a:lnTo>
                  <a:lnTo>
                    <a:pt x="16" y="420"/>
                  </a:lnTo>
                  <a:lnTo>
                    <a:pt x="14" y="429"/>
                  </a:lnTo>
                  <a:lnTo>
                    <a:pt x="13" y="440"/>
                  </a:lnTo>
                  <a:lnTo>
                    <a:pt x="11" y="449"/>
                  </a:lnTo>
                  <a:lnTo>
                    <a:pt x="8" y="458"/>
                  </a:lnTo>
                  <a:lnTo>
                    <a:pt x="7" y="468"/>
                  </a:lnTo>
                  <a:lnTo>
                    <a:pt x="6" y="477"/>
                  </a:lnTo>
                  <a:lnTo>
                    <a:pt x="5" y="486"/>
                  </a:lnTo>
                  <a:lnTo>
                    <a:pt x="4" y="497"/>
                  </a:lnTo>
                  <a:lnTo>
                    <a:pt x="3" y="506"/>
                  </a:lnTo>
                  <a:lnTo>
                    <a:pt x="2" y="516"/>
                  </a:lnTo>
                  <a:lnTo>
                    <a:pt x="2" y="525"/>
                  </a:lnTo>
                  <a:lnTo>
                    <a:pt x="0" y="536"/>
                  </a:lnTo>
                  <a:lnTo>
                    <a:pt x="0" y="545"/>
                  </a:lnTo>
                  <a:lnTo>
                    <a:pt x="0" y="555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24" name="Freeform 45"/>
            <p:cNvSpPr>
              <a:spLocks/>
            </p:cNvSpPr>
            <p:nvPr/>
          </p:nvSpPr>
          <p:spPr bwMode="auto">
            <a:xfrm>
              <a:off x="2418" y="2824"/>
              <a:ext cx="107" cy="297"/>
            </a:xfrm>
            <a:custGeom>
              <a:avLst/>
              <a:gdLst>
                <a:gd name="T0" fmla="*/ 0 w 639"/>
                <a:gd name="T1" fmla="*/ 0 h 1785"/>
                <a:gd name="T2" fmla="*/ 0 w 639"/>
                <a:gd name="T3" fmla="*/ 0 h 1785"/>
                <a:gd name="T4" fmla="*/ 0 w 639"/>
                <a:gd name="T5" fmla="*/ 0 h 1785"/>
                <a:gd name="T6" fmla="*/ 0 w 639"/>
                <a:gd name="T7" fmla="*/ 0 h 1785"/>
                <a:gd name="T8" fmla="*/ 0 w 639"/>
                <a:gd name="T9" fmla="*/ 0 h 1785"/>
                <a:gd name="T10" fmla="*/ 0 w 639"/>
                <a:gd name="T11" fmla="*/ 0 h 1785"/>
                <a:gd name="T12" fmla="*/ 0 w 639"/>
                <a:gd name="T13" fmla="*/ 0 h 1785"/>
                <a:gd name="T14" fmla="*/ 0 w 639"/>
                <a:gd name="T15" fmla="*/ 0 h 1785"/>
                <a:gd name="T16" fmla="*/ 0 w 639"/>
                <a:gd name="T17" fmla="*/ 0 h 1785"/>
                <a:gd name="T18" fmla="*/ 0 w 639"/>
                <a:gd name="T19" fmla="*/ 0 h 1785"/>
                <a:gd name="T20" fmla="*/ 0 w 639"/>
                <a:gd name="T21" fmla="*/ 0 h 1785"/>
                <a:gd name="T22" fmla="*/ 0 w 639"/>
                <a:gd name="T23" fmla="*/ 0 h 1785"/>
                <a:gd name="T24" fmla="*/ 0 w 639"/>
                <a:gd name="T25" fmla="*/ 0 h 1785"/>
                <a:gd name="T26" fmla="*/ 0 w 639"/>
                <a:gd name="T27" fmla="*/ 0 h 1785"/>
                <a:gd name="T28" fmla="*/ 0 w 639"/>
                <a:gd name="T29" fmla="*/ 0 h 1785"/>
                <a:gd name="T30" fmla="*/ 0 w 639"/>
                <a:gd name="T31" fmla="*/ 0 h 1785"/>
                <a:gd name="T32" fmla="*/ 0 w 639"/>
                <a:gd name="T33" fmla="*/ 0 h 1785"/>
                <a:gd name="T34" fmla="*/ 0 w 639"/>
                <a:gd name="T35" fmla="*/ 0 h 1785"/>
                <a:gd name="T36" fmla="*/ 0 w 639"/>
                <a:gd name="T37" fmla="*/ 0 h 1785"/>
                <a:gd name="T38" fmla="*/ 0 w 639"/>
                <a:gd name="T39" fmla="*/ 0 h 1785"/>
                <a:gd name="T40" fmla="*/ 0 w 639"/>
                <a:gd name="T41" fmla="*/ 0 h 1785"/>
                <a:gd name="T42" fmla="*/ 0 w 639"/>
                <a:gd name="T43" fmla="*/ 0 h 1785"/>
                <a:gd name="T44" fmla="*/ 0 w 639"/>
                <a:gd name="T45" fmla="*/ 0 h 1785"/>
                <a:gd name="T46" fmla="*/ 0 w 639"/>
                <a:gd name="T47" fmla="*/ 0 h 1785"/>
                <a:gd name="T48" fmla="*/ 0 w 639"/>
                <a:gd name="T49" fmla="*/ 0 h 178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39"/>
                <a:gd name="T76" fmla="*/ 0 h 1785"/>
                <a:gd name="T77" fmla="*/ 639 w 639"/>
                <a:gd name="T78" fmla="*/ 1785 h 178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39" h="1785">
                  <a:moveTo>
                    <a:pt x="48" y="0"/>
                  </a:moveTo>
                  <a:lnTo>
                    <a:pt x="42" y="10"/>
                  </a:lnTo>
                  <a:lnTo>
                    <a:pt x="38" y="42"/>
                  </a:lnTo>
                  <a:lnTo>
                    <a:pt x="32" y="84"/>
                  </a:lnTo>
                  <a:lnTo>
                    <a:pt x="16" y="143"/>
                  </a:lnTo>
                  <a:lnTo>
                    <a:pt x="12" y="216"/>
                  </a:lnTo>
                  <a:lnTo>
                    <a:pt x="0" y="296"/>
                  </a:lnTo>
                  <a:lnTo>
                    <a:pt x="0" y="385"/>
                  </a:lnTo>
                  <a:lnTo>
                    <a:pt x="0" y="480"/>
                  </a:lnTo>
                  <a:lnTo>
                    <a:pt x="16" y="596"/>
                  </a:lnTo>
                  <a:lnTo>
                    <a:pt x="42" y="729"/>
                  </a:lnTo>
                  <a:lnTo>
                    <a:pt x="85" y="871"/>
                  </a:lnTo>
                  <a:lnTo>
                    <a:pt x="133" y="998"/>
                  </a:lnTo>
                  <a:lnTo>
                    <a:pt x="185" y="1114"/>
                  </a:lnTo>
                  <a:lnTo>
                    <a:pt x="238" y="1219"/>
                  </a:lnTo>
                  <a:lnTo>
                    <a:pt x="290" y="1314"/>
                  </a:lnTo>
                  <a:lnTo>
                    <a:pt x="344" y="1399"/>
                  </a:lnTo>
                  <a:lnTo>
                    <a:pt x="397" y="1479"/>
                  </a:lnTo>
                  <a:lnTo>
                    <a:pt x="455" y="1552"/>
                  </a:lnTo>
                  <a:lnTo>
                    <a:pt x="502" y="1620"/>
                  </a:lnTo>
                  <a:lnTo>
                    <a:pt x="550" y="1679"/>
                  </a:lnTo>
                  <a:lnTo>
                    <a:pt x="586" y="1721"/>
                  </a:lnTo>
                  <a:lnTo>
                    <a:pt x="613" y="1759"/>
                  </a:lnTo>
                  <a:lnTo>
                    <a:pt x="629" y="1774"/>
                  </a:lnTo>
                  <a:lnTo>
                    <a:pt x="639" y="1785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25" name="Freeform 46"/>
            <p:cNvSpPr>
              <a:spLocks/>
            </p:cNvSpPr>
            <p:nvPr/>
          </p:nvSpPr>
          <p:spPr bwMode="auto">
            <a:xfrm>
              <a:off x="3910" y="2824"/>
              <a:ext cx="80" cy="303"/>
            </a:xfrm>
            <a:custGeom>
              <a:avLst/>
              <a:gdLst>
                <a:gd name="T0" fmla="*/ 0 w 481"/>
                <a:gd name="T1" fmla="*/ 0 h 1822"/>
                <a:gd name="T2" fmla="*/ 0 w 481"/>
                <a:gd name="T3" fmla="*/ 0 h 1822"/>
                <a:gd name="T4" fmla="*/ 0 w 481"/>
                <a:gd name="T5" fmla="*/ 0 h 1822"/>
                <a:gd name="T6" fmla="*/ 0 w 481"/>
                <a:gd name="T7" fmla="*/ 0 h 1822"/>
                <a:gd name="T8" fmla="*/ 0 w 481"/>
                <a:gd name="T9" fmla="*/ 0 h 1822"/>
                <a:gd name="T10" fmla="*/ 0 w 481"/>
                <a:gd name="T11" fmla="*/ 0 h 1822"/>
                <a:gd name="T12" fmla="*/ 0 w 481"/>
                <a:gd name="T13" fmla="*/ 0 h 1822"/>
                <a:gd name="T14" fmla="*/ 0 w 481"/>
                <a:gd name="T15" fmla="*/ 0 h 1822"/>
                <a:gd name="T16" fmla="*/ 0 w 481"/>
                <a:gd name="T17" fmla="*/ 0 h 1822"/>
                <a:gd name="T18" fmla="*/ 0 w 481"/>
                <a:gd name="T19" fmla="*/ 0 h 1822"/>
                <a:gd name="T20" fmla="*/ 0 w 481"/>
                <a:gd name="T21" fmla="*/ 0 h 1822"/>
                <a:gd name="T22" fmla="*/ 0 w 481"/>
                <a:gd name="T23" fmla="*/ 0 h 1822"/>
                <a:gd name="T24" fmla="*/ 0 w 481"/>
                <a:gd name="T25" fmla="*/ 0 h 1822"/>
                <a:gd name="T26" fmla="*/ 0 w 481"/>
                <a:gd name="T27" fmla="*/ 0 h 1822"/>
                <a:gd name="T28" fmla="*/ 0 w 481"/>
                <a:gd name="T29" fmla="*/ 0 h 1822"/>
                <a:gd name="T30" fmla="*/ 0 w 481"/>
                <a:gd name="T31" fmla="*/ 0 h 1822"/>
                <a:gd name="T32" fmla="*/ 0 w 481"/>
                <a:gd name="T33" fmla="*/ 0 h 1822"/>
                <a:gd name="T34" fmla="*/ 0 w 481"/>
                <a:gd name="T35" fmla="*/ 0 h 1822"/>
                <a:gd name="T36" fmla="*/ 0 w 481"/>
                <a:gd name="T37" fmla="*/ 0 h 1822"/>
                <a:gd name="T38" fmla="*/ 0 w 481"/>
                <a:gd name="T39" fmla="*/ 0 h 1822"/>
                <a:gd name="T40" fmla="*/ 0 w 481"/>
                <a:gd name="T41" fmla="*/ 0 h 1822"/>
                <a:gd name="T42" fmla="*/ 0 w 481"/>
                <a:gd name="T43" fmla="*/ 0 h 1822"/>
                <a:gd name="T44" fmla="*/ 0 w 481"/>
                <a:gd name="T45" fmla="*/ 0 h 1822"/>
                <a:gd name="T46" fmla="*/ 0 w 481"/>
                <a:gd name="T47" fmla="*/ 0 h 1822"/>
                <a:gd name="T48" fmla="*/ 0 w 481"/>
                <a:gd name="T49" fmla="*/ 0 h 182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81"/>
                <a:gd name="T76" fmla="*/ 0 h 1822"/>
                <a:gd name="T77" fmla="*/ 481 w 481"/>
                <a:gd name="T78" fmla="*/ 1822 h 182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81" h="1822">
                  <a:moveTo>
                    <a:pt x="285" y="0"/>
                  </a:moveTo>
                  <a:lnTo>
                    <a:pt x="280" y="10"/>
                  </a:lnTo>
                  <a:lnTo>
                    <a:pt x="264" y="36"/>
                  </a:lnTo>
                  <a:lnTo>
                    <a:pt x="243" y="79"/>
                  </a:lnTo>
                  <a:lnTo>
                    <a:pt x="217" y="143"/>
                  </a:lnTo>
                  <a:lnTo>
                    <a:pt x="180" y="216"/>
                  </a:lnTo>
                  <a:lnTo>
                    <a:pt x="143" y="296"/>
                  </a:lnTo>
                  <a:lnTo>
                    <a:pt x="106" y="391"/>
                  </a:lnTo>
                  <a:lnTo>
                    <a:pt x="74" y="486"/>
                  </a:lnTo>
                  <a:lnTo>
                    <a:pt x="42" y="586"/>
                  </a:lnTo>
                  <a:lnTo>
                    <a:pt x="22" y="697"/>
                  </a:lnTo>
                  <a:lnTo>
                    <a:pt x="6" y="814"/>
                  </a:lnTo>
                  <a:lnTo>
                    <a:pt x="0" y="939"/>
                  </a:lnTo>
                  <a:lnTo>
                    <a:pt x="6" y="1072"/>
                  </a:lnTo>
                  <a:lnTo>
                    <a:pt x="32" y="1215"/>
                  </a:lnTo>
                  <a:lnTo>
                    <a:pt x="68" y="1342"/>
                  </a:lnTo>
                  <a:lnTo>
                    <a:pt x="116" y="1441"/>
                  </a:lnTo>
                  <a:lnTo>
                    <a:pt x="175" y="1526"/>
                  </a:lnTo>
                  <a:lnTo>
                    <a:pt x="233" y="1600"/>
                  </a:lnTo>
                  <a:lnTo>
                    <a:pt x="291" y="1663"/>
                  </a:lnTo>
                  <a:lnTo>
                    <a:pt x="348" y="1716"/>
                  </a:lnTo>
                  <a:lnTo>
                    <a:pt x="402" y="1763"/>
                  </a:lnTo>
                  <a:lnTo>
                    <a:pt x="444" y="1795"/>
                  </a:lnTo>
                  <a:lnTo>
                    <a:pt x="471" y="1811"/>
                  </a:lnTo>
                  <a:lnTo>
                    <a:pt x="481" y="1822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26" name="Freeform 47"/>
            <p:cNvSpPr>
              <a:spLocks/>
            </p:cNvSpPr>
            <p:nvPr/>
          </p:nvSpPr>
          <p:spPr bwMode="auto">
            <a:xfrm>
              <a:off x="2894" y="2738"/>
              <a:ext cx="779" cy="389"/>
            </a:xfrm>
            <a:custGeom>
              <a:avLst/>
              <a:gdLst>
                <a:gd name="T0" fmla="*/ 0 w 4673"/>
                <a:gd name="T1" fmla="*/ 0 h 2334"/>
                <a:gd name="T2" fmla="*/ 0 w 4673"/>
                <a:gd name="T3" fmla="*/ 0 h 2334"/>
                <a:gd name="T4" fmla="*/ 0 w 4673"/>
                <a:gd name="T5" fmla="*/ 0 h 2334"/>
                <a:gd name="T6" fmla="*/ 0 w 4673"/>
                <a:gd name="T7" fmla="*/ 0 h 2334"/>
                <a:gd name="T8" fmla="*/ 0 w 4673"/>
                <a:gd name="T9" fmla="*/ 0 h 2334"/>
                <a:gd name="T10" fmla="*/ 0 w 4673"/>
                <a:gd name="T11" fmla="*/ 0 h 2334"/>
                <a:gd name="T12" fmla="*/ 0 w 4673"/>
                <a:gd name="T13" fmla="*/ 0 h 2334"/>
                <a:gd name="T14" fmla="*/ 0 w 4673"/>
                <a:gd name="T15" fmla="*/ 0 h 2334"/>
                <a:gd name="T16" fmla="*/ 0 w 4673"/>
                <a:gd name="T17" fmla="*/ 0 h 2334"/>
                <a:gd name="T18" fmla="*/ 0 w 4673"/>
                <a:gd name="T19" fmla="*/ 0 h 2334"/>
                <a:gd name="T20" fmla="*/ 0 w 4673"/>
                <a:gd name="T21" fmla="*/ 0 h 2334"/>
                <a:gd name="T22" fmla="*/ 0 w 4673"/>
                <a:gd name="T23" fmla="*/ 0 h 2334"/>
                <a:gd name="T24" fmla="*/ 0 w 4673"/>
                <a:gd name="T25" fmla="*/ 0 h 2334"/>
                <a:gd name="T26" fmla="*/ 0 w 4673"/>
                <a:gd name="T27" fmla="*/ 0 h 2334"/>
                <a:gd name="T28" fmla="*/ 0 w 4673"/>
                <a:gd name="T29" fmla="*/ 0 h 2334"/>
                <a:gd name="T30" fmla="*/ 0 w 4673"/>
                <a:gd name="T31" fmla="*/ 0 h 2334"/>
                <a:gd name="T32" fmla="*/ 0 w 4673"/>
                <a:gd name="T33" fmla="*/ 0 h 2334"/>
                <a:gd name="T34" fmla="*/ 0 w 4673"/>
                <a:gd name="T35" fmla="*/ 0 h 2334"/>
                <a:gd name="T36" fmla="*/ 0 w 4673"/>
                <a:gd name="T37" fmla="*/ 0 h 2334"/>
                <a:gd name="T38" fmla="*/ 0 w 4673"/>
                <a:gd name="T39" fmla="*/ 0 h 2334"/>
                <a:gd name="T40" fmla="*/ 0 w 4673"/>
                <a:gd name="T41" fmla="*/ 0 h 2334"/>
                <a:gd name="T42" fmla="*/ 0 w 4673"/>
                <a:gd name="T43" fmla="*/ 0 h 2334"/>
                <a:gd name="T44" fmla="*/ 0 w 4673"/>
                <a:gd name="T45" fmla="*/ 0 h 2334"/>
                <a:gd name="T46" fmla="*/ 0 w 4673"/>
                <a:gd name="T47" fmla="*/ 0 h 2334"/>
                <a:gd name="T48" fmla="*/ 0 w 4673"/>
                <a:gd name="T49" fmla="*/ 0 h 2334"/>
                <a:gd name="T50" fmla="*/ 0 w 4673"/>
                <a:gd name="T51" fmla="*/ 0 h 2334"/>
                <a:gd name="T52" fmla="*/ 0 w 4673"/>
                <a:gd name="T53" fmla="*/ 0 h 2334"/>
                <a:gd name="T54" fmla="*/ 0 w 4673"/>
                <a:gd name="T55" fmla="*/ 0 h 2334"/>
                <a:gd name="T56" fmla="*/ 0 w 4673"/>
                <a:gd name="T57" fmla="*/ 0 h 2334"/>
                <a:gd name="T58" fmla="*/ 0 w 4673"/>
                <a:gd name="T59" fmla="*/ 0 h 2334"/>
                <a:gd name="T60" fmla="*/ 0 w 4673"/>
                <a:gd name="T61" fmla="*/ 0 h 2334"/>
                <a:gd name="T62" fmla="*/ 0 w 4673"/>
                <a:gd name="T63" fmla="*/ 0 h 2334"/>
                <a:gd name="T64" fmla="*/ 0 w 4673"/>
                <a:gd name="T65" fmla="*/ 0 h 2334"/>
                <a:gd name="T66" fmla="*/ 0 w 4673"/>
                <a:gd name="T67" fmla="*/ 0 h 2334"/>
                <a:gd name="T68" fmla="*/ 0 w 4673"/>
                <a:gd name="T69" fmla="*/ 0 h 2334"/>
                <a:gd name="T70" fmla="*/ 0 w 4673"/>
                <a:gd name="T71" fmla="*/ 0 h 2334"/>
                <a:gd name="T72" fmla="*/ 0 w 4673"/>
                <a:gd name="T73" fmla="*/ 0 h 2334"/>
                <a:gd name="T74" fmla="*/ 0 w 4673"/>
                <a:gd name="T75" fmla="*/ 0 h 2334"/>
                <a:gd name="T76" fmla="*/ 0 w 4673"/>
                <a:gd name="T77" fmla="*/ 0 h 2334"/>
                <a:gd name="T78" fmla="*/ 0 w 4673"/>
                <a:gd name="T79" fmla="*/ 0 h 2334"/>
                <a:gd name="T80" fmla="*/ 0 w 4673"/>
                <a:gd name="T81" fmla="*/ 0 h 233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73"/>
                <a:gd name="T124" fmla="*/ 0 h 2334"/>
                <a:gd name="T125" fmla="*/ 4673 w 4673"/>
                <a:gd name="T126" fmla="*/ 2334 h 233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73" h="2334">
                  <a:moveTo>
                    <a:pt x="4673" y="0"/>
                  </a:moveTo>
                  <a:lnTo>
                    <a:pt x="4661" y="0"/>
                  </a:lnTo>
                  <a:lnTo>
                    <a:pt x="4646" y="6"/>
                  </a:lnTo>
                  <a:lnTo>
                    <a:pt x="4609" y="6"/>
                  </a:lnTo>
                  <a:lnTo>
                    <a:pt x="4556" y="10"/>
                  </a:lnTo>
                  <a:lnTo>
                    <a:pt x="4487" y="20"/>
                  </a:lnTo>
                  <a:lnTo>
                    <a:pt x="4397" y="32"/>
                  </a:lnTo>
                  <a:lnTo>
                    <a:pt x="4292" y="47"/>
                  </a:lnTo>
                  <a:lnTo>
                    <a:pt x="4171" y="63"/>
                  </a:lnTo>
                  <a:lnTo>
                    <a:pt x="4038" y="84"/>
                  </a:lnTo>
                  <a:lnTo>
                    <a:pt x="3895" y="111"/>
                  </a:lnTo>
                  <a:lnTo>
                    <a:pt x="3748" y="137"/>
                  </a:lnTo>
                  <a:lnTo>
                    <a:pt x="3595" y="169"/>
                  </a:lnTo>
                  <a:lnTo>
                    <a:pt x="3432" y="200"/>
                  </a:lnTo>
                  <a:lnTo>
                    <a:pt x="3268" y="242"/>
                  </a:lnTo>
                  <a:lnTo>
                    <a:pt x="3099" y="290"/>
                  </a:lnTo>
                  <a:lnTo>
                    <a:pt x="2920" y="343"/>
                  </a:lnTo>
                  <a:lnTo>
                    <a:pt x="2729" y="401"/>
                  </a:lnTo>
                  <a:lnTo>
                    <a:pt x="2533" y="475"/>
                  </a:lnTo>
                  <a:lnTo>
                    <a:pt x="2328" y="554"/>
                  </a:lnTo>
                  <a:lnTo>
                    <a:pt x="2116" y="649"/>
                  </a:lnTo>
                  <a:lnTo>
                    <a:pt x="1900" y="750"/>
                  </a:lnTo>
                  <a:lnTo>
                    <a:pt x="1673" y="871"/>
                  </a:lnTo>
                  <a:lnTo>
                    <a:pt x="1463" y="992"/>
                  </a:lnTo>
                  <a:lnTo>
                    <a:pt x="1272" y="1108"/>
                  </a:lnTo>
                  <a:lnTo>
                    <a:pt x="1103" y="1225"/>
                  </a:lnTo>
                  <a:lnTo>
                    <a:pt x="955" y="1340"/>
                  </a:lnTo>
                  <a:lnTo>
                    <a:pt x="818" y="1447"/>
                  </a:lnTo>
                  <a:lnTo>
                    <a:pt x="697" y="1558"/>
                  </a:lnTo>
                  <a:lnTo>
                    <a:pt x="586" y="1658"/>
                  </a:lnTo>
                  <a:lnTo>
                    <a:pt x="486" y="1763"/>
                  </a:lnTo>
                  <a:lnTo>
                    <a:pt x="395" y="1858"/>
                  </a:lnTo>
                  <a:lnTo>
                    <a:pt x="311" y="1953"/>
                  </a:lnTo>
                  <a:lnTo>
                    <a:pt x="232" y="2038"/>
                  </a:lnTo>
                  <a:lnTo>
                    <a:pt x="169" y="2118"/>
                  </a:lnTo>
                  <a:lnTo>
                    <a:pt x="115" y="2186"/>
                  </a:lnTo>
                  <a:lnTo>
                    <a:pt x="69" y="2243"/>
                  </a:lnTo>
                  <a:lnTo>
                    <a:pt x="37" y="2281"/>
                  </a:lnTo>
                  <a:lnTo>
                    <a:pt x="16" y="2313"/>
                  </a:lnTo>
                  <a:lnTo>
                    <a:pt x="5" y="2328"/>
                  </a:lnTo>
                  <a:lnTo>
                    <a:pt x="0" y="2334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27" name="Freeform 48"/>
            <p:cNvSpPr>
              <a:spLocks/>
            </p:cNvSpPr>
            <p:nvPr/>
          </p:nvSpPr>
          <p:spPr bwMode="auto">
            <a:xfrm>
              <a:off x="2967" y="2615"/>
              <a:ext cx="727" cy="77"/>
            </a:xfrm>
            <a:custGeom>
              <a:avLst/>
              <a:gdLst>
                <a:gd name="T0" fmla="*/ 0 w 4365"/>
                <a:gd name="T1" fmla="*/ 0 h 460"/>
                <a:gd name="T2" fmla="*/ 0 w 4365"/>
                <a:gd name="T3" fmla="*/ 0 h 460"/>
                <a:gd name="T4" fmla="*/ 0 w 4365"/>
                <a:gd name="T5" fmla="*/ 0 h 460"/>
                <a:gd name="T6" fmla="*/ 0 w 4365"/>
                <a:gd name="T7" fmla="*/ 0 h 460"/>
                <a:gd name="T8" fmla="*/ 0 w 4365"/>
                <a:gd name="T9" fmla="*/ 0 h 460"/>
                <a:gd name="T10" fmla="*/ 0 w 4365"/>
                <a:gd name="T11" fmla="*/ 0 h 460"/>
                <a:gd name="T12" fmla="*/ 0 w 4365"/>
                <a:gd name="T13" fmla="*/ 0 h 460"/>
                <a:gd name="T14" fmla="*/ 0 w 4365"/>
                <a:gd name="T15" fmla="*/ 0 h 460"/>
                <a:gd name="T16" fmla="*/ 0 w 4365"/>
                <a:gd name="T17" fmla="*/ 0 h 460"/>
                <a:gd name="T18" fmla="*/ 0 w 4365"/>
                <a:gd name="T19" fmla="*/ 0 h 460"/>
                <a:gd name="T20" fmla="*/ 0 w 4365"/>
                <a:gd name="T21" fmla="*/ 0 h 460"/>
                <a:gd name="T22" fmla="*/ 0 w 4365"/>
                <a:gd name="T23" fmla="*/ 0 h 460"/>
                <a:gd name="T24" fmla="*/ 0 w 4365"/>
                <a:gd name="T25" fmla="*/ 0 h 460"/>
                <a:gd name="T26" fmla="*/ 0 w 4365"/>
                <a:gd name="T27" fmla="*/ 0 h 460"/>
                <a:gd name="T28" fmla="*/ 0 w 4365"/>
                <a:gd name="T29" fmla="*/ 0 h 460"/>
                <a:gd name="T30" fmla="*/ 0 w 4365"/>
                <a:gd name="T31" fmla="*/ 0 h 460"/>
                <a:gd name="T32" fmla="*/ 0 w 4365"/>
                <a:gd name="T33" fmla="*/ 0 h 460"/>
                <a:gd name="T34" fmla="*/ 0 w 4365"/>
                <a:gd name="T35" fmla="*/ 0 h 460"/>
                <a:gd name="T36" fmla="*/ 0 w 4365"/>
                <a:gd name="T37" fmla="*/ 0 h 460"/>
                <a:gd name="T38" fmla="*/ 0 w 4365"/>
                <a:gd name="T39" fmla="*/ 0 h 460"/>
                <a:gd name="T40" fmla="*/ 0 w 4365"/>
                <a:gd name="T41" fmla="*/ 0 h 460"/>
                <a:gd name="T42" fmla="*/ 0 w 4365"/>
                <a:gd name="T43" fmla="*/ 0 h 460"/>
                <a:gd name="T44" fmla="*/ 0 w 4365"/>
                <a:gd name="T45" fmla="*/ 0 h 460"/>
                <a:gd name="T46" fmla="*/ 0 w 4365"/>
                <a:gd name="T47" fmla="*/ 0 h 460"/>
                <a:gd name="T48" fmla="*/ 0 w 4365"/>
                <a:gd name="T49" fmla="*/ 0 h 460"/>
                <a:gd name="T50" fmla="*/ 0 w 4365"/>
                <a:gd name="T51" fmla="*/ 0 h 460"/>
                <a:gd name="T52" fmla="*/ 0 w 4365"/>
                <a:gd name="T53" fmla="*/ 0 h 460"/>
                <a:gd name="T54" fmla="*/ 0 w 4365"/>
                <a:gd name="T55" fmla="*/ 0 h 460"/>
                <a:gd name="T56" fmla="*/ 0 w 4365"/>
                <a:gd name="T57" fmla="*/ 0 h 460"/>
                <a:gd name="T58" fmla="*/ 0 w 4365"/>
                <a:gd name="T59" fmla="*/ 0 h 460"/>
                <a:gd name="T60" fmla="*/ 0 w 4365"/>
                <a:gd name="T61" fmla="*/ 0 h 460"/>
                <a:gd name="T62" fmla="*/ 0 w 4365"/>
                <a:gd name="T63" fmla="*/ 0 h 460"/>
                <a:gd name="T64" fmla="*/ 0 w 4365"/>
                <a:gd name="T65" fmla="*/ 0 h 4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65"/>
                <a:gd name="T100" fmla="*/ 0 h 460"/>
                <a:gd name="T101" fmla="*/ 4365 w 4365"/>
                <a:gd name="T102" fmla="*/ 460 h 4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65" h="460">
                  <a:moveTo>
                    <a:pt x="5" y="460"/>
                  </a:moveTo>
                  <a:lnTo>
                    <a:pt x="5" y="454"/>
                  </a:lnTo>
                  <a:lnTo>
                    <a:pt x="5" y="450"/>
                  </a:lnTo>
                  <a:lnTo>
                    <a:pt x="0" y="444"/>
                  </a:lnTo>
                  <a:lnTo>
                    <a:pt x="0" y="434"/>
                  </a:lnTo>
                  <a:lnTo>
                    <a:pt x="0" y="418"/>
                  </a:lnTo>
                  <a:lnTo>
                    <a:pt x="0" y="402"/>
                  </a:lnTo>
                  <a:lnTo>
                    <a:pt x="0" y="386"/>
                  </a:lnTo>
                  <a:lnTo>
                    <a:pt x="5" y="365"/>
                  </a:lnTo>
                  <a:lnTo>
                    <a:pt x="10" y="343"/>
                  </a:lnTo>
                  <a:lnTo>
                    <a:pt x="15" y="323"/>
                  </a:lnTo>
                  <a:lnTo>
                    <a:pt x="31" y="301"/>
                  </a:lnTo>
                  <a:lnTo>
                    <a:pt x="47" y="280"/>
                  </a:lnTo>
                  <a:lnTo>
                    <a:pt x="73" y="254"/>
                  </a:lnTo>
                  <a:lnTo>
                    <a:pt x="105" y="232"/>
                  </a:lnTo>
                  <a:lnTo>
                    <a:pt x="147" y="212"/>
                  </a:lnTo>
                  <a:lnTo>
                    <a:pt x="195" y="186"/>
                  </a:lnTo>
                  <a:lnTo>
                    <a:pt x="258" y="164"/>
                  </a:lnTo>
                  <a:lnTo>
                    <a:pt x="333" y="143"/>
                  </a:lnTo>
                  <a:lnTo>
                    <a:pt x="422" y="122"/>
                  </a:lnTo>
                  <a:lnTo>
                    <a:pt x="533" y="101"/>
                  </a:lnTo>
                  <a:lnTo>
                    <a:pt x="655" y="79"/>
                  </a:lnTo>
                  <a:lnTo>
                    <a:pt x="797" y="64"/>
                  </a:lnTo>
                  <a:lnTo>
                    <a:pt x="966" y="48"/>
                  </a:lnTo>
                  <a:lnTo>
                    <a:pt x="1135" y="32"/>
                  </a:lnTo>
                  <a:lnTo>
                    <a:pt x="1304" y="22"/>
                  </a:lnTo>
                  <a:lnTo>
                    <a:pt x="1457" y="16"/>
                  </a:lnTo>
                  <a:lnTo>
                    <a:pt x="1600" y="11"/>
                  </a:lnTo>
                  <a:lnTo>
                    <a:pt x="1726" y="6"/>
                  </a:lnTo>
                  <a:lnTo>
                    <a:pt x="1836" y="0"/>
                  </a:lnTo>
                  <a:lnTo>
                    <a:pt x="1932" y="0"/>
                  </a:lnTo>
                  <a:lnTo>
                    <a:pt x="2022" y="0"/>
                  </a:lnTo>
                  <a:lnTo>
                    <a:pt x="2106" y="0"/>
                  </a:lnTo>
                  <a:lnTo>
                    <a:pt x="2185" y="0"/>
                  </a:lnTo>
                  <a:lnTo>
                    <a:pt x="2259" y="0"/>
                  </a:lnTo>
                  <a:lnTo>
                    <a:pt x="2344" y="0"/>
                  </a:lnTo>
                  <a:lnTo>
                    <a:pt x="2434" y="0"/>
                  </a:lnTo>
                  <a:lnTo>
                    <a:pt x="2529" y="0"/>
                  </a:lnTo>
                  <a:lnTo>
                    <a:pt x="2640" y="6"/>
                  </a:lnTo>
                  <a:lnTo>
                    <a:pt x="2767" y="11"/>
                  </a:lnTo>
                  <a:lnTo>
                    <a:pt x="2908" y="16"/>
                  </a:lnTo>
                  <a:lnTo>
                    <a:pt x="3061" y="22"/>
                  </a:lnTo>
                  <a:lnTo>
                    <a:pt x="3231" y="32"/>
                  </a:lnTo>
                  <a:lnTo>
                    <a:pt x="3400" y="48"/>
                  </a:lnTo>
                  <a:lnTo>
                    <a:pt x="3569" y="64"/>
                  </a:lnTo>
                  <a:lnTo>
                    <a:pt x="3712" y="79"/>
                  </a:lnTo>
                  <a:lnTo>
                    <a:pt x="3833" y="101"/>
                  </a:lnTo>
                  <a:lnTo>
                    <a:pt x="3944" y="122"/>
                  </a:lnTo>
                  <a:lnTo>
                    <a:pt x="4033" y="143"/>
                  </a:lnTo>
                  <a:lnTo>
                    <a:pt x="4107" y="164"/>
                  </a:lnTo>
                  <a:lnTo>
                    <a:pt x="4171" y="186"/>
                  </a:lnTo>
                  <a:lnTo>
                    <a:pt x="4218" y="212"/>
                  </a:lnTo>
                  <a:lnTo>
                    <a:pt x="4260" y="232"/>
                  </a:lnTo>
                  <a:lnTo>
                    <a:pt x="4292" y="254"/>
                  </a:lnTo>
                  <a:lnTo>
                    <a:pt x="4318" y="280"/>
                  </a:lnTo>
                  <a:lnTo>
                    <a:pt x="4334" y="301"/>
                  </a:lnTo>
                  <a:lnTo>
                    <a:pt x="4350" y="323"/>
                  </a:lnTo>
                  <a:lnTo>
                    <a:pt x="4355" y="343"/>
                  </a:lnTo>
                  <a:lnTo>
                    <a:pt x="4361" y="365"/>
                  </a:lnTo>
                  <a:lnTo>
                    <a:pt x="4365" y="386"/>
                  </a:lnTo>
                  <a:lnTo>
                    <a:pt x="4365" y="402"/>
                  </a:lnTo>
                  <a:lnTo>
                    <a:pt x="4365" y="418"/>
                  </a:lnTo>
                  <a:lnTo>
                    <a:pt x="4365" y="434"/>
                  </a:lnTo>
                  <a:lnTo>
                    <a:pt x="4365" y="444"/>
                  </a:lnTo>
                  <a:lnTo>
                    <a:pt x="4361" y="450"/>
                  </a:lnTo>
                  <a:lnTo>
                    <a:pt x="4361" y="454"/>
                  </a:lnTo>
                  <a:lnTo>
                    <a:pt x="4361" y="460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  <p:sp>
          <p:nvSpPr>
            <p:cNvPr id="1393728" name="Rectangle 49"/>
            <p:cNvSpPr>
              <a:spLocks noChangeArrowheads="1"/>
            </p:cNvSpPr>
            <p:nvPr/>
          </p:nvSpPr>
          <p:spPr bwMode="auto">
            <a:xfrm>
              <a:off x="3752" y="2555"/>
              <a:ext cx="6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>
                  <a:solidFill>
                    <a:srgbClr val="000000"/>
                  </a:solidFill>
                  <a:latin typeface="Times New Roman" pitchFamily="18" charset="0"/>
                </a:rPr>
                <a:t>{ 3, 6, 7 }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729" name="Rectangle 50"/>
            <p:cNvSpPr>
              <a:spLocks noChangeArrowheads="1"/>
            </p:cNvSpPr>
            <p:nvPr/>
          </p:nvSpPr>
          <p:spPr bwMode="auto">
            <a:xfrm>
              <a:off x="4029" y="2905"/>
              <a:ext cx="539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>
                  <a:solidFill>
                    <a:srgbClr val="000000"/>
                  </a:solidFill>
                  <a:latin typeface="Times New Roman" pitchFamily="18" charset="0"/>
                </a:rPr>
                <a:t>v2 &gt; v4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730" name="Rectangle 51"/>
            <p:cNvSpPr>
              <a:spLocks noChangeArrowheads="1"/>
            </p:cNvSpPr>
            <p:nvPr/>
          </p:nvSpPr>
          <p:spPr bwMode="auto">
            <a:xfrm>
              <a:off x="4598" y="3254"/>
              <a:ext cx="215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 b="1">
                  <a:solidFill>
                    <a:srgbClr val="000000"/>
                  </a:solidFill>
                  <a:latin typeface="Times New Roman" pitchFamily="18" charset="0"/>
                </a:rPr>
                <a:t>V4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731" name="Rectangle 52"/>
            <p:cNvSpPr>
              <a:spLocks noChangeArrowheads="1"/>
            </p:cNvSpPr>
            <p:nvPr/>
          </p:nvSpPr>
          <p:spPr bwMode="auto">
            <a:xfrm>
              <a:off x="4550" y="2581"/>
              <a:ext cx="215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 b="1">
                  <a:solidFill>
                    <a:srgbClr val="000000"/>
                  </a:solidFill>
                  <a:latin typeface="Times New Roman" pitchFamily="18" charset="0"/>
                </a:rPr>
                <a:t>V2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732" name="Rectangle 53"/>
            <p:cNvSpPr>
              <a:spLocks noChangeArrowheads="1"/>
            </p:cNvSpPr>
            <p:nvPr/>
          </p:nvSpPr>
          <p:spPr bwMode="auto">
            <a:xfrm>
              <a:off x="1680" y="2885"/>
              <a:ext cx="7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>
                  <a:solidFill>
                    <a:srgbClr val="000000"/>
                  </a:solidFill>
                  <a:latin typeface="Times New Roman" pitchFamily="18" charset="0"/>
                </a:rPr>
                <a:t>v1+v3 &lt; 9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733" name="Rectangle 54"/>
            <p:cNvSpPr>
              <a:spLocks noChangeArrowheads="1"/>
            </p:cNvSpPr>
            <p:nvPr/>
          </p:nvSpPr>
          <p:spPr bwMode="auto">
            <a:xfrm>
              <a:off x="1891" y="3228"/>
              <a:ext cx="215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 b="1">
                  <a:solidFill>
                    <a:srgbClr val="000000"/>
                  </a:solidFill>
                  <a:latin typeface="Times New Roman" pitchFamily="18" charset="0"/>
                </a:rPr>
                <a:t>V3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734" name="Rectangle 55"/>
            <p:cNvSpPr>
              <a:spLocks noChangeArrowheads="1"/>
            </p:cNvSpPr>
            <p:nvPr/>
          </p:nvSpPr>
          <p:spPr bwMode="auto">
            <a:xfrm>
              <a:off x="1858" y="2469"/>
              <a:ext cx="215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 b="1">
                  <a:solidFill>
                    <a:srgbClr val="000000"/>
                  </a:solidFill>
                  <a:latin typeface="Times New Roman" pitchFamily="18" charset="0"/>
                </a:rPr>
                <a:t>V1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735" name="Rectangle 56"/>
            <p:cNvSpPr>
              <a:spLocks noChangeArrowheads="1"/>
            </p:cNvSpPr>
            <p:nvPr/>
          </p:nvSpPr>
          <p:spPr bwMode="auto">
            <a:xfrm>
              <a:off x="3124" y="2911"/>
              <a:ext cx="58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>
                  <a:solidFill>
                    <a:srgbClr val="000000"/>
                  </a:solidFill>
                  <a:latin typeface="Times New Roman" pitchFamily="18" charset="0"/>
                </a:rPr>
                <a:t>v2 &lt; v3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93736" name="Rectangle 57"/>
            <p:cNvSpPr>
              <a:spLocks noChangeArrowheads="1"/>
            </p:cNvSpPr>
            <p:nvPr/>
          </p:nvSpPr>
          <p:spPr bwMode="auto">
            <a:xfrm>
              <a:off x="3091" y="2423"/>
              <a:ext cx="539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2200">
                  <a:solidFill>
                    <a:srgbClr val="000000"/>
                  </a:solidFill>
                  <a:latin typeface="Times New Roman" pitchFamily="18" charset="0"/>
                </a:rPr>
                <a:t>v1 &lt; v2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393737" name="Text Box 73"/>
          <p:cNvSpPr txBox="1">
            <a:spLocks noChangeArrowheads="1"/>
          </p:cNvSpPr>
          <p:nvPr/>
        </p:nvSpPr>
        <p:spPr bwMode="auto">
          <a:xfrm>
            <a:off x="468313" y="4627563"/>
            <a:ext cx="8186737" cy="9683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/>
              <a:t>It can be formulated as an integer linear program and apply</a:t>
            </a:r>
          </a:p>
          <a:p>
            <a:pPr>
              <a:buFont typeface="Wingdings" pitchFamily="2" charset="2"/>
              <a:buNone/>
            </a:pPr>
            <a:r>
              <a:rPr lang="es-ES" sz="2400"/>
              <a:t>specific (and efficient) algorithms.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714" name="Rectangle 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95715" name="Rectangle 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Examples</a:t>
            </a:r>
          </a:p>
        </p:txBody>
      </p:sp>
      <p:sp>
        <p:nvSpPr>
          <p:cNvPr id="1395716" name="Rectangle 4"/>
          <p:cNvSpPr>
            <a:spLocks noChangeArrowheads="1"/>
          </p:cNvSpPr>
          <p:nvPr/>
        </p:nvSpPr>
        <p:spPr bwMode="auto">
          <a:xfrm>
            <a:off x="-36513" y="395288"/>
            <a:ext cx="9180513" cy="396875"/>
          </a:xfrm>
          <a:prstGeom prst="rect">
            <a:avLst/>
          </a:prstGeom>
          <a:solidFill>
            <a:srgbClr val="99CCFF">
              <a:alpha val="2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de-DE" sz="2000" i="1">
                <a:solidFill>
                  <a:srgbClr val="6E6E6E"/>
                </a:solidFill>
                <a:latin typeface="NewCenturySchlbk" pitchFamily="18" charset="0"/>
              </a:rPr>
              <a:t>Tempora</a:t>
            </a:r>
            <a:r>
              <a:rPr lang="de-DE" altLang="de-DE" sz="2000" i="1">
                <a:solidFill>
                  <a:srgbClr val="6E6E6E"/>
                </a:solidFill>
                <a:latin typeface="NewCenturySchlbk" pitchFamily="18" charset="0"/>
              </a:rPr>
              <a:t>l reasoning</a:t>
            </a:r>
            <a:endParaRPr lang="en-US" altLang="de-DE" sz="2000" i="1">
              <a:solidFill>
                <a:srgbClr val="6E6E6E"/>
              </a:solidFill>
              <a:latin typeface="NewCenturySchlbk" pitchFamily="18" charset="0"/>
            </a:endParaRPr>
          </a:p>
        </p:txBody>
      </p:sp>
      <p:sp>
        <p:nvSpPr>
          <p:cNvPr id="1395767" name="Text Box 55"/>
          <p:cNvSpPr txBox="1">
            <a:spLocks noChangeArrowheads="1"/>
          </p:cNvSpPr>
          <p:nvPr/>
        </p:nvSpPr>
        <p:spPr bwMode="auto">
          <a:xfrm>
            <a:off x="468313" y="4843463"/>
            <a:ext cx="3440112" cy="530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/>
              <a:t>Does it have a solution?</a:t>
            </a:r>
          </a:p>
        </p:txBody>
      </p:sp>
      <p:pic>
        <p:nvPicPr>
          <p:cNvPr id="1395768" name="Picture 4" descr="temporal-n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8950" y="1155700"/>
            <a:ext cx="5334000" cy="306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8974" name="Group 142"/>
          <p:cNvGrpSpPr>
            <a:grpSpLocks/>
          </p:cNvGrpSpPr>
          <p:nvPr/>
        </p:nvGrpSpPr>
        <p:grpSpPr bwMode="auto">
          <a:xfrm>
            <a:off x="2011363" y="836613"/>
            <a:ext cx="5008562" cy="5013325"/>
            <a:chOff x="1267" y="527"/>
            <a:chExt cx="3155" cy="3158"/>
          </a:xfrm>
        </p:grpSpPr>
        <p:sp>
          <p:nvSpPr>
            <p:cNvPr id="888933" name="Oval 10"/>
            <p:cNvSpPr>
              <a:spLocks noChangeArrowheads="1"/>
            </p:cNvSpPr>
            <p:nvPr/>
          </p:nvSpPr>
          <p:spPr bwMode="gray">
            <a:xfrm>
              <a:off x="1267" y="527"/>
              <a:ext cx="3155" cy="3158"/>
            </a:xfrm>
            <a:prstGeom prst="ellipse">
              <a:avLst/>
            </a:prstGeom>
            <a:gradFill rotWithShape="0">
              <a:gsLst>
                <a:gs pos="0">
                  <a:srgbClr val="ABCCEF"/>
                </a:gs>
                <a:gs pos="50000">
                  <a:srgbClr val="DEEAFA"/>
                </a:gs>
                <a:gs pos="100000">
                  <a:srgbClr val="ABCCEF"/>
                </a:gs>
              </a:gsLst>
              <a:lin ang="27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888934" name="Oval 11"/>
            <p:cNvSpPr>
              <a:spLocks noChangeArrowheads="1"/>
            </p:cNvSpPr>
            <p:nvPr/>
          </p:nvSpPr>
          <p:spPr bwMode="gray">
            <a:xfrm>
              <a:off x="1774" y="988"/>
              <a:ext cx="2148" cy="2148"/>
            </a:xfrm>
            <a:prstGeom prst="ellipse">
              <a:avLst/>
            </a:prstGeom>
            <a:gradFill rotWithShape="0">
              <a:gsLst>
                <a:gs pos="0">
                  <a:srgbClr val="88B1E7"/>
                </a:gs>
                <a:gs pos="50000">
                  <a:srgbClr val="BCD6F1"/>
                </a:gs>
                <a:gs pos="100000">
                  <a:srgbClr val="88B1E7"/>
                </a:gs>
              </a:gsLst>
              <a:lin ang="2700000" scaled="1"/>
            </a:gradFill>
            <a:ln w="222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888935" name="Oval 12"/>
            <p:cNvSpPr>
              <a:spLocks noChangeArrowheads="1"/>
            </p:cNvSpPr>
            <p:nvPr/>
          </p:nvSpPr>
          <p:spPr bwMode="gray">
            <a:xfrm flipV="1">
              <a:off x="2147" y="1373"/>
              <a:ext cx="1399" cy="1399"/>
            </a:xfrm>
            <a:prstGeom prst="ellipse">
              <a:avLst/>
            </a:prstGeom>
            <a:gradFill rotWithShape="0">
              <a:gsLst>
                <a:gs pos="0">
                  <a:srgbClr val="699ADC"/>
                </a:gs>
                <a:gs pos="50000">
                  <a:srgbClr val="A0C3DC"/>
                </a:gs>
                <a:gs pos="100000">
                  <a:srgbClr val="699ADC"/>
                </a:gs>
              </a:gsLst>
              <a:lin ang="2700000" scaled="1"/>
            </a:gradFill>
            <a:ln w="1968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888966" name="Oval 12"/>
            <p:cNvSpPr>
              <a:spLocks noChangeArrowheads="1"/>
            </p:cNvSpPr>
            <p:nvPr/>
          </p:nvSpPr>
          <p:spPr bwMode="gray">
            <a:xfrm flipV="1">
              <a:off x="2510" y="1743"/>
              <a:ext cx="651" cy="651"/>
            </a:xfrm>
            <a:prstGeom prst="ellipse">
              <a:avLst/>
            </a:prstGeom>
            <a:gradFill rotWithShape="0">
              <a:gsLst>
                <a:gs pos="0">
                  <a:srgbClr val="4B7CD2"/>
                </a:gs>
                <a:gs pos="50000">
                  <a:srgbClr val="7DA4DC"/>
                </a:gs>
                <a:gs pos="100000">
                  <a:srgbClr val="4B7CD2"/>
                </a:gs>
              </a:gsLst>
              <a:lin ang="2700000" scaled="1"/>
            </a:gradFill>
            <a:ln w="1714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888967" name="Text Box 135"/>
            <p:cNvSpPr txBox="1">
              <a:spLocks noChangeArrowheads="1"/>
            </p:cNvSpPr>
            <p:nvPr/>
          </p:nvSpPr>
          <p:spPr bwMode="auto">
            <a:xfrm>
              <a:off x="2493" y="1923"/>
              <a:ext cx="64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sz="1600" b="1">
                  <a:solidFill>
                    <a:schemeClr val="bg1"/>
                  </a:solidFill>
                </a:rPr>
                <a:t>Decision</a:t>
              </a:r>
              <a:endParaRPr lang="es-ES" sz="1600" b="1">
                <a:solidFill>
                  <a:schemeClr val="bg1"/>
                </a:solidFill>
              </a:endParaRPr>
            </a:p>
          </p:txBody>
        </p:sp>
        <p:sp>
          <p:nvSpPr>
            <p:cNvPr id="888968" name="Text Box 136"/>
            <p:cNvSpPr txBox="1">
              <a:spLocks noChangeArrowheads="1"/>
            </p:cNvSpPr>
            <p:nvPr/>
          </p:nvSpPr>
          <p:spPr bwMode="auto">
            <a:xfrm>
              <a:off x="2374" y="1480"/>
              <a:ext cx="9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b="1">
                  <a:solidFill>
                    <a:schemeClr val="bg1"/>
                  </a:solidFill>
                </a:rPr>
                <a:t>Optimization</a:t>
              </a:r>
              <a:endParaRPr lang="es-ES" b="1">
                <a:solidFill>
                  <a:schemeClr val="bg1"/>
                </a:solidFill>
              </a:endParaRPr>
            </a:p>
          </p:txBody>
        </p:sp>
        <p:sp>
          <p:nvSpPr>
            <p:cNvPr id="888969" name="Text Box 137"/>
            <p:cNvSpPr txBox="1">
              <a:spLocks noChangeArrowheads="1"/>
            </p:cNvSpPr>
            <p:nvPr/>
          </p:nvSpPr>
          <p:spPr bwMode="auto">
            <a:xfrm>
              <a:off x="2262" y="1117"/>
              <a:ext cx="1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b="1">
                  <a:solidFill>
                    <a:schemeClr val="bg1"/>
                  </a:solidFill>
                </a:rPr>
                <a:t>MO Optimization</a:t>
              </a:r>
              <a:endParaRPr lang="es-ES" b="1">
                <a:solidFill>
                  <a:schemeClr val="bg1"/>
                </a:solidFill>
              </a:endParaRPr>
            </a:p>
          </p:txBody>
        </p:sp>
        <p:sp>
          <p:nvSpPr>
            <p:cNvPr id="888971" name="Text Box 139"/>
            <p:cNvSpPr txBox="1">
              <a:spLocks noChangeArrowheads="1"/>
            </p:cNvSpPr>
            <p:nvPr/>
          </p:nvSpPr>
          <p:spPr bwMode="auto">
            <a:xfrm>
              <a:off x="2283" y="558"/>
              <a:ext cx="1124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buFontTx/>
                <a:buNone/>
              </a:pPr>
              <a:r>
                <a:rPr lang="es-ES_tradnl" b="1"/>
                <a:t>Combinatorial </a:t>
              </a:r>
            </a:p>
            <a:p>
              <a:pPr algn="ctr">
                <a:lnSpc>
                  <a:spcPct val="100000"/>
                </a:lnSpc>
                <a:buFontTx/>
                <a:buNone/>
              </a:pPr>
              <a:r>
                <a:rPr lang="es-ES_tradnl" b="1"/>
                <a:t>Problems</a:t>
              </a:r>
              <a:endParaRPr lang="es-ES" b="1"/>
            </a:p>
          </p:txBody>
        </p:sp>
      </p:grpSp>
      <p:pic>
        <p:nvPicPr>
          <p:cNvPr id="888972" name="Picture 5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1908175" y="6021388"/>
            <a:ext cx="52562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8975" name="Rectangle 143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888976" name="Rectangle 144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Combinatorial Problems</a:t>
            </a:r>
          </a:p>
        </p:txBody>
      </p:sp>
    </p:spTree>
  </p:cSld>
  <p:clrMapOvr>
    <a:masterClrMapping/>
  </p:clrMapOvr>
  <p:transition advClick="0"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1898 L -0.24722 -0.1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889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" y="-4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888974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24792 3.33333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88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888972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Freeform 20"/>
          <p:cNvSpPr>
            <a:spLocks/>
          </p:cNvSpPr>
          <p:nvPr/>
        </p:nvSpPr>
        <p:spPr bwMode="auto">
          <a:xfrm>
            <a:off x="2124075" y="765175"/>
            <a:ext cx="2232025" cy="5327650"/>
          </a:xfrm>
          <a:custGeom>
            <a:avLst/>
            <a:gdLst/>
            <a:ahLst/>
            <a:cxnLst>
              <a:cxn ang="0">
                <a:pos x="45" y="0"/>
              </a:cxn>
              <a:cxn ang="0">
                <a:pos x="1406" y="0"/>
              </a:cxn>
              <a:cxn ang="0">
                <a:pos x="1406" y="3356"/>
              </a:cxn>
              <a:cxn ang="0">
                <a:pos x="0" y="2358"/>
              </a:cxn>
              <a:cxn ang="0">
                <a:pos x="45" y="0"/>
              </a:cxn>
            </a:cxnLst>
            <a:rect l="0" t="0" r="r" b="b"/>
            <a:pathLst>
              <a:path w="1406" h="3356">
                <a:moveTo>
                  <a:pt x="45" y="0"/>
                </a:moveTo>
                <a:lnTo>
                  <a:pt x="1406" y="0"/>
                </a:lnTo>
                <a:lnTo>
                  <a:pt x="1406" y="3356"/>
                </a:lnTo>
                <a:lnTo>
                  <a:pt x="0" y="2358"/>
                </a:lnTo>
                <a:lnTo>
                  <a:pt x="45" y="0"/>
                </a:lnTo>
                <a:close/>
              </a:path>
            </a:pathLst>
          </a:custGeom>
          <a:solidFill>
            <a:srgbClr val="C0C0C0">
              <a:alpha val="50000"/>
            </a:srgb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48590" name="Group 14"/>
          <p:cNvGrpSpPr>
            <a:grpSpLocks/>
          </p:cNvGrpSpPr>
          <p:nvPr/>
        </p:nvGrpSpPr>
        <p:grpSpPr bwMode="auto">
          <a:xfrm>
            <a:off x="323850" y="765175"/>
            <a:ext cx="3729038" cy="3729038"/>
            <a:chOff x="1596" y="875"/>
            <a:chExt cx="2349" cy="2349"/>
          </a:xfrm>
        </p:grpSpPr>
        <p:sp>
          <p:nvSpPr>
            <p:cNvPr id="1048581" name="Oval 10"/>
            <p:cNvSpPr>
              <a:spLocks noChangeArrowheads="1"/>
            </p:cNvSpPr>
            <p:nvPr/>
          </p:nvSpPr>
          <p:spPr bwMode="gray">
            <a:xfrm>
              <a:off x="1596" y="875"/>
              <a:ext cx="2349" cy="2349"/>
            </a:xfrm>
            <a:prstGeom prst="ellipse">
              <a:avLst/>
            </a:prstGeom>
            <a:gradFill rotWithShape="0">
              <a:gsLst>
                <a:gs pos="0">
                  <a:srgbClr val="ABCCEF"/>
                </a:gs>
                <a:gs pos="50000">
                  <a:srgbClr val="DEEAFA"/>
                </a:gs>
                <a:gs pos="100000">
                  <a:srgbClr val="ABCCEF"/>
                </a:gs>
              </a:gsLst>
              <a:lin ang="27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48582" name="Oval 11"/>
            <p:cNvSpPr>
              <a:spLocks noChangeArrowheads="1"/>
            </p:cNvSpPr>
            <p:nvPr/>
          </p:nvSpPr>
          <p:spPr bwMode="gray">
            <a:xfrm>
              <a:off x="1948" y="1239"/>
              <a:ext cx="1630" cy="1630"/>
            </a:xfrm>
            <a:prstGeom prst="ellipse">
              <a:avLst/>
            </a:prstGeom>
            <a:gradFill rotWithShape="0">
              <a:gsLst>
                <a:gs pos="0">
                  <a:srgbClr val="88B1E7"/>
                </a:gs>
                <a:gs pos="50000">
                  <a:srgbClr val="BCD6F1"/>
                </a:gs>
                <a:gs pos="100000">
                  <a:srgbClr val="88B1E7"/>
                </a:gs>
              </a:gsLst>
              <a:lin ang="2700000" scaled="1"/>
            </a:gradFill>
            <a:ln w="222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48583" name="Oval 12"/>
            <p:cNvSpPr>
              <a:spLocks noChangeArrowheads="1"/>
            </p:cNvSpPr>
            <p:nvPr/>
          </p:nvSpPr>
          <p:spPr bwMode="gray">
            <a:xfrm flipV="1">
              <a:off x="2245" y="1514"/>
              <a:ext cx="1054" cy="1054"/>
            </a:xfrm>
            <a:prstGeom prst="ellipse">
              <a:avLst/>
            </a:prstGeom>
            <a:gradFill rotWithShape="0">
              <a:gsLst>
                <a:gs pos="0">
                  <a:srgbClr val="699ADC"/>
                </a:gs>
                <a:gs pos="50000">
                  <a:srgbClr val="A0C3DC"/>
                </a:gs>
                <a:gs pos="100000">
                  <a:srgbClr val="699ADC"/>
                </a:gs>
              </a:gsLst>
              <a:lin ang="2700000" scaled="1"/>
            </a:gradFill>
            <a:ln w="1968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48584" name="Oval 12"/>
            <p:cNvSpPr>
              <a:spLocks noChangeArrowheads="1"/>
            </p:cNvSpPr>
            <p:nvPr/>
          </p:nvSpPr>
          <p:spPr bwMode="gray">
            <a:xfrm flipV="1">
              <a:off x="2538" y="1818"/>
              <a:ext cx="478" cy="478"/>
            </a:xfrm>
            <a:prstGeom prst="ellipse">
              <a:avLst/>
            </a:prstGeom>
            <a:gradFill rotWithShape="0">
              <a:gsLst>
                <a:gs pos="0">
                  <a:srgbClr val="4B7CD2"/>
                </a:gs>
                <a:gs pos="50000">
                  <a:srgbClr val="7DA4DC"/>
                </a:gs>
                <a:gs pos="100000">
                  <a:srgbClr val="4B7CD2"/>
                </a:gs>
              </a:gsLst>
              <a:lin ang="2700000" scaled="1"/>
            </a:gradFill>
            <a:ln w="1714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48585" name="Text Box 9"/>
            <p:cNvSpPr txBox="1">
              <a:spLocks noChangeArrowheads="1"/>
            </p:cNvSpPr>
            <p:nvPr/>
          </p:nvSpPr>
          <p:spPr bwMode="auto">
            <a:xfrm>
              <a:off x="2493" y="1940"/>
              <a:ext cx="581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sz="1400" b="1">
                  <a:solidFill>
                    <a:schemeClr val="bg1"/>
                  </a:solidFill>
                </a:rPr>
                <a:t>Decision</a:t>
              </a:r>
              <a:endParaRPr lang="es-ES" sz="1400" b="1">
                <a:solidFill>
                  <a:schemeClr val="bg1"/>
                </a:solidFill>
              </a:endParaRPr>
            </a:p>
          </p:txBody>
        </p:sp>
        <p:sp>
          <p:nvSpPr>
            <p:cNvPr id="1048586" name="Text Box 10"/>
            <p:cNvSpPr txBox="1">
              <a:spLocks noChangeArrowheads="1"/>
            </p:cNvSpPr>
            <p:nvPr/>
          </p:nvSpPr>
          <p:spPr bwMode="auto">
            <a:xfrm>
              <a:off x="2388" y="1601"/>
              <a:ext cx="7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sz="1400" b="1">
                  <a:solidFill>
                    <a:schemeClr val="bg1"/>
                  </a:solidFill>
                </a:rPr>
                <a:t>Optimization</a:t>
              </a:r>
              <a:endParaRPr lang="es-ES" sz="1400" b="1">
                <a:solidFill>
                  <a:schemeClr val="bg1"/>
                </a:solidFill>
              </a:endParaRPr>
            </a:p>
          </p:txBody>
        </p:sp>
        <p:sp>
          <p:nvSpPr>
            <p:cNvPr id="1048587" name="Text Box 11"/>
            <p:cNvSpPr txBox="1">
              <a:spLocks noChangeArrowheads="1"/>
            </p:cNvSpPr>
            <p:nvPr/>
          </p:nvSpPr>
          <p:spPr bwMode="auto">
            <a:xfrm>
              <a:off x="2285" y="1333"/>
              <a:ext cx="1003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sz="1400" b="1">
                  <a:solidFill>
                    <a:schemeClr val="bg1"/>
                  </a:solidFill>
                </a:rPr>
                <a:t>MO Optimization</a:t>
              </a:r>
              <a:endParaRPr lang="es-ES" sz="1400" b="1">
                <a:solidFill>
                  <a:schemeClr val="bg1"/>
                </a:solidFill>
              </a:endParaRPr>
            </a:p>
          </p:txBody>
        </p:sp>
        <p:sp>
          <p:nvSpPr>
            <p:cNvPr id="1048588" name="Text Box 12"/>
            <p:cNvSpPr txBox="1">
              <a:spLocks noChangeArrowheads="1"/>
            </p:cNvSpPr>
            <p:nvPr/>
          </p:nvSpPr>
          <p:spPr bwMode="auto">
            <a:xfrm>
              <a:off x="2345" y="927"/>
              <a:ext cx="898" cy="32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buFontTx/>
                <a:buNone/>
              </a:pPr>
              <a:r>
                <a:rPr lang="es-ES_tradnl" sz="1400" b="1"/>
                <a:t>Combinatorial </a:t>
              </a:r>
            </a:p>
            <a:p>
              <a:pPr algn="ctr">
                <a:lnSpc>
                  <a:spcPct val="100000"/>
                </a:lnSpc>
                <a:buFontTx/>
                <a:buNone/>
              </a:pPr>
              <a:r>
                <a:rPr lang="es-ES_tradnl" sz="1400" b="1"/>
                <a:t>Problems</a:t>
              </a:r>
              <a:endParaRPr lang="es-ES" sz="1400" b="1"/>
            </a:p>
          </p:txBody>
        </p:sp>
      </p:grpSp>
      <p:pic>
        <p:nvPicPr>
          <p:cNvPr id="1048591" name="Picture 5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107950" y="6111875"/>
            <a:ext cx="41687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4356100" y="765175"/>
            <a:ext cx="4464050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>
              <a:lnSpc>
                <a:spcPct val="100000"/>
              </a:lnSpc>
              <a:buFontTx/>
              <a:buNone/>
            </a:pPr>
            <a:r>
              <a:rPr lang="es-ES_tradnl" b="1">
                <a:solidFill>
                  <a:schemeClr val="bg1"/>
                </a:solidFill>
                <a:cs typeface="Arial" pitchFamily="34" charset="0"/>
              </a:rPr>
              <a:t>Combinatorial Problems</a:t>
            </a:r>
            <a:endParaRPr lang="es-ES_tradnl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4356100" y="1131888"/>
            <a:ext cx="4464050" cy="49609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GB">
                <a:cs typeface="Arial" pitchFamily="34" charset="0"/>
              </a:rPr>
              <a:t>Given a finite set of solutions …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GB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GB">
                <a:cs typeface="Arial" pitchFamily="34" charset="0"/>
              </a:rPr>
              <a:t>… choose the </a:t>
            </a:r>
            <a:r>
              <a:rPr lang="en-GB">
                <a:solidFill>
                  <a:srgbClr val="FF6600"/>
                </a:solidFill>
                <a:cs typeface="Arial" pitchFamily="34" charset="0"/>
              </a:rPr>
              <a:t>best</a:t>
            </a:r>
            <a:r>
              <a:rPr lang="en-GB">
                <a:cs typeface="Arial" pitchFamily="34" charset="0"/>
              </a:rPr>
              <a:t> solution.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GB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GB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GB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GB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GB">
                <a:cs typeface="Arial" pitchFamily="34" charset="0"/>
              </a:rPr>
              <a:t>Observations: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GB">
              <a:cs typeface="Arial" pitchFamily="34" charset="0"/>
            </a:endParaRP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GB">
                <a:cs typeface="Arial" pitchFamily="34" charset="0"/>
              </a:rPr>
              <a:t>The set of alternatives can be exponentially large.</a:t>
            </a: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GB">
              <a:cs typeface="Arial" pitchFamily="34" charset="0"/>
            </a:endParaRP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GB">
                <a:cs typeface="Arial" pitchFamily="34" charset="0"/>
              </a:rPr>
              <a:t>The definition of </a:t>
            </a:r>
            <a:r>
              <a:rPr lang="en-GB">
                <a:solidFill>
                  <a:srgbClr val="FF6600"/>
                </a:solidFill>
                <a:cs typeface="Arial" pitchFamily="34" charset="0"/>
              </a:rPr>
              <a:t>best</a:t>
            </a:r>
            <a:r>
              <a:rPr lang="en-GB">
                <a:cs typeface="Arial" pitchFamily="34" charset="0"/>
              </a:rPr>
              <a:t> depends on each problem.</a:t>
            </a:r>
          </a:p>
        </p:txBody>
      </p:sp>
      <p:sp>
        <p:nvSpPr>
          <p:cNvPr id="1048598" name="Rectangle 22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048599" name="Rectangle 23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Combinatorial Problems</a:t>
            </a:r>
          </a:p>
        </p:txBody>
      </p:sp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6" grpId="0" animBg="1"/>
      <p:bldP spid="58456" grpId="0" animBg="1"/>
      <p:bldP spid="584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8066" name="Oval 10"/>
          <p:cNvSpPr>
            <a:spLocks noChangeArrowheads="1"/>
          </p:cNvSpPr>
          <p:nvPr/>
        </p:nvSpPr>
        <p:spPr bwMode="gray">
          <a:xfrm>
            <a:off x="323850" y="765175"/>
            <a:ext cx="3729038" cy="3729038"/>
          </a:xfrm>
          <a:prstGeom prst="ellipse">
            <a:avLst/>
          </a:prstGeom>
          <a:gradFill rotWithShape="0">
            <a:gsLst>
              <a:gs pos="0">
                <a:srgbClr val="ABCCEF"/>
              </a:gs>
              <a:gs pos="50000">
                <a:srgbClr val="DEEAFA"/>
              </a:gs>
              <a:gs pos="100000">
                <a:srgbClr val="ABCCEF"/>
              </a:gs>
            </a:gsLst>
            <a:lin ang="27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endParaRPr lang="en-GB">
              <a:cs typeface="Arial" pitchFamily="34" charset="0"/>
            </a:endParaRPr>
          </a:p>
        </p:txBody>
      </p:sp>
      <p:sp>
        <p:nvSpPr>
          <p:cNvPr id="1368067" name="Oval 11"/>
          <p:cNvSpPr>
            <a:spLocks noChangeArrowheads="1"/>
          </p:cNvSpPr>
          <p:nvPr/>
        </p:nvSpPr>
        <p:spPr bwMode="gray">
          <a:xfrm>
            <a:off x="882650" y="1343025"/>
            <a:ext cx="2587625" cy="2587625"/>
          </a:xfrm>
          <a:prstGeom prst="ellipse">
            <a:avLst/>
          </a:prstGeom>
          <a:gradFill rotWithShape="0">
            <a:gsLst>
              <a:gs pos="0">
                <a:srgbClr val="88B1E7"/>
              </a:gs>
              <a:gs pos="50000">
                <a:srgbClr val="BCD6F1"/>
              </a:gs>
              <a:gs pos="100000">
                <a:srgbClr val="88B1E7"/>
              </a:gs>
            </a:gsLst>
            <a:lin ang="2700000" scaled="1"/>
          </a:gradFill>
          <a:ln w="222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endParaRPr lang="en-GB">
              <a:cs typeface="Arial" pitchFamily="34" charset="0"/>
            </a:endParaRPr>
          </a:p>
        </p:txBody>
      </p:sp>
      <p:sp>
        <p:nvSpPr>
          <p:cNvPr id="1368068" name="Oval 12"/>
          <p:cNvSpPr>
            <a:spLocks noChangeArrowheads="1"/>
          </p:cNvSpPr>
          <p:nvPr/>
        </p:nvSpPr>
        <p:spPr bwMode="gray">
          <a:xfrm flipV="1">
            <a:off x="1354138" y="1779588"/>
            <a:ext cx="1673225" cy="1673225"/>
          </a:xfrm>
          <a:prstGeom prst="ellipse">
            <a:avLst/>
          </a:prstGeom>
          <a:gradFill rotWithShape="0">
            <a:gsLst>
              <a:gs pos="0">
                <a:srgbClr val="699ADC"/>
              </a:gs>
              <a:gs pos="50000">
                <a:srgbClr val="A0C3DC"/>
              </a:gs>
              <a:gs pos="100000">
                <a:srgbClr val="699ADC"/>
              </a:gs>
            </a:gsLst>
            <a:lin ang="2700000" scaled="1"/>
          </a:gradFill>
          <a:ln w="19685">
            <a:solidFill>
              <a:srgbClr val="E2E2E2"/>
            </a:solidFill>
            <a:round/>
            <a:headEnd/>
            <a:tailEnd/>
          </a:ln>
        </p:spPr>
        <p:txBody>
          <a:bodyPr rot="10800000"/>
          <a:lstStyle/>
          <a:p>
            <a:pPr eaLnBrk="1" hangingPunct="1">
              <a:lnSpc>
                <a:spcPct val="100000"/>
              </a:lnSpc>
              <a:buFontTx/>
              <a:buNone/>
            </a:pPr>
            <a:endParaRPr lang="en-GB">
              <a:cs typeface="Arial" pitchFamily="34" charset="0"/>
            </a:endParaRPr>
          </a:p>
        </p:txBody>
      </p:sp>
      <p:sp>
        <p:nvSpPr>
          <p:cNvPr id="1368069" name="Text Box 5"/>
          <p:cNvSpPr txBox="1">
            <a:spLocks noChangeArrowheads="1"/>
          </p:cNvSpPr>
          <p:nvPr/>
        </p:nvSpPr>
        <p:spPr bwMode="auto">
          <a:xfrm>
            <a:off x="1581150" y="1917700"/>
            <a:ext cx="12573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s-ES_tradnl" sz="1400" b="1">
                <a:solidFill>
                  <a:schemeClr val="bg1"/>
                </a:solidFill>
              </a:rPr>
              <a:t>Optimization</a:t>
            </a:r>
            <a:endParaRPr lang="es-ES" sz="1400" b="1">
              <a:solidFill>
                <a:schemeClr val="bg1"/>
              </a:solidFill>
            </a:endParaRPr>
          </a:p>
        </p:txBody>
      </p:sp>
      <p:sp>
        <p:nvSpPr>
          <p:cNvPr id="1368070" name="Text Box 6"/>
          <p:cNvSpPr txBox="1">
            <a:spLocks noChangeArrowheads="1"/>
          </p:cNvSpPr>
          <p:nvPr/>
        </p:nvSpPr>
        <p:spPr bwMode="auto">
          <a:xfrm>
            <a:off x="1417638" y="1492250"/>
            <a:ext cx="1592262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s-ES_tradnl" sz="1400" b="1">
                <a:solidFill>
                  <a:schemeClr val="bg1"/>
                </a:solidFill>
              </a:rPr>
              <a:t>MO Optimization</a:t>
            </a:r>
            <a:endParaRPr lang="es-ES" sz="1400" b="1">
              <a:solidFill>
                <a:schemeClr val="bg1"/>
              </a:solidFill>
            </a:endParaRPr>
          </a:p>
        </p:txBody>
      </p:sp>
      <p:sp>
        <p:nvSpPr>
          <p:cNvPr id="1368071" name="Text Box 7"/>
          <p:cNvSpPr txBox="1">
            <a:spLocks noChangeArrowheads="1"/>
          </p:cNvSpPr>
          <p:nvPr/>
        </p:nvSpPr>
        <p:spPr bwMode="auto">
          <a:xfrm>
            <a:off x="1512888" y="847725"/>
            <a:ext cx="1425575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Combinatorial 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Problems</a:t>
            </a:r>
            <a:endParaRPr lang="es-ES" sz="1400" b="1"/>
          </a:p>
        </p:txBody>
      </p:sp>
      <p:pic>
        <p:nvPicPr>
          <p:cNvPr id="1368072" name="Picture 5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107950" y="6111875"/>
            <a:ext cx="41687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4356100" y="765175"/>
            <a:ext cx="4464050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>
              <a:lnSpc>
                <a:spcPct val="100000"/>
              </a:lnSpc>
              <a:buFontTx/>
              <a:buNone/>
            </a:pPr>
            <a:r>
              <a:rPr lang="es-ES_tradnl" b="1">
                <a:solidFill>
                  <a:schemeClr val="bg1"/>
                </a:solidFill>
                <a:cs typeface="Arial" pitchFamily="34" charset="0"/>
              </a:rPr>
              <a:t>Map coloring</a:t>
            </a:r>
            <a:endParaRPr lang="es-ES_tradnl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4356100" y="1131888"/>
            <a:ext cx="4464050" cy="49609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Given a set of regions and k colors …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… color each region …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/>
              <a:t>… such that no two adjacent regions have the same color</a:t>
            </a:r>
            <a:endParaRPr lang="en-GB" sz="2400">
              <a:latin typeface="Times New Roman" pitchFamily="18" charset="0"/>
            </a:endParaRPr>
          </a:p>
        </p:txBody>
      </p:sp>
      <p:sp>
        <p:nvSpPr>
          <p:cNvPr id="1368075" name="Freeform 11"/>
          <p:cNvSpPr>
            <a:spLocks/>
          </p:cNvSpPr>
          <p:nvPr/>
        </p:nvSpPr>
        <p:spPr bwMode="auto">
          <a:xfrm>
            <a:off x="2124075" y="765175"/>
            <a:ext cx="2232025" cy="5327650"/>
          </a:xfrm>
          <a:custGeom>
            <a:avLst/>
            <a:gdLst/>
            <a:ahLst/>
            <a:cxnLst>
              <a:cxn ang="0">
                <a:pos x="45" y="952"/>
              </a:cxn>
              <a:cxn ang="0">
                <a:pos x="1406" y="0"/>
              </a:cxn>
              <a:cxn ang="0">
                <a:pos x="1406" y="3356"/>
              </a:cxn>
              <a:cxn ang="0">
                <a:pos x="0" y="1406"/>
              </a:cxn>
              <a:cxn ang="0">
                <a:pos x="45" y="952"/>
              </a:cxn>
            </a:cxnLst>
            <a:rect l="0" t="0" r="r" b="b"/>
            <a:pathLst>
              <a:path w="1406" h="3356">
                <a:moveTo>
                  <a:pt x="45" y="952"/>
                </a:moveTo>
                <a:lnTo>
                  <a:pt x="1406" y="0"/>
                </a:lnTo>
                <a:lnTo>
                  <a:pt x="1406" y="3356"/>
                </a:lnTo>
                <a:lnTo>
                  <a:pt x="0" y="1406"/>
                </a:lnTo>
                <a:lnTo>
                  <a:pt x="45" y="952"/>
                </a:lnTo>
                <a:close/>
              </a:path>
            </a:pathLst>
          </a:custGeom>
          <a:solidFill>
            <a:srgbClr val="C0C0C0">
              <a:alpha val="50000"/>
            </a:srgb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68076" name="Group 12"/>
          <p:cNvGrpSpPr>
            <a:grpSpLocks/>
          </p:cNvGrpSpPr>
          <p:nvPr/>
        </p:nvGrpSpPr>
        <p:grpSpPr bwMode="auto">
          <a:xfrm>
            <a:off x="1747838" y="2262188"/>
            <a:ext cx="922337" cy="758825"/>
            <a:chOff x="1101" y="1425"/>
            <a:chExt cx="581" cy="478"/>
          </a:xfrm>
        </p:grpSpPr>
        <p:sp>
          <p:nvSpPr>
            <p:cNvPr id="1368077" name="Oval 12"/>
            <p:cNvSpPr>
              <a:spLocks noChangeArrowheads="1"/>
            </p:cNvSpPr>
            <p:nvPr/>
          </p:nvSpPr>
          <p:spPr bwMode="gray">
            <a:xfrm flipV="1">
              <a:off x="1146" y="1425"/>
              <a:ext cx="478" cy="478"/>
            </a:xfrm>
            <a:prstGeom prst="ellipse">
              <a:avLst/>
            </a:prstGeom>
            <a:gradFill rotWithShape="0">
              <a:gsLst>
                <a:gs pos="0">
                  <a:srgbClr val="4B7CD2"/>
                </a:gs>
                <a:gs pos="50000">
                  <a:srgbClr val="7DA4DC"/>
                </a:gs>
                <a:gs pos="100000">
                  <a:srgbClr val="4B7CD2"/>
                </a:gs>
              </a:gsLst>
              <a:lin ang="2700000" scaled="1"/>
            </a:gradFill>
            <a:ln w="1714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368078" name="Text Box 14"/>
            <p:cNvSpPr txBox="1">
              <a:spLocks noChangeArrowheads="1"/>
            </p:cNvSpPr>
            <p:nvPr/>
          </p:nvSpPr>
          <p:spPr bwMode="auto">
            <a:xfrm>
              <a:off x="1101" y="1547"/>
              <a:ext cx="581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sz="1400" b="1">
                  <a:solidFill>
                    <a:schemeClr val="bg1"/>
                  </a:solidFill>
                </a:rPr>
                <a:t>Decision</a:t>
              </a:r>
              <a:endParaRPr lang="es-E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1368080" name="Rectangle 16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68081" name="Rectangle 17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Combinatorial Problems</a:t>
            </a:r>
          </a:p>
        </p:txBody>
      </p:sp>
      <p:grpSp>
        <p:nvGrpSpPr>
          <p:cNvPr id="1368209" name="Group 145"/>
          <p:cNvGrpSpPr>
            <a:grpSpLocks/>
          </p:cNvGrpSpPr>
          <p:nvPr/>
        </p:nvGrpSpPr>
        <p:grpSpPr bwMode="auto">
          <a:xfrm>
            <a:off x="4572000" y="3357563"/>
            <a:ext cx="1755775" cy="1189037"/>
            <a:chOff x="3239" y="2205"/>
            <a:chExt cx="1795" cy="1255"/>
          </a:xfrm>
        </p:grpSpPr>
        <p:grpSp>
          <p:nvGrpSpPr>
            <p:cNvPr id="2" name="Group 13"/>
            <p:cNvGrpSpPr>
              <a:grpSpLocks/>
            </p:cNvGrpSpPr>
            <p:nvPr/>
          </p:nvGrpSpPr>
          <p:grpSpPr bwMode="auto">
            <a:xfrm>
              <a:off x="3239" y="2205"/>
              <a:ext cx="1795" cy="1255"/>
              <a:chOff x="853" y="2468"/>
              <a:chExt cx="2102" cy="1521"/>
            </a:xfrm>
          </p:grpSpPr>
          <p:grpSp>
            <p:nvGrpSpPr>
              <p:cNvPr id="1368168" name="Group 14"/>
              <p:cNvGrpSpPr>
                <a:grpSpLocks/>
              </p:cNvGrpSpPr>
              <p:nvPr/>
            </p:nvGrpSpPr>
            <p:grpSpPr bwMode="auto">
              <a:xfrm>
                <a:off x="853" y="2468"/>
                <a:ext cx="2102" cy="1521"/>
                <a:chOff x="1866" y="2468"/>
                <a:chExt cx="2102" cy="1521"/>
              </a:xfrm>
            </p:grpSpPr>
            <p:grpSp>
              <p:nvGrpSpPr>
                <p:cNvPr id="1368169" name="Group 15"/>
                <p:cNvGrpSpPr>
                  <a:grpSpLocks/>
                </p:cNvGrpSpPr>
                <p:nvPr/>
              </p:nvGrpSpPr>
              <p:grpSpPr bwMode="auto">
                <a:xfrm>
                  <a:off x="1954" y="2486"/>
                  <a:ext cx="1898" cy="1428"/>
                  <a:chOff x="1608" y="2278"/>
                  <a:chExt cx="1898" cy="1428"/>
                </a:xfrm>
              </p:grpSpPr>
              <p:sp>
                <p:nvSpPr>
                  <p:cNvPr id="1368170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304"/>
                    <a:ext cx="1824" cy="1371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171" name="Freeform 17"/>
                  <p:cNvSpPr>
                    <a:spLocks/>
                  </p:cNvSpPr>
                  <p:nvPr/>
                </p:nvSpPr>
                <p:spPr bwMode="auto">
                  <a:xfrm>
                    <a:off x="1616" y="2304"/>
                    <a:ext cx="656" cy="358"/>
                  </a:xfrm>
                  <a:custGeom>
                    <a:avLst/>
                    <a:gdLst>
                      <a:gd name="T0" fmla="*/ 654 w 656"/>
                      <a:gd name="T1" fmla="*/ 0 h 358"/>
                      <a:gd name="T2" fmla="*/ 656 w 656"/>
                      <a:gd name="T3" fmla="*/ 222 h 358"/>
                      <a:gd name="T4" fmla="*/ 340 w 656"/>
                      <a:gd name="T5" fmla="*/ 216 h 358"/>
                      <a:gd name="T6" fmla="*/ 342 w 656"/>
                      <a:gd name="T7" fmla="*/ 358 h 358"/>
                      <a:gd name="T8" fmla="*/ 0 w 656"/>
                      <a:gd name="T9" fmla="*/ 354 h 358"/>
                      <a:gd name="T10" fmla="*/ 0 w 656"/>
                      <a:gd name="T11" fmla="*/ 0 h 358"/>
                      <a:gd name="T12" fmla="*/ 654 w 656"/>
                      <a:gd name="T13" fmla="*/ 0 h 3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656"/>
                      <a:gd name="T22" fmla="*/ 0 h 358"/>
                      <a:gd name="T23" fmla="*/ 656 w 656"/>
                      <a:gd name="T24" fmla="*/ 358 h 3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656" h="358">
                        <a:moveTo>
                          <a:pt x="654" y="0"/>
                        </a:moveTo>
                        <a:lnTo>
                          <a:pt x="656" y="222"/>
                        </a:lnTo>
                        <a:lnTo>
                          <a:pt x="340" y="216"/>
                        </a:lnTo>
                        <a:lnTo>
                          <a:pt x="342" y="358"/>
                        </a:lnTo>
                        <a:lnTo>
                          <a:pt x="0" y="354"/>
                        </a:lnTo>
                        <a:lnTo>
                          <a:pt x="0" y="0"/>
                        </a:lnTo>
                        <a:lnTo>
                          <a:pt x="654" y="0"/>
                        </a:lnTo>
                        <a:close/>
                      </a:path>
                    </a:pathLst>
                  </a:custGeom>
                  <a:solidFill>
                    <a:srgbClr val="FF3300"/>
                  </a:solidFill>
                  <a:ln w="28575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172" name="Freeform 18"/>
                  <p:cNvSpPr>
                    <a:spLocks/>
                  </p:cNvSpPr>
                  <p:nvPr/>
                </p:nvSpPr>
                <p:spPr bwMode="auto">
                  <a:xfrm>
                    <a:off x="2800" y="2784"/>
                    <a:ext cx="694" cy="922"/>
                  </a:xfrm>
                  <a:custGeom>
                    <a:avLst/>
                    <a:gdLst>
                      <a:gd name="T0" fmla="*/ 690 w 684"/>
                      <a:gd name="T1" fmla="*/ 0 h 914"/>
                      <a:gd name="T2" fmla="*/ 100 w 684"/>
                      <a:gd name="T3" fmla="*/ 2 h 914"/>
                      <a:gd name="T4" fmla="*/ 105 w 684"/>
                      <a:gd name="T5" fmla="*/ 282 h 914"/>
                      <a:gd name="T6" fmla="*/ 274 w 684"/>
                      <a:gd name="T7" fmla="*/ 292 h 914"/>
                      <a:gd name="T8" fmla="*/ 274 w 684"/>
                      <a:gd name="T9" fmla="*/ 588 h 914"/>
                      <a:gd name="T10" fmla="*/ 432 w 684"/>
                      <a:gd name="T11" fmla="*/ 588 h 914"/>
                      <a:gd name="T12" fmla="*/ 432 w 684"/>
                      <a:gd name="T13" fmla="*/ 722 h 914"/>
                      <a:gd name="T14" fmla="*/ 94 w 684"/>
                      <a:gd name="T15" fmla="*/ 720 h 914"/>
                      <a:gd name="T16" fmla="*/ 94 w 684"/>
                      <a:gd name="T17" fmla="*/ 639 h 914"/>
                      <a:gd name="T18" fmla="*/ 0 w 684"/>
                      <a:gd name="T19" fmla="*/ 639 h 914"/>
                      <a:gd name="T20" fmla="*/ 0 w 684"/>
                      <a:gd name="T21" fmla="*/ 930 h 914"/>
                      <a:gd name="T22" fmla="*/ 694 w 684"/>
                      <a:gd name="T23" fmla="*/ 930 h 914"/>
                      <a:gd name="T24" fmla="*/ 704 w 684"/>
                      <a:gd name="T25" fmla="*/ 2 h 914"/>
                      <a:gd name="T26" fmla="*/ 690 w 684"/>
                      <a:gd name="T27" fmla="*/ 0 h 914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684"/>
                      <a:gd name="T43" fmla="*/ 0 h 914"/>
                      <a:gd name="T44" fmla="*/ 684 w 684"/>
                      <a:gd name="T45" fmla="*/ 914 h 914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684" h="914">
                        <a:moveTo>
                          <a:pt x="670" y="0"/>
                        </a:moveTo>
                        <a:lnTo>
                          <a:pt x="98" y="2"/>
                        </a:lnTo>
                        <a:lnTo>
                          <a:pt x="102" y="278"/>
                        </a:lnTo>
                        <a:lnTo>
                          <a:pt x="266" y="286"/>
                        </a:lnTo>
                        <a:lnTo>
                          <a:pt x="266" y="578"/>
                        </a:lnTo>
                        <a:lnTo>
                          <a:pt x="420" y="578"/>
                        </a:lnTo>
                        <a:lnTo>
                          <a:pt x="420" y="710"/>
                        </a:lnTo>
                        <a:lnTo>
                          <a:pt x="92" y="708"/>
                        </a:lnTo>
                        <a:lnTo>
                          <a:pt x="92" y="628"/>
                        </a:lnTo>
                        <a:lnTo>
                          <a:pt x="0" y="628"/>
                        </a:lnTo>
                        <a:lnTo>
                          <a:pt x="0" y="914"/>
                        </a:lnTo>
                        <a:lnTo>
                          <a:pt x="674" y="914"/>
                        </a:lnTo>
                        <a:lnTo>
                          <a:pt x="684" y="2"/>
                        </a:lnTo>
                        <a:lnTo>
                          <a:pt x="670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173" name="Freeform 19"/>
                  <p:cNvSpPr>
                    <a:spLocks/>
                  </p:cNvSpPr>
                  <p:nvPr/>
                </p:nvSpPr>
                <p:spPr bwMode="auto">
                  <a:xfrm>
                    <a:off x="1966" y="2278"/>
                    <a:ext cx="1528" cy="788"/>
                  </a:xfrm>
                  <a:custGeom>
                    <a:avLst/>
                    <a:gdLst>
                      <a:gd name="T0" fmla="*/ 312 w 1528"/>
                      <a:gd name="T1" fmla="*/ 0 h 788"/>
                      <a:gd name="T2" fmla="*/ 314 w 1528"/>
                      <a:gd name="T3" fmla="*/ 238 h 788"/>
                      <a:gd name="T4" fmla="*/ 0 w 1528"/>
                      <a:gd name="T5" fmla="*/ 234 h 788"/>
                      <a:gd name="T6" fmla="*/ 0 w 1528"/>
                      <a:gd name="T7" fmla="*/ 376 h 788"/>
                      <a:gd name="T8" fmla="*/ 78 w 1528"/>
                      <a:gd name="T9" fmla="*/ 376 h 788"/>
                      <a:gd name="T10" fmla="*/ 78 w 1528"/>
                      <a:gd name="T11" fmla="*/ 652 h 788"/>
                      <a:gd name="T12" fmla="*/ 554 w 1528"/>
                      <a:gd name="T13" fmla="*/ 652 h 788"/>
                      <a:gd name="T14" fmla="*/ 554 w 1528"/>
                      <a:gd name="T15" fmla="*/ 786 h 788"/>
                      <a:gd name="T16" fmla="*/ 934 w 1528"/>
                      <a:gd name="T17" fmla="*/ 788 h 788"/>
                      <a:gd name="T18" fmla="*/ 934 w 1528"/>
                      <a:gd name="T19" fmla="*/ 496 h 788"/>
                      <a:gd name="T20" fmla="*/ 1528 w 1528"/>
                      <a:gd name="T21" fmla="*/ 496 h 788"/>
                      <a:gd name="T22" fmla="*/ 1528 w 1528"/>
                      <a:gd name="T23" fmla="*/ 210 h 788"/>
                      <a:gd name="T24" fmla="*/ 1092 w 1528"/>
                      <a:gd name="T25" fmla="*/ 210 h 788"/>
                      <a:gd name="T26" fmla="*/ 1094 w 1528"/>
                      <a:gd name="T27" fmla="*/ 370 h 788"/>
                      <a:gd name="T28" fmla="*/ 774 w 1528"/>
                      <a:gd name="T29" fmla="*/ 368 h 788"/>
                      <a:gd name="T30" fmla="*/ 774 w 1528"/>
                      <a:gd name="T31" fmla="*/ 12 h 788"/>
                      <a:gd name="T32" fmla="*/ 308 w 1528"/>
                      <a:gd name="T33" fmla="*/ 12 h 788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1528"/>
                      <a:gd name="T52" fmla="*/ 0 h 788"/>
                      <a:gd name="T53" fmla="*/ 1528 w 1528"/>
                      <a:gd name="T54" fmla="*/ 788 h 788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1528" h="788">
                        <a:moveTo>
                          <a:pt x="312" y="0"/>
                        </a:moveTo>
                        <a:lnTo>
                          <a:pt x="314" y="238"/>
                        </a:lnTo>
                        <a:lnTo>
                          <a:pt x="0" y="234"/>
                        </a:lnTo>
                        <a:lnTo>
                          <a:pt x="0" y="376"/>
                        </a:lnTo>
                        <a:lnTo>
                          <a:pt x="78" y="376"/>
                        </a:lnTo>
                        <a:lnTo>
                          <a:pt x="78" y="652"/>
                        </a:lnTo>
                        <a:lnTo>
                          <a:pt x="554" y="652"/>
                        </a:lnTo>
                        <a:lnTo>
                          <a:pt x="554" y="786"/>
                        </a:lnTo>
                        <a:lnTo>
                          <a:pt x="934" y="788"/>
                        </a:lnTo>
                        <a:lnTo>
                          <a:pt x="934" y="496"/>
                        </a:lnTo>
                        <a:lnTo>
                          <a:pt x="1528" y="496"/>
                        </a:lnTo>
                        <a:lnTo>
                          <a:pt x="1528" y="210"/>
                        </a:lnTo>
                        <a:lnTo>
                          <a:pt x="1092" y="210"/>
                        </a:lnTo>
                        <a:lnTo>
                          <a:pt x="1094" y="370"/>
                        </a:lnTo>
                        <a:lnTo>
                          <a:pt x="774" y="368"/>
                        </a:lnTo>
                        <a:lnTo>
                          <a:pt x="774" y="12"/>
                        </a:lnTo>
                        <a:lnTo>
                          <a:pt x="308" y="12"/>
                        </a:lnTo>
                      </a:path>
                    </a:pathLst>
                  </a:custGeom>
                  <a:solidFill>
                    <a:srgbClr val="33CC33"/>
                  </a:solidFill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174" name="Freeform 20"/>
                  <p:cNvSpPr>
                    <a:spLocks/>
                  </p:cNvSpPr>
                  <p:nvPr/>
                </p:nvSpPr>
                <p:spPr bwMode="auto">
                  <a:xfrm>
                    <a:off x="2746" y="2282"/>
                    <a:ext cx="568" cy="362"/>
                  </a:xfrm>
                  <a:custGeom>
                    <a:avLst/>
                    <a:gdLst>
                      <a:gd name="T0" fmla="*/ 0 w 568"/>
                      <a:gd name="T1" fmla="*/ 0 h 362"/>
                      <a:gd name="T2" fmla="*/ 2 w 568"/>
                      <a:gd name="T3" fmla="*/ 362 h 362"/>
                      <a:gd name="T4" fmla="*/ 568 w 568"/>
                      <a:gd name="T5" fmla="*/ 14 h 362"/>
                      <a:gd name="T6" fmla="*/ 0 w 568"/>
                      <a:gd name="T7" fmla="*/ 14 h 3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568"/>
                      <a:gd name="T13" fmla="*/ 0 h 362"/>
                      <a:gd name="T14" fmla="*/ 568 w 568"/>
                      <a:gd name="T15" fmla="*/ 362 h 3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568" h="362">
                        <a:moveTo>
                          <a:pt x="0" y="0"/>
                        </a:moveTo>
                        <a:lnTo>
                          <a:pt x="2" y="362"/>
                        </a:lnTo>
                        <a:lnTo>
                          <a:pt x="568" y="14"/>
                        </a:lnTo>
                        <a:lnTo>
                          <a:pt x="0" y="14"/>
                        </a:lnTo>
                      </a:path>
                    </a:pathLst>
                  </a:custGeom>
                  <a:solidFill>
                    <a:srgbClr val="FF0000"/>
                  </a:solidFill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175" name="Freeform 21"/>
                  <p:cNvSpPr>
                    <a:spLocks/>
                  </p:cNvSpPr>
                  <p:nvPr/>
                </p:nvSpPr>
                <p:spPr bwMode="auto">
                  <a:xfrm>
                    <a:off x="1864" y="3060"/>
                    <a:ext cx="1350" cy="540"/>
                  </a:xfrm>
                  <a:custGeom>
                    <a:avLst/>
                    <a:gdLst>
                      <a:gd name="T0" fmla="*/ 1350 w 1350"/>
                      <a:gd name="T1" fmla="*/ 426 h 540"/>
                      <a:gd name="T2" fmla="*/ 1350 w 1350"/>
                      <a:gd name="T3" fmla="*/ 304 h 540"/>
                      <a:gd name="T4" fmla="*/ 1206 w 1350"/>
                      <a:gd name="T5" fmla="*/ 304 h 540"/>
                      <a:gd name="T6" fmla="*/ 1206 w 1350"/>
                      <a:gd name="T7" fmla="*/ 2 h 540"/>
                      <a:gd name="T8" fmla="*/ 654 w 1350"/>
                      <a:gd name="T9" fmla="*/ 0 h 540"/>
                      <a:gd name="T10" fmla="*/ 654 w 1350"/>
                      <a:gd name="T11" fmla="*/ 88 h 540"/>
                      <a:gd name="T12" fmla="*/ 474 w 1350"/>
                      <a:gd name="T13" fmla="*/ 88 h 540"/>
                      <a:gd name="T14" fmla="*/ 474 w 1350"/>
                      <a:gd name="T15" fmla="*/ 396 h 540"/>
                      <a:gd name="T16" fmla="*/ 2 w 1350"/>
                      <a:gd name="T17" fmla="*/ 396 h 540"/>
                      <a:gd name="T18" fmla="*/ 0 w 1350"/>
                      <a:gd name="T19" fmla="*/ 540 h 540"/>
                      <a:gd name="T20" fmla="*/ 928 w 1350"/>
                      <a:gd name="T21" fmla="*/ 510 h 540"/>
                      <a:gd name="T22" fmla="*/ 928 w 1350"/>
                      <a:gd name="T23" fmla="*/ 348 h 540"/>
                      <a:gd name="T24" fmla="*/ 1038 w 1350"/>
                      <a:gd name="T25" fmla="*/ 348 h 540"/>
                      <a:gd name="T26" fmla="*/ 1038 w 1350"/>
                      <a:gd name="T27" fmla="*/ 424 h 540"/>
                      <a:gd name="T28" fmla="*/ 1350 w 1350"/>
                      <a:gd name="T29" fmla="*/ 426 h 54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350"/>
                      <a:gd name="T46" fmla="*/ 0 h 540"/>
                      <a:gd name="T47" fmla="*/ 1350 w 1350"/>
                      <a:gd name="T48" fmla="*/ 540 h 540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350" h="540">
                        <a:moveTo>
                          <a:pt x="1350" y="426"/>
                        </a:moveTo>
                        <a:lnTo>
                          <a:pt x="1350" y="304"/>
                        </a:lnTo>
                        <a:lnTo>
                          <a:pt x="1206" y="304"/>
                        </a:lnTo>
                        <a:lnTo>
                          <a:pt x="1206" y="2"/>
                        </a:lnTo>
                        <a:lnTo>
                          <a:pt x="654" y="0"/>
                        </a:lnTo>
                        <a:lnTo>
                          <a:pt x="654" y="88"/>
                        </a:lnTo>
                        <a:lnTo>
                          <a:pt x="474" y="88"/>
                        </a:lnTo>
                        <a:lnTo>
                          <a:pt x="474" y="396"/>
                        </a:lnTo>
                        <a:lnTo>
                          <a:pt x="2" y="396"/>
                        </a:lnTo>
                        <a:lnTo>
                          <a:pt x="0" y="540"/>
                        </a:lnTo>
                        <a:lnTo>
                          <a:pt x="928" y="510"/>
                        </a:lnTo>
                        <a:lnTo>
                          <a:pt x="928" y="348"/>
                        </a:lnTo>
                        <a:lnTo>
                          <a:pt x="1038" y="348"/>
                        </a:lnTo>
                        <a:lnTo>
                          <a:pt x="1038" y="424"/>
                        </a:lnTo>
                        <a:lnTo>
                          <a:pt x="1350" y="426"/>
                        </a:lnTo>
                        <a:close/>
                      </a:path>
                    </a:pathLst>
                  </a:custGeom>
                  <a:solidFill>
                    <a:srgbClr val="FF3300"/>
                  </a:solidFill>
                  <a:ln w="28575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176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854" y="3496"/>
                    <a:ext cx="936" cy="202"/>
                  </a:xfrm>
                  <a:prstGeom prst="rect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FF33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177" name="Freeform 23"/>
                  <p:cNvSpPr>
                    <a:spLocks/>
                  </p:cNvSpPr>
                  <p:nvPr/>
                </p:nvSpPr>
                <p:spPr bwMode="auto">
                  <a:xfrm>
                    <a:off x="1616" y="3132"/>
                    <a:ext cx="716" cy="574"/>
                  </a:xfrm>
                  <a:custGeom>
                    <a:avLst/>
                    <a:gdLst>
                      <a:gd name="T0" fmla="*/ 716 w 716"/>
                      <a:gd name="T1" fmla="*/ 4 h 574"/>
                      <a:gd name="T2" fmla="*/ 716 w 716"/>
                      <a:gd name="T3" fmla="*/ 322 h 574"/>
                      <a:gd name="T4" fmla="*/ 244 w 716"/>
                      <a:gd name="T5" fmla="*/ 322 h 574"/>
                      <a:gd name="T6" fmla="*/ 244 w 716"/>
                      <a:gd name="T7" fmla="*/ 574 h 574"/>
                      <a:gd name="T8" fmla="*/ 0 w 716"/>
                      <a:gd name="T9" fmla="*/ 574 h 574"/>
                      <a:gd name="T10" fmla="*/ 0 w 716"/>
                      <a:gd name="T11" fmla="*/ 0 h 574"/>
                      <a:gd name="T12" fmla="*/ 352 w 716"/>
                      <a:gd name="T13" fmla="*/ 2 h 574"/>
                      <a:gd name="T14" fmla="*/ 352 w 716"/>
                      <a:gd name="T15" fmla="*/ 140 h 574"/>
                      <a:gd name="T16" fmla="*/ 580 w 716"/>
                      <a:gd name="T17" fmla="*/ 142 h 574"/>
                      <a:gd name="T18" fmla="*/ 578 w 716"/>
                      <a:gd name="T19" fmla="*/ 6 h 574"/>
                      <a:gd name="T20" fmla="*/ 716 w 716"/>
                      <a:gd name="T21" fmla="*/ 4 h 57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716"/>
                      <a:gd name="T34" fmla="*/ 0 h 574"/>
                      <a:gd name="T35" fmla="*/ 716 w 716"/>
                      <a:gd name="T36" fmla="*/ 574 h 57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716" h="574">
                        <a:moveTo>
                          <a:pt x="716" y="4"/>
                        </a:moveTo>
                        <a:lnTo>
                          <a:pt x="716" y="322"/>
                        </a:lnTo>
                        <a:lnTo>
                          <a:pt x="244" y="322"/>
                        </a:lnTo>
                        <a:lnTo>
                          <a:pt x="244" y="574"/>
                        </a:lnTo>
                        <a:lnTo>
                          <a:pt x="0" y="574"/>
                        </a:lnTo>
                        <a:lnTo>
                          <a:pt x="0" y="0"/>
                        </a:lnTo>
                        <a:lnTo>
                          <a:pt x="352" y="2"/>
                        </a:lnTo>
                        <a:lnTo>
                          <a:pt x="352" y="140"/>
                        </a:lnTo>
                        <a:lnTo>
                          <a:pt x="580" y="142"/>
                        </a:lnTo>
                        <a:lnTo>
                          <a:pt x="578" y="6"/>
                        </a:lnTo>
                        <a:lnTo>
                          <a:pt x="716" y="4"/>
                        </a:lnTo>
                        <a:close/>
                      </a:path>
                    </a:pathLst>
                  </a:custGeom>
                  <a:solidFill>
                    <a:srgbClr val="33CC33"/>
                  </a:solidFill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178" name="Freeform 24"/>
                  <p:cNvSpPr>
                    <a:spLocks/>
                  </p:cNvSpPr>
                  <p:nvPr/>
                </p:nvSpPr>
                <p:spPr bwMode="auto">
                  <a:xfrm>
                    <a:off x="1608" y="2642"/>
                    <a:ext cx="906" cy="624"/>
                  </a:xfrm>
                  <a:custGeom>
                    <a:avLst/>
                    <a:gdLst>
                      <a:gd name="T0" fmla="*/ 0 w 906"/>
                      <a:gd name="T1" fmla="*/ 0 h 624"/>
                      <a:gd name="T2" fmla="*/ 436 w 906"/>
                      <a:gd name="T3" fmla="*/ 0 h 624"/>
                      <a:gd name="T4" fmla="*/ 436 w 906"/>
                      <a:gd name="T5" fmla="*/ 288 h 624"/>
                      <a:gd name="T6" fmla="*/ 906 w 906"/>
                      <a:gd name="T7" fmla="*/ 284 h 624"/>
                      <a:gd name="T8" fmla="*/ 904 w 906"/>
                      <a:gd name="T9" fmla="*/ 500 h 624"/>
                      <a:gd name="T10" fmla="*/ 588 w 906"/>
                      <a:gd name="T11" fmla="*/ 500 h 624"/>
                      <a:gd name="T12" fmla="*/ 588 w 906"/>
                      <a:gd name="T13" fmla="*/ 624 h 624"/>
                      <a:gd name="T14" fmla="*/ 360 w 906"/>
                      <a:gd name="T15" fmla="*/ 624 h 624"/>
                      <a:gd name="T16" fmla="*/ 360 w 906"/>
                      <a:gd name="T17" fmla="*/ 488 h 624"/>
                      <a:gd name="T18" fmla="*/ 4 w 906"/>
                      <a:gd name="T19" fmla="*/ 488 h 624"/>
                      <a:gd name="T20" fmla="*/ 12 w 906"/>
                      <a:gd name="T21" fmla="*/ 0 h 624"/>
                      <a:gd name="T22" fmla="*/ 0 w 906"/>
                      <a:gd name="T23" fmla="*/ 0 h 624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906"/>
                      <a:gd name="T37" fmla="*/ 0 h 624"/>
                      <a:gd name="T38" fmla="*/ 906 w 906"/>
                      <a:gd name="T39" fmla="*/ 624 h 624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906" h="624">
                        <a:moveTo>
                          <a:pt x="0" y="0"/>
                        </a:moveTo>
                        <a:lnTo>
                          <a:pt x="436" y="0"/>
                        </a:lnTo>
                        <a:lnTo>
                          <a:pt x="436" y="288"/>
                        </a:lnTo>
                        <a:lnTo>
                          <a:pt x="906" y="284"/>
                        </a:lnTo>
                        <a:lnTo>
                          <a:pt x="904" y="500"/>
                        </a:lnTo>
                        <a:lnTo>
                          <a:pt x="588" y="500"/>
                        </a:lnTo>
                        <a:lnTo>
                          <a:pt x="588" y="624"/>
                        </a:lnTo>
                        <a:lnTo>
                          <a:pt x="360" y="624"/>
                        </a:lnTo>
                        <a:lnTo>
                          <a:pt x="360" y="488"/>
                        </a:lnTo>
                        <a:lnTo>
                          <a:pt x="4" y="488"/>
                        </a:lnTo>
                        <a:lnTo>
                          <a:pt x="1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179" name="Freeform 25"/>
                  <p:cNvSpPr>
                    <a:spLocks/>
                  </p:cNvSpPr>
                  <p:nvPr/>
                </p:nvSpPr>
                <p:spPr bwMode="auto">
                  <a:xfrm>
                    <a:off x="2738" y="2286"/>
                    <a:ext cx="768" cy="358"/>
                  </a:xfrm>
                  <a:custGeom>
                    <a:avLst/>
                    <a:gdLst>
                      <a:gd name="T0" fmla="*/ 766 w 768"/>
                      <a:gd name="T1" fmla="*/ 194 h 358"/>
                      <a:gd name="T2" fmla="*/ 766 w 768"/>
                      <a:gd name="T3" fmla="*/ 0 h 358"/>
                      <a:gd name="T4" fmla="*/ 584 w 768"/>
                      <a:gd name="T5" fmla="*/ 0 h 358"/>
                      <a:gd name="T6" fmla="*/ 0 w 768"/>
                      <a:gd name="T7" fmla="*/ 358 h 358"/>
                      <a:gd name="T8" fmla="*/ 324 w 768"/>
                      <a:gd name="T9" fmla="*/ 354 h 358"/>
                      <a:gd name="T10" fmla="*/ 328 w 768"/>
                      <a:gd name="T11" fmla="*/ 216 h 358"/>
                      <a:gd name="T12" fmla="*/ 768 w 768"/>
                      <a:gd name="T13" fmla="*/ 214 h 358"/>
                      <a:gd name="T14" fmla="*/ 766 w 768"/>
                      <a:gd name="T15" fmla="*/ 194 h 35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68"/>
                      <a:gd name="T25" fmla="*/ 0 h 358"/>
                      <a:gd name="T26" fmla="*/ 768 w 768"/>
                      <a:gd name="T27" fmla="*/ 358 h 35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68" h="358">
                        <a:moveTo>
                          <a:pt x="766" y="194"/>
                        </a:moveTo>
                        <a:lnTo>
                          <a:pt x="766" y="0"/>
                        </a:lnTo>
                        <a:lnTo>
                          <a:pt x="584" y="0"/>
                        </a:lnTo>
                        <a:lnTo>
                          <a:pt x="0" y="358"/>
                        </a:lnTo>
                        <a:lnTo>
                          <a:pt x="324" y="354"/>
                        </a:lnTo>
                        <a:lnTo>
                          <a:pt x="328" y="216"/>
                        </a:lnTo>
                        <a:lnTo>
                          <a:pt x="768" y="214"/>
                        </a:lnTo>
                        <a:lnTo>
                          <a:pt x="766" y="194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</p:grpSp>
            <p:grpSp>
              <p:nvGrpSpPr>
                <p:cNvPr id="1368180" name="Group 26"/>
                <p:cNvGrpSpPr>
                  <a:grpSpLocks/>
                </p:cNvGrpSpPr>
                <p:nvPr/>
              </p:nvGrpSpPr>
              <p:grpSpPr bwMode="auto">
                <a:xfrm>
                  <a:off x="1866" y="2468"/>
                  <a:ext cx="2102" cy="1521"/>
                  <a:chOff x="1866" y="2468"/>
                  <a:chExt cx="2102" cy="1521"/>
                </a:xfrm>
              </p:grpSpPr>
              <p:sp>
                <p:nvSpPr>
                  <p:cNvPr id="1368181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22" y="3481"/>
                    <a:ext cx="441" cy="50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1" hangingPunct="1">
                      <a:lnSpc>
                        <a:spcPct val="100000"/>
                      </a:lnSpc>
                      <a:buFontTx/>
                      <a:buNone/>
                    </a:pPr>
                    <a:r>
                      <a:rPr lang="en-US" sz="2000" b="1">
                        <a:solidFill>
                          <a:srgbClr val="FFFFFF"/>
                        </a:solidFill>
                        <a:latin typeface="Times New Roman" pitchFamily="18" charset="0"/>
                      </a:rPr>
                      <a:t>C</a:t>
                    </a:r>
                  </a:p>
                </p:txBody>
              </p:sp>
              <p:grpSp>
                <p:nvGrpSpPr>
                  <p:cNvPr id="1368182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866" y="2468"/>
                    <a:ext cx="2102" cy="1413"/>
                    <a:chOff x="1866" y="2468"/>
                    <a:chExt cx="2102" cy="1413"/>
                  </a:xfrm>
                </p:grpSpPr>
                <p:sp>
                  <p:nvSpPr>
                    <p:cNvPr id="1368183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93" y="3163"/>
                      <a:ext cx="871" cy="24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184" name="Line 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08" y="3305"/>
                      <a:ext cx="586" cy="13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185" name="Line 3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76" y="2945"/>
                      <a:ext cx="682" cy="18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186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66" y="2511"/>
                      <a:ext cx="441" cy="507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1368187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4" y="2998"/>
                      <a:ext cx="424" cy="507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1368188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34" y="2683"/>
                      <a:ext cx="441" cy="508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D</a:t>
                      </a:r>
                    </a:p>
                  </p:txBody>
                </p:sp>
                <p:sp>
                  <p:nvSpPr>
                    <p:cNvPr id="1368189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54" y="2468"/>
                      <a:ext cx="423" cy="508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E</a:t>
                      </a:r>
                    </a:p>
                  </p:txBody>
                </p:sp>
                <p:sp>
                  <p:nvSpPr>
                    <p:cNvPr id="1368190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1" y="3124"/>
                      <a:ext cx="407" cy="507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F</a:t>
                      </a:r>
                    </a:p>
                  </p:txBody>
                </p:sp>
                <p:sp>
                  <p:nvSpPr>
                    <p:cNvPr id="1368191" name="Text Box 3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29" y="3373"/>
                      <a:ext cx="456" cy="508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G</a:t>
                      </a:r>
                    </a:p>
                  </p:txBody>
                </p:sp>
                <p:sp>
                  <p:nvSpPr>
                    <p:cNvPr id="1368192" name="Oval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8" y="2622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193" name="Oval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2" y="289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194" name="Oval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9" y="311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195" name="Oval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8" y="3585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196" name="Oval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6" y="328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197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6" y="2668"/>
                      <a:ext cx="0" cy="44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198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6" y="3163"/>
                      <a:ext cx="142" cy="42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199" name="Line 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62" y="3449"/>
                      <a:ext cx="702" cy="17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00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02" y="2934"/>
                      <a:ext cx="792" cy="37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01" name="Line 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02" y="2633"/>
                      <a:ext cx="426" cy="30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02" name="Line 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93" y="2633"/>
                      <a:ext cx="665" cy="26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03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40" y="2595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204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2" y="3410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</p:grpSp>
            </p:grpSp>
          </p:grpSp>
          <p:sp>
            <p:nvSpPr>
              <p:cNvPr id="1368205" name="Line 51"/>
              <p:cNvSpPr>
                <a:spLocks noChangeShapeType="1"/>
              </p:cNvSpPr>
              <p:nvPr/>
            </p:nvSpPr>
            <p:spPr bwMode="auto">
              <a:xfrm flipH="1" flipV="1">
                <a:off x="1889" y="2945"/>
                <a:ext cx="162" cy="469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68207" name="Rectangle 53"/>
            <p:cNvSpPr>
              <a:spLocks noChangeArrowheads="1"/>
            </p:cNvSpPr>
            <p:nvPr/>
          </p:nvSpPr>
          <p:spPr bwMode="auto">
            <a:xfrm>
              <a:off x="3315" y="2220"/>
              <a:ext cx="1620" cy="117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</p:grpSp>
      <p:grpSp>
        <p:nvGrpSpPr>
          <p:cNvPr id="1368251" name="Group 187"/>
          <p:cNvGrpSpPr>
            <a:grpSpLocks/>
          </p:cNvGrpSpPr>
          <p:nvPr/>
        </p:nvGrpSpPr>
        <p:grpSpPr bwMode="auto">
          <a:xfrm>
            <a:off x="6667500" y="3357563"/>
            <a:ext cx="1792288" cy="1193800"/>
            <a:chOff x="3246" y="2205"/>
            <a:chExt cx="1783" cy="1251"/>
          </a:xfrm>
        </p:grpSpPr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246" y="2205"/>
              <a:ext cx="1783" cy="1251"/>
              <a:chOff x="861" y="2468"/>
              <a:chExt cx="2089" cy="1517"/>
            </a:xfrm>
          </p:grpSpPr>
          <p:grpSp>
            <p:nvGrpSpPr>
              <p:cNvPr id="1368253" name="Group 14"/>
              <p:cNvGrpSpPr>
                <a:grpSpLocks/>
              </p:cNvGrpSpPr>
              <p:nvPr/>
            </p:nvGrpSpPr>
            <p:grpSpPr bwMode="auto">
              <a:xfrm>
                <a:off x="861" y="2468"/>
                <a:ext cx="2089" cy="1517"/>
                <a:chOff x="1874" y="2468"/>
                <a:chExt cx="2089" cy="1517"/>
              </a:xfrm>
            </p:grpSpPr>
            <p:grpSp>
              <p:nvGrpSpPr>
                <p:cNvPr id="1368254" name="Group 15"/>
                <p:cNvGrpSpPr>
                  <a:grpSpLocks/>
                </p:cNvGrpSpPr>
                <p:nvPr/>
              </p:nvGrpSpPr>
              <p:grpSpPr bwMode="auto">
                <a:xfrm>
                  <a:off x="1954" y="2486"/>
                  <a:ext cx="1898" cy="1428"/>
                  <a:chOff x="1608" y="2278"/>
                  <a:chExt cx="1898" cy="1428"/>
                </a:xfrm>
              </p:grpSpPr>
              <p:sp>
                <p:nvSpPr>
                  <p:cNvPr id="1368255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304"/>
                    <a:ext cx="1824" cy="1371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56" name="Freeform 17"/>
                  <p:cNvSpPr>
                    <a:spLocks/>
                  </p:cNvSpPr>
                  <p:nvPr/>
                </p:nvSpPr>
                <p:spPr bwMode="auto">
                  <a:xfrm>
                    <a:off x="1616" y="2304"/>
                    <a:ext cx="656" cy="358"/>
                  </a:xfrm>
                  <a:custGeom>
                    <a:avLst/>
                    <a:gdLst>
                      <a:gd name="T0" fmla="*/ 654 w 656"/>
                      <a:gd name="T1" fmla="*/ 0 h 358"/>
                      <a:gd name="T2" fmla="*/ 656 w 656"/>
                      <a:gd name="T3" fmla="*/ 222 h 358"/>
                      <a:gd name="T4" fmla="*/ 340 w 656"/>
                      <a:gd name="T5" fmla="*/ 216 h 358"/>
                      <a:gd name="T6" fmla="*/ 342 w 656"/>
                      <a:gd name="T7" fmla="*/ 358 h 358"/>
                      <a:gd name="T8" fmla="*/ 0 w 656"/>
                      <a:gd name="T9" fmla="*/ 354 h 358"/>
                      <a:gd name="T10" fmla="*/ 0 w 656"/>
                      <a:gd name="T11" fmla="*/ 0 h 358"/>
                      <a:gd name="T12" fmla="*/ 654 w 656"/>
                      <a:gd name="T13" fmla="*/ 0 h 3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656"/>
                      <a:gd name="T22" fmla="*/ 0 h 358"/>
                      <a:gd name="T23" fmla="*/ 656 w 656"/>
                      <a:gd name="T24" fmla="*/ 358 h 3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656" h="358">
                        <a:moveTo>
                          <a:pt x="654" y="0"/>
                        </a:moveTo>
                        <a:lnTo>
                          <a:pt x="656" y="222"/>
                        </a:lnTo>
                        <a:lnTo>
                          <a:pt x="340" y="216"/>
                        </a:lnTo>
                        <a:lnTo>
                          <a:pt x="342" y="358"/>
                        </a:lnTo>
                        <a:lnTo>
                          <a:pt x="0" y="354"/>
                        </a:lnTo>
                        <a:lnTo>
                          <a:pt x="0" y="0"/>
                        </a:lnTo>
                        <a:lnTo>
                          <a:pt x="654" y="0"/>
                        </a:lnTo>
                        <a:close/>
                      </a:path>
                    </a:pathLst>
                  </a:custGeom>
                  <a:solidFill>
                    <a:srgbClr val="FF3300"/>
                  </a:solidFill>
                  <a:ln w="28575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57" name="Freeform 18"/>
                  <p:cNvSpPr>
                    <a:spLocks/>
                  </p:cNvSpPr>
                  <p:nvPr/>
                </p:nvSpPr>
                <p:spPr bwMode="auto">
                  <a:xfrm>
                    <a:off x="2800" y="2784"/>
                    <a:ext cx="694" cy="922"/>
                  </a:xfrm>
                  <a:custGeom>
                    <a:avLst/>
                    <a:gdLst>
                      <a:gd name="T0" fmla="*/ 690 w 684"/>
                      <a:gd name="T1" fmla="*/ 0 h 914"/>
                      <a:gd name="T2" fmla="*/ 100 w 684"/>
                      <a:gd name="T3" fmla="*/ 2 h 914"/>
                      <a:gd name="T4" fmla="*/ 105 w 684"/>
                      <a:gd name="T5" fmla="*/ 282 h 914"/>
                      <a:gd name="T6" fmla="*/ 274 w 684"/>
                      <a:gd name="T7" fmla="*/ 292 h 914"/>
                      <a:gd name="T8" fmla="*/ 274 w 684"/>
                      <a:gd name="T9" fmla="*/ 588 h 914"/>
                      <a:gd name="T10" fmla="*/ 432 w 684"/>
                      <a:gd name="T11" fmla="*/ 588 h 914"/>
                      <a:gd name="T12" fmla="*/ 432 w 684"/>
                      <a:gd name="T13" fmla="*/ 722 h 914"/>
                      <a:gd name="T14" fmla="*/ 94 w 684"/>
                      <a:gd name="T15" fmla="*/ 720 h 914"/>
                      <a:gd name="T16" fmla="*/ 94 w 684"/>
                      <a:gd name="T17" fmla="*/ 639 h 914"/>
                      <a:gd name="T18" fmla="*/ 0 w 684"/>
                      <a:gd name="T19" fmla="*/ 639 h 914"/>
                      <a:gd name="T20" fmla="*/ 0 w 684"/>
                      <a:gd name="T21" fmla="*/ 930 h 914"/>
                      <a:gd name="T22" fmla="*/ 694 w 684"/>
                      <a:gd name="T23" fmla="*/ 930 h 914"/>
                      <a:gd name="T24" fmla="*/ 704 w 684"/>
                      <a:gd name="T25" fmla="*/ 2 h 914"/>
                      <a:gd name="T26" fmla="*/ 690 w 684"/>
                      <a:gd name="T27" fmla="*/ 0 h 914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684"/>
                      <a:gd name="T43" fmla="*/ 0 h 914"/>
                      <a:gd name="T44" fmla="*/ 684 w 684"/>
                      <a:gd name="T45" fmla="*/ 914 h 914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684" h="914">
                        <a:moveTo>
                          <a:pt x="670" y="0"/>
                        </a:moveTo>
                        <a:lnTo>
                          <a:pt x="98" y="2"/>
                        </a:lnTo>
                        <a:lnTo>
                          <a:pt x="102" y="278"/>
                        </a:lnTo>
                        <a:lnTo>
                          <a:pt x="266" y="286"/>
                        </a:lnTo>
                        <a:lnTo>
                          <a:pt x="266" y="578"/>
                        </a:lnTo>
                        <a:lnTo>
                          <a:pt x="420" y="578"/>
                        </a:lnTo>
                        <a:lnTo>
                          <a:pt x="420" y="710"/>
                        </a:lnTo>
                        <a:lnTo>
                          <a:pt x="92" y="708"/>
                        </a:lnTo>
                        <a:lnTo>
                          <a:pt x="92" y="628"/>
                        </a:lnTo>
                        <a:lnTo>
                          <a:pt x="0" y="628"/>
                        </a:lnTo>
                        <a:lnTo>
                          <a:pt x="0" y="914"/>
                        </a:lnTo>
                        <a:lnTo>
                          <a:pt x="674" y="914"/>
                        </a:lnTo>
                        <a:lnTo>
                          <a:pt x="684" y="2"/>
                        </a:lnTo>
                        <a:lnTo>
                          <a:pt x="670" y="0"/>
                        </a:lnTo>
                        <a:close/>
                      </a:path>
                    </a:pathLst>
                  </a:custGeom>
                  <a:solidFill>
                    <a:srgbClr val="33CC33"/>
                  </a:solidFill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58" name="Freeform 19"/>
                  <p:cNvSpPr>
                    <a:spLocks/>
                  </p:cNvSpPr>
                  <p:nvPr/>
                </p:nvSpPr>
                <p:spPr bwMode="auto">
                  <a:xfrm>
                    <a:off x="1966" y="2278"/>
                    <a:ext cx="1528" cy="788"/>
                  </a:xfrm>
                  <a:custGeom>
                    <a:avLst/>
                    <a:gdLst>
                      <a:gd name="T0" fmla="*/ 312 w 1528"/>
                      <a:gd name="T1" fmla="*/ 0 h 788"/>
                      <a:gd name="T2" fmla="*/ 314 w 1528"/>
                      <a:gd name="T3" fmla="*/ 238 h 788"/>
                      <a:gd name="T4" fmla="*/ 0 w 1528"/>
                      <a:gd name="T5" fmla="*/ 234 h 788"/>
                      <a:gd name="T6" fmla="*/ 0 w 1528"/>
                      <a:gd name="T7" fmla="*/ 376 h 788"/>
                      <a:gd name="T8" fmla="*/ 78 w 1528"/>
                      <a:gd name="T9" fmla="*/ 376 h 788"/>
                      <a:gd name="T10" fmla="*/ 78 w 1528"/>
                      <a:gd name="T11" fmla="*/ 652 h 788"/>
                      <a:gd name="T12" fmla="*/ 554 w 1528"/>
                      <a:gd name="T13" fmla="*/ 652 h 788"/>
                      <a:gd name="T14" fmla="*/ 554 w 1528"/>
                      <a:gd name="T15" fmla="*/ 786 h 788"/>
                      <a:gd name="T16" fmla="*/ 934 w 1528"/>
                      <a:gd name="T17" fmla="*/ 788 h 788"/>
                      <a:gd name="T18" fmla="*/ 934 w 1528"/>
                      <a:gd name="T19" fmla="*/ 496 h 788"/>
                      <a:gd name="T20" fmla="*/ 1528 w 1528"/>
                      <a:gd name="T21" fmla="*/ 496 h 788"/>
                      <a:gd name="T22" fmla="*/ 1528 w 1528"/>
                      <a:gd name="T23" fmla="*/ 210 h 788"/>
                      <a:gd name="T24" fmla="*/ 1092 w 1528"/>
                      <a:gd name="T25" fmla="*/ 210 h 788"/>
                      <a:gd name="T26" fmla="*/ 1094 w 1528"/>
                      <a:gd name="T27" fmla="*/ 370 h 788"/>
                      <a:gd name="T28" fmla="*/ 774 w 1528"/>
                      <a:gd name="T29" fmla="*/ 368 h 788"/>
                      <a:gd name="T30" fmla="*/ 774 w 1528"/>
                      <a:gd name="T31" fmla="*/ 12 h 788"/>
                      <a:gd name="T32" fmla="*/ 308 w 1528"/>
                      <a:gd name="T33" fmla="*/ 12 h 788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1528"/>
                      <a:gd name="T52" fmla="*/ 0 h 788"/>
                      <a:gd name="T53" fmla="*/ 1528 w 1528"/>
                      <a:gd name="T54" fmla="*/ 788 h 788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1528" h="788">
                        <a:moveTo>
                          <a:pt x="312" y="0"/>
                        </a:moveTo>
                        <a:lnTo>
                          <a:pt x="314" y="238"/>
                        </a:lnTo>
                        <a:lnTo>
                          <a:pt x="0" y="234"/>
                        </a:lnTo>
                        <a:lnTo>
                          <a:pt x="0" y="376"/>
                        </a:lnTo>
                        <a:lnTo>
                          <a:pt x="78" y="376"/>
                        </a:lnTo>
                        <a:lnTo>
                          <a:pt x="78" y="652"/>
                        </a:lnTo>
                        <a:lnTo>
                          <a:pt x="554" y="652"/>
                        </a:lnTo>
                        <a:lnTo>
                          <a:pt x="554" y="786"/>
                        </a:lnTo>
                        <a:lnTo>
                          <a:pt x="934" y="788"/>
                        </a:lnTo>
                        <a:lnTo>
                          <a:pt x="934" y="496"/>
                        </a:lnTo>
                        <a:lnTo>
                          <a:pt x="1528" y="496"/>
                        </a:lnTo>
                        <a:lnTo>
                          <a:pt x="1528" y="210"/>
                        </a:lnTo>
                        <a:lnTo>
                          <a:pt x="1092" y="210"/>
                        </a:lnTo>
                        <a:lnTo>
                          <a:pt x="1094" y="370"/>
                        </a:lnTo>
                        <a:lnTo>
                          <a:pt x="774" y="368"/>
                        </a:lnTo>
                        <a:lnTo>
                          <a:pt x="774" y="12"/>
                        </a:lnTo>
                        <a:lnTo>
                          <a:pt x="308" y="12"/>
                        </a:lnTo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59" name="Freeform 20"/>
                  <p:cNvSpPr>
                    <a:spLocks/>
                  </p:cNvSpPr>
                  <p:nvPr/>
                </p:nvSpPr>
                <p:spPr bwMode="auto">
                  <a:xfrm>
                    <a:off x="2746" y="2282"/>
                    <a:ext cx="568" cy="362"/>
                  </a:xfrm>
                  <a:custGeom>
                    <a:avLst/>
                    <a:gdLst>
                      <a:gd name="T0" fmla="*/ 0 w 568"/>
                      <a:gd name="T1" fmla="*/ 0 h 362"/>
                      <a:gd name="T2" fmla="*/ 2 w 568"/>
                      <a:gd name="T3" fmla="*/ 362 h 362"/>
                      <a:gd name="T4" fmla="*/ 568 w 568"/>
                      <a:gd name="T5" fmla="*/ 14 h 362"/>
                      <a:gd name="T6" fmla="*/ 0 w 568"/>
                      <a:gd name="T7" fmla="*/ 14 h 3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568"/>
                      <a:gd name="T13" fmla="*/ 0 h 362"/>
                      <a:gd name="T14" fmla="*/ 568 w 568"/>
                      <a:gd name="T15" fmla="*/ 362 h 3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568" h="362">
                        <a:moveTo>
                          <a:pt x="0" y="0"/>
                        </a:moveTo>
                        <a:lnTo>
                          <a:pt x="2" y="362"/>
                        </a:lnTo>
                        <a:lnTo>
                          <a:pt x="568" y="14"/>
                        </a:lnTo>
                        <a:lnTo>
                          <a:pt x="0" y="14"/>
                        </a:lnTo>
                      </a:path>
                    </a:pathLst>
                  </a:custGeom>
                  <a:solidFill>
                    <a:srgbClr val="FF0000"/>
                  </a:solidFill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60" name="Freeform 21"/>
                  <p:cNvSpPr>
                    <a:spLocks/>
                  </p:cNvSpPr>
                  <p:nvPr/>
                </p:nvSpPr>
                <p:spPr bwMode="auto">
                  <a:xfrm>
                    <a:off x="1864" y="3060"/>
                    <a:ext cx="1350" cy="540"/>
                  </a:xfrm>
                  <a:custGeom>
                    <a:avLst/>
                    <a:gdLst>
                      <a:gd name="T0" fmla="*/ 1350 w 1350"/>
                      <a:gd name="T1" fmla="*/ 426 h 540"/>
                      <a:gd name="T2" fmla="*/ 1350 w 1350"/>
                      <a:gd name="T3" fmla="*/ 304 h 540"/>
                      <a:gd name="T4" fmla="*/ 1206 w 1350"/>
                      <a:gd name="T5" fmla="*/ 304 h 540"/>
                      <a:gd name="T6" fmla="*/ 1206 w 1350"/>
                      <a:gd name="T7" fmla="*/ 2 h 540"/>
                      <a:gd name="T8" fmla="*/ 654 w 1350"/>
                      <a:gd name="T9" fmla="*/ 0 h 540"/>
                      <a:gd name="T10" fmla="*/ 654 w 1350"/>
                      <a:gd name="T11" fmla="*/ 88 h 540"/>
                      <a:gd name="T12" fmla="*/ 474 w 1350"/>
                      <a:gd name="T13" fmla="*/ 88 h 540"/>
                      <a:gd name="T14" fmla="*/ 474 w 1350"/>
                      <a:gd name="T15" fmla="*/ 396 h 540"/>
                      <a:gd name="T16" fmla="*/ 2 w 1350"/>
                      <a:gd name="T17" fmla="*/ 396 h 540"/>
                      <a:gd name="T18" fmla="*/ 0 w 1350"/>
                      <a:gd name="T19" fmla="*/ 540 h 540"/>
                      <a:gd name="T20" fmla="*/ 928 w 1350"/>
                      <a:gd name="T21" fmla="*/ 510 h 540"/>
                      <a:gd name="T22" fmla="*/ 928 w 1350"/>
                      <a:gd name="T23" fmla="*/ 348 h 540"/>
                      <a:gd name="T24" fmla="*/ 1038 w 1350"/>
                      <a:gd name="T25" fmla="*/ 348 h 540"/>
                      <a:gd name="T26" fmla="*/ 1038 w 1350"/>
                      <a:gd name="T27" fmla="*/ 424 h 540"/>
                      <a:gd name="T28" fmla="*/ 1350 w 1350"/>
                      <a:gd name="T29" fmla="*/ 426 h 54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350"/>
                      <a:gd name="T46" fmla="*/ 0 h 540"/>
                      <a:gd name="T47" fmla="*/ 1350 w 1350"/>
                      <a:gd name="T48" fmla="*/ 540 h 540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350" h="540">
                        <a:moveTo>
                          <a:pt x="1350" y="426"/>
                        </a:moveTo>
                        <a:lnTo>
                          <a:pt x="1350" y="304"/>
                        </a:lnTo>
                        <a:lnTo>
                          <a:pt x="1206" y="304"/>
                        </a:lnTo>
                        <a:lnTo>
                          <a:pt x="1206" y="2"/>
                        </a:lnTo>
                        <a:lnTo>
                          <a:pt x="654" y="0"/>
                        </a:lnTo>
                        <a:lnTo>
                          <a:pt x="654" y="88"/>
                        </a:lnTo>
                        <a:lnTo>
                          <a:pt x="474" y="88"/>
                        </a:lnTo>
                        <a:lnTo>
                          <a:pt x="474" y="396"/>
                        </a:lnTo>
                        <a:lnTo>
                          <a:pt x="2" y="396"/>
                        </a:lnTo>
                        <a:lnTo>
                          <a:pt x="0" y="540"/>
                        </a:lnTo>
                        <a:lnTo>
                          <a:pt x="928" y="510"/>
                        </a:lnTo>
                        <a:lnTo>
                          <a:pt x="928" y="348"/>
                        </a:lnTo>
                        <a:lnTo>
                          <a:pt x="1038" y="348"/>
                        </a:lnTo>
                        <a:lnTo>
                          <a:pt x="1038" y="424"/>
                        </a:lnTo>
                        <a:lnTo>
                          <a:pt x="1350" y="426"/>
                        </a:lnTo>
                        <a:close/>
                      </a:path>
                    </a:pathLst>
                  </a:custGeom>
                  <a:solidFill>
                    <a:srgbClr val="FF3300"/>
                  </a:solidFill>
                  <a:ln w="28575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61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854" y="3496"/>
                    <a:ext cx="936" cy="202"/>
                  </a:xfrm>
                  <a:prstGeom prst="rect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FF33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62" name="Freeform 23"/>
                  <p:cNvSpPr>
                    <a:spLocks/>
                  </p:cNvSpPr>
                  <p:nvPr/>
                </p:nvSpPr>
                <p:spPr bwMode="auto">
                  <a:xfrm>
                    <a:off x="1616" y="3132"/>
                    <a:ext cx="716" cy="574"/>
                  </a:xfrm>
                  <a:custGeom>
                    <a:avLst/>
                    <a:gdLst>
                      <a:gd name="T0" fmla="*/ 716 w 716"/>
                      <a:gd name="T1" fmla="*/ 4 h 574"/>
                      <a:gd name="T2" fmla="*/ 716 w 716"/>
                      <a:gd name="T3" fmla="*/ 322 h 574"/>
                      <a:gd name="T4" fmla="*/ 244 w 716"/>
                      <a:gd name="T5" fmla="*/ 322 h 574"/>
                      <a:gd name="T6" fmla="*/ 244 w 716"/>
                      <a:gd name="T7" fmla="*/ 574 h 574"/>
                      <a:gd name="T8" fmla="*/ 0 w 716"/>
                      <a:gd name="T9" fmla="*/ 574 h 574"/>
                      <a:gd name="T10" fmla="*/ 0 w 716"/>
                      <a:gd name="T11" fmla="*/ 0 h 574"/>
                      <a:gd name="T12" fmla="*/ 352 w 716"/>
                      <a:gd name="T13" fmla="*/ 2 h 574"/>
                      <a:gd name="T14" fmla="*/ 352 w 716"/>
                      <a:gd name="T15" fmla="*/ 140 h 574"/>
                      <a:gd name="T16" fmla="*/ 580 w 716"/>
                      <a:gd name="T17" fmla="*/ 142 h 574"/>
                      <a:gd name="T18" fmla="*/ 578 w 716"/>
                      <a:gd name="T19" fmla="*/ 6 h 574"/>
                      <a:gd name="T20" fmla="*/ 716 w 716"/>
                      <a:gd name="T21" fmla="*/ 4 h 57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716"/>
                      <a:gd name="T34" fmla="*/ 0 h 574"/>
                      <a:gd name="T35" fmla="*/ 716 w 716"/>
                      <a:gd name="T36" fmla="*/ 574 h 57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716" h="574">
                        <a:moveTo>
                          <a:pt x="716" y="4"/>
                        </a:moveTo>
                        <a:lnTo>
                          <a:pt x="716" y="322"/>
                        </a:lnTo>
                        <a:lnTo>
                          <a:pt x="244" y="322"/>
                        </a:lnTo>
                        <a:lnTo>
                          <a:pt x="244" y="574"/>
                        </a:lnTo>
                        <a:lnTo>
                          <a:pt x="0" y="574"/>
                        </a:lnTo>
                        <a:lnTo>
                          <a:pt x="0" y="0"/>
                        </a:lnTo>
                        <a:lnTo>
                          <a:pt x="352" y="2"/>
                        </a:lnTo>
                        <a:lnTo>
                          <a:pt x="352" y="140"/>
                        </a:lnTo>
                        <a:lnTo>
                          <a:pt x="580" y="142"/>
                        </a:lnTo>
                        <a:lnTo>
                          <a:pt x="578" y="6"/>
                        </a:lnTo>
                        <a:lnTo>
                          <a:pt x="716" y="4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3366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63" name="Freeform 24"/>
                  <p:cNvSpPr>
                    <a:spLocks/>
                  </p:cNvSpPr>
                  <p:nvPr/>
                </p:nvSpPr>
                <p:spPr bwMode="auto">
                  <a:xfrm>
                    <a:off x="1608" y="2642"/>
                    <a:ext cx="906" cy="624"/>
                  </a:xfrm>
                  <a:custGeom>
                    <a:avLst/>
                    <a:gdLst>
                      <a:gd name="T0" fmla="*/ 0 w 906"/>
                      <a:gd name="T1" fmla="*/ 0 h 624"/>
                      <a:gd name="T2" fmla="*/ 436 w 906"/>
                      <a:gd name="T3" fmla="*/ 0 h 624"/>
                      <a:gd name="T4" fmla="*/ 436 w 906"/>
                      <a:gd name="T5" fmla="*/ 288 h 624"/>
                      <a:gd name="T6" fmla="*/ 906 w 906"/>
                      <a:gd name="T7" fmla="*/ 284 h 624"/>
                      <a:gd name="T8" fmla="*/ 904 w 906"/>
                      <a:gd name="T9" fmla="*/ 500 h 624"/>
                      <a:gd name="T10" fmla="*/ 588 w 906"/>
                      <a:gd name="T11" fmla="*/ 500 h 624"/>
                      <a:gd name="T12" fmla="*/ 588 w 906"/>
                      <a:gd name="T13" fmla="*/ 624 h 624"/>
                      <a:gd name="T14" fmla="*/ 360 w 906"/>
                      <a:gd name="T15" fmla="*/ 624 h 624"/>
                      <a:gd name="T16" fmla="*/ 360 w 906"/>
                      <a:gd name="T17" fmla="*/ 488 h 624"/>
                      <a:gd name="T18" fmla="*/ 4 w 906"/>
                      <a:gd name="T19" fmla="*/ 488 h 624"/>
                      <a:gd name="T20" fmla="*/ 12 w 906"/>
                      <a:gd name="T21" fmla="*/ 0 h 624"/>
                      <a:gd name="T22" fmla="*/ 0 w 906"/>
                      <a:gd name="T23" fmla="*/ 0 h 624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906"/>
                      <a:gd name="T37" fmla="*/ 0 h 624"/>
                      <a:gd name="T38" fmla="*/ 906 w 906"/>
                      <a:gd name="T39" fmla="*/ 624 h 624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906" h="624">
                        <a:moveTo>
                          <a:pt x="0" y="0"/>
                        </a:moveTo>
                        <a:lnTo>
                          <a:pt x="436" y="0"/>
                        </a:lnTo>
                        <a:lnTo>
                          <a:pt x="436" y="288"/>
                        </a:lnTo>
                        <a:lnTo>
                          <a:pt x="906" y="284"/>
                        </a:lnTo>
                        <a:lnTo>
                          <a:pt x="904" y="500"/>
                        </a:lnTo>
                        <a:lnTo>
                          <a:pt x="588" y="500"/>
                        </a:lnTo>
                        <a:lnTo>
                          <a:pt x="588" y="624"/>
                        </a:lnTo>
                        <a:lnTo>
                          <a:pt x="360" y="624"/>
                        </a:lnTo>
                        <a:lnTo>
                          <a:pt x="360" y="488"/>
                        </a:lnTo>
                        <a:lnTo>
                          <a:pt x="4" y="488"/>
                        </a:lnTo>
                        <a:lnTo>
                          <a:pt x="1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CC33"/>
                  </a:solidFill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64" name="Freeform 25"/>
                  <p:cNvSpPr>
                    <a:spLocks/>
                  </p:cNvSpPr>
                  <p:nvPr/>
                </p:nvSpPr>
                <p:spPr bwMode="auto">
                  <a:xfrm>
                    <a:off x="2738" y="2286"/>
                    <a:ext cx="768" cy="358"/>
                  </a:xfrm>
                  <a:custGeom>
                    <a:avLst/>
                    <a:gdLst>
                      <a:gd name="T0" fmla="*/ 766 w 768"/>
                      <a:gd name="T1" fmla="*/ 194 h 358"/>
                      <a:gd name="T2" fmla="*/ 766 w 768"/>
                      <a:gd name="T3" fmla="*/ 0 h 358"/>
                      <a:gd name="T4" fmla="*/ 584 w 768"/>
                      <a:gd name="T5" fmla="*/ 0 h 358"/>
                      <a:gd name="T6" fmla="*/ 0 w 768"/>
                      <a:gd name="T7" fmla="*/ 358 h 358"/>
                      <a:gd name="T8" fmla="*/ 324 w 768"/>
                      <a:gd name="T9" fmla="*/ 354 h 358"/>
                      <a:gd name="T10" fmla="*/ 328 w 768"/>
                      <a:gd name="T11" fmla="*/ 216 h 358"/>
                      <a:gd name="T12" fmla="*/ 768 w 768"/>
                      <a:gd name="T13" fmla="*/ 214 h 358"/>
                      <a:gd name="T14" fmla="*/ 766 w 768"/>
                      <a:gd name="T15" fmla="*/ 194 h 35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68"/>
                      <a:gd name="T25" fmla="*/ 0 h 358"/>
                      <a:gd name="T26" fmla="*/ 768 w 768"/>
                      <a:gd name="T27" fmla="*/ 358 h 35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68" h="358">
                        <a:moveTo>
                          <a:pt x="766" y="194"/>
                        </a:moveTo>
                        <a:lnTo>
                          <a:pt x="766" y="0"/>
                        </a:lnTo>
                        <a:lnTo>
                          <a:pt x="584" y="0"/>
                        </a:lnTo>
                        <a:lnTo>
                          <a:pt x="0" y="358"/>
                        </a:lnTo>
                        <a:lnTo>
                          <a:pt x="324" y="354"/>
                        </a:lnTo>
                        <a:lnTo>
                          <a:pt x="328" y="216"/>
                        </a:lnTo>
                        <a:lnTo>
                          <a:pt x="768" y="214"/>
                        </a:lnTo>
                        <a:lnTo>
                          <a:pt x="766" y="194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</p:grpSp>
            <p:grpSp>
              <p:nvGrpSpPr>
                <p:cNvPr id="1368265" name="Group 26"/>
                <p:cNvGrpSpPr>
                  <a:grpSpLocks/>
                </p:cNvGrpSpPr>
                <p:nvPr/>
              </p:nvGrpSpPr>
              <p:grpSpPr bwMode="auto">
                <a:xfrm>
                  <a:off x="1874" y="2468"/>
                  <a:ext cx="2089" cy="1517"/>
                  <a:chOff x="1874" y="2468"/>
                  <a:chExt cx="2089" cy="1517"/>
                </a:xfrm>
              </p:grpSpPr>
              <p:sp>
                <p:nvSpPr>
                  <p:cNvPr id="1368266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29" y="3481"/>
                    <a:ext cx="430" cy="504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1" hangingPunct="1">
                      <a:lnSpc>
                        <a:spcPct val="100000"/>
                      </a:lnSpc>
                      <a:buFontTx/>
                      <a:buNone/>
                    </a:pPr>
                    <a:r>
                      <a:rPr lang="en-US" sz="2000" b="1">
                        <a:solidFill>
                          <a:srgbClr val="FFFFFF"/>
                        </a:solidFill>
                        <a:latin typeface="Times New Roman" pitchFamily="18" charset="0"/>
                      </a:rPr>
                      <a:t>C</a:t>
                    </a:r>
                  </a:p>
                </p:txBody>
              </p:sp>
              <p:grpSp>
                <p:nvGrpSpPr>
                  <p:cNvPr id="1368267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874" y="2468"/>
                    <a:ext cx="2089" cy="1408"/>
                    <a:chOff x="1874" y="2468"/>
                    <a:chExt cx="2089" cy="1408"/>
                  </a:xfrm>
                </p:grpSpPr>
                <p:sp>
                  <p:nvSpPr>
                    <p:cNvPr id="1368268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93" y="3163"/>
                      <a:ext cx="871" cy="24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69" name="Line 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08" y="3305"/>
                      <a:ext cx="586" cy="13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70" name="Line 3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76" y="2945"/>
                      <a:ext cx="682" cy="18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71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4" y="2510"/>
                      <a:ext cx="429" cy="505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1368272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81" y="2999"/>
                      <a:ext cx="413" cy="504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1368273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40" y="2682"/>
                      <a:ext cx="429" cy="504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D</a:t>
                      </a:r>
                    </a:p>
                  </p:txBody>
                </p:sp>
                <p:sp>
                  <p:nvSpPr>
                    <p:cNvPr id="1368274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54" y="2468"/>
                      <a:ext cx="422" cy="504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E</a:t>
                      </a:r>
                    </a:p>
                  </p:txBody>
                </p:sp>
                <p:sp>
                  <p:nvSpPr>
                    <p:cNvPr id="1368275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7" y="3126"/>
                      <a:ext cx="396" cy="504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F</a:t>
                      </a:r>
                    </a:p>
                  </p:txBody>
                </p:sp>
                <p:sp>
                  <p:nvSpPr>
                    <p:cNvPr id="1368276" name="Text Box 3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34" y="3372"/>
                      <a:ext cx="444" cy="504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G</a:t>
                      </a:r>
                    </a:p>
                  </p:txBody>
                </p:sp>
                <p:sp>
                  <p:nvSpPr>
                    <p:cNvPr id="1368277" name="Oval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8" y="2622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278" name="Oval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2" y="289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279" name="Oval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9" y="311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280" name="Oval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8" y="3585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281" name="Oval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6" y="328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282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6" y="2668"/>
                      <a:ext cx="0" cy="44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83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6" y="3163"/>
                      <a:ext cx="142" cy="42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84" name="Line 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62" y="3449"/>
                      <a:ext cx="702" cy="17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85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02" y="2934"/>
                      <a:ext cx="792" cy="37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86" name="Line 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02" y="2633"/>
                      <a:ext cx="426" cy="30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87" name="Line 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93" y="2633"/>
                      <a:ext cx="665" cy="26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288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40" y="2595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289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2" y="3410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</p:grpSp>
            </p:grpSp>
          </p:grpSp>
          <p:sp>
            <p:nvSpPr>
              <p:cNvPr id="1368290" name="Line 51"/>
              <p:cNvSpPr>
                <a:spLocks noChangeShapeType="1"/>
              </p:cNvSpPr>
              <p:nvPr/>
            </p:nvSpPr>
            <p:spPr bwMode="auto">
              <a:xfrm flipH="1" flipV="1">
                <a:off x="1889" y="2945"/>
                <a:ext cx="162" cy="469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68291" name="Rectangle 53"/>
            <p:cNvSpPr>
              <a:spLocks noChangeArrowheads="1"/>
            </p:cNvSpPr>
            <p:nvPr/>
          </p:nvSpPr>
          <p:spPr bwMode="auto">
            <a:xfrm>
              <a:off x="3315" y="2220"/>
              <a:ext cx="1620" cy="117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</p:grpSp>
      <p:grpSp>
        <p:nvGrpSpPr>
          <p:cNvPr id="1368292" name="Group 228"/>
          <p:cNvGrpSpPr>
            <a:grpSpLocks/>
          </p:cNvGrpSpPr>
          <p:nvPr/>
        </p:nvGrpSpPr>
        <p:grpSpPr bwMode="auto">
          <a:xfrm>
            <a:off x="4579938" y="4797425"/>
            <a:ext cx="1751012" cy="1182688"/>
            <a:chOff x="3246" y="2205"/>
            <a:chExt cx="1786" cy="1255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3246" y="2205"/>
              <a:ext cx="1786" cy="1255"/>
              <a:chOff x="861" y="2468"/>
              <a:chExt cx="2094" cy="1523"/>
            </a:xfrm>
          </p:grpSpPr>
          <p:grpSp>
            <p:nvGrpSpPr>
              <p:cNvPr id="1368294" name="Group 14"/>
              <p:cNvGrpSpPr>
                <a:grpSpLocks/>
              </p:cNvGrpSpPr>
              <p:nvPr/>
            </p:nvGrpSpPr>
            <p:grpSpPr bwMode="auto">
              <a:xfrm>
                <a:off x="861" y="2468"/>
                <a:ext cx="2094" cy="1523"/>
                <a:chOff x="1874" y="2468"/>
                <a:chExt cx="2094" cy="1523"/>
              </a:xfrm>
            </p:grpSpPr>
            <p:grpSp>
              <p:nvGrpSpPr>
                <p:cNvPr id="1368295" name="Group 15"/>
                <p:cNvGrpSpPr>
                  <a:grpSpLocks/>
                </p:cNvGrpSpPr>
                <p:nvPr/>
              </p:nvGrpSpPr>
              <p:grpSpPr bwMode="auto">
                <a:xfrm>
                  <a:off x="1954" y="2486"/>
                  <a:ext cx="1898" cy="1428"/>
                  <a:chOff x="1608" y="2278"/>
                  <a:chExt cx="1898" cy="1428"/>
                </a:xfrm>
              </p:grpSpPr>
              <p:sp>
                <p:nvSpPr>
                  <p:cNvPr id="1368296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304"/>
                    <a:ext cx="1824" cy="1371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97" name="Freeform 17"/>
                  <p:cNvSpPr>
                    <a:spLocks/>
                  </p:cNvSpPr>
                  <p:nvPr/>
                </p:nvSpPr>
                <p:spPr bwMode="auto">
                  <a:xfrm>
                    <a:off x="1616" y="2304"/>
                    <a:ext cx="656" cy="358"/>
                  </a:xfrm>
                  <a:custGeom>
                    <a:avLst/>
                    <a:gdLst>
                      <a:gd name="T0" fmla="*/ 654 w 656"/>
                      <a:gd name="T1" fmla="*/ 0 h 358"/>
                      <a:gd name="T2" fmla="*/ 656 w 656"/>
                      <a:gd name="T3" fmla="*/ 222 h 358"/>
                      <a:gd name="T4" fmla="*/ 340 w 656"/>
                      <a:gd name="T5" fmla="*/ 216 h 358"/>
                      <a:gd name="T6" fmla="*/ 342 w 656"/>
                      <a:gd name="T7" fmla="*/ 358 h 358"/>
                      <a:gd name="T8" fmla="*/ 0 w 656"/>
                      <a:gd name="T9" fmla="*/ 354 h 358"/>
                      <a:gd name="T10" fmla="*/ 0 w 656"/>
                      <a:gd name="T11" fmla="*/ 0 h 358"/>
                      <a:gd name="T12" fmla="*/ 654 w 656"/>
                      <a:gd name="T13" fmla="*/ 0 h 3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656"/>
                      <a:gd name="T22" fmla="*/ 0 h 358"/>
                      <a:gd name="T23" fmla="*/ 656 w 656"/>
                      <a:gd name="T24" fmla="*/ 358 h 3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656" h="358">
                        <a:moveTo>
                          <a:pt x="654" y="0"/>
                        </a:moveTo>
                        <a:lnTo>
                          <a:pt x="656" y="222"/>
                        </a:lnTo>
                        <a:lnTo>
                          <a:pt x="340" y="216"/>
                        </a:lnTo>
                        <a:lnTo>
                          <a:pt x="342" y="358"/>
                        </a:lnTo>
                        <a:lnTo>
                          <a:pt x="0" y="354"/>
                        </a:lnTo>
                        <a:lnTo>
                          <a:pt x="0" y="0"/>
                        </a:lnTo>
                        <a:lnTo>
                          <a:pt x="654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98" name="Freeform 18"/>
                  <p:cNvSpPr>
                    <a:spLocks/>
                  </p:cNvSpPr>
                  <p:nvPr/>
                </p:nvSpPr>
                <p:spPr bwMode="auto">
                  <a:xfrm>
                    <a:off x="2800" y="2784"/>
                    <a:ext cx="694" cy="922"/>
                  </a:xfrm>
                  <a:custGeom>
                    <a:avLst/>
                    <a:gdLst>
                      <a:gd name="T0" fmla="*/ 690 w 684"/>
                      <a:gd name="T1" fmla="*/ 0 h 914"/>
                      <a:gd name="T2" fmla="*/ 100 w 684"/>
                      <a:gd name="T3" fmla="*/ 2 h 914"/>
                      <a:gd name="T4" fmla="*/ 105 w 684"/>
                      <a:gd name="T5" fmla="*/ 282 h 914"/>
                      <a:gd name="T6" fmla="*/ 274 w 684"/>
                      <a:gd name="T7" fmla="*/ 292 h 914"/>
                      <a:gd name="T8" fmla="*/ 274 w 684"/>
                      <a:gd name="T9" fmla="*/ 588 h 914"/>
                      <a:gd name="T10" fmla="*/ 432 w 684"/>
                      <a:gd name="T11" fmla="*/ 588 h 914"/>
                      <a:gd name="T12" fmla="*/ 432 w 684"/>
                      <a:gd name="T13" fmla="*/ 722 h 914"/>
                      <a:gd name="T14" fmla="*/ 94 w 684"/>
                      <a:gd name="T15" fmla="*/ 720 h 914"/>
                      <a:gd name="T16" fmla="*/ 94 w 684"/>
                      <a:gd name="T17" fmla="*/ 639 h 914"/>
                      <a:gd name="T18" fmla="*/ 0 w 684"/>
                      <a:gd name="T19" fmla="*/ 639 h 914"/>
                      <a:gd name="T20" fmla="*/ 0 w 684"/>
                      <a:gd name="T21" fmla="*/ 930 h 914"/>
                      <a:gd name="T22" fmla="*/ 694 w 684"/>
                      <a:gd name="T23" fmla="*/ 930 h 914"/>
                      <a:gd name="T24" fmla="*/ 704 w 684"/>
                      <a:gd name="T25" fmla="*/ 2 h 914"/>
                      <a:gd name="T26" fmla="*/ 690 w 684"/>
                      <a:gd name="T27" fmla="*/ 0 h 914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684"/>
                      <a:gd name="T43" fmla="*/ 0 h 914"/>
                      <a:gd name="T44" fmla="*/ 684 w 684"/>
                      <a:gd name="T45" fmla="*/ 914 h 914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684" h="914">
                        <a:moveTo>
                          <a:pt x="670" y="0"/>
                        </a:moveTo>
                        <a:lnTo>
                          <a:pt x="98" y="2"/>
                        </a:lnTo>
                        <a:lnTo>
                          <a:pt x="102" y="278"/>
                        </a:lnTo>
                        <a:lnTo>
                          <a:pt x="266" y="286"/>
                        </a:lnTo>
                        <a:lnTo>
                          <a:pt x="266" y="578"/>
                        </a:lnTo>
                        <a:lnTo>
                          <a:pt x="420" y="578"/>
                        </a:lnTo>
                        <a:lnTo>
                          <a:pt x="420" y="710"/>
                        </a:lnTo>
                        <a:lnTo>
                          <a:pt x="92" y="708"/>
                        </a:lnTo>
                        <a:lnTo>
                          <a:pt x="92" y="628"/>
                        </a:lnTo>
                        <a:lnTo>
                          <a:pt x="0" y="628"/>
                        </a:lnTo>
                        <a:lnTo>
                          <a:pt x="0" y="914"/>
                        </a:lnTo>
                        <a:lnTo>
                          <a:pt x="674" y="914"/>
                        </a:lnTo>
                        <a:lnTo>
                          <a:pt x="684" y="2"/>
                        </a:lnTo>
                        <a:lnTo>
                          <a:pt x="670" y="0"/>
                        </a:lnTo>
                        <a:close/>
                      </a:path>
                    </a:pathLst>
                  </a:custGeom>
                  <a:solidFill>
                    <a:srgbClr val="33CC33"/>
                  </a:solidFill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299" name="Freeform 19"/>
                  <p:cNvSpPr>
                    <a:spLocks/>
                  </p:cNvSpPr>
                  <p:nvPr/>
                </p:nvSpPr>
                <p:spPr bwMode="auto">
                  <a:xfrm>
                    <a:off x="1966" y="2278"/>
                    <a:ext cx="1528" cy="788"/>
                  </a:xfrm>
                  <a:custGeom>
                    <a:avLst/>
                    <a:gdLst>
                      <a:gd name="T0" fmla="*/ 312 w 1528"/>
                      <a:gd name="T1" fmla="*/ 0 h 788"/>
                      <a:gd name="T2" fmla="*/ 314 w 1528"/>
                      <a:gd name="T3" fmla="*/ 238 h 788"/>
                      <a:gd name="T4" fmla="*/ 0 w 1528"/>
                      <a:gd name="T5" fmla="*/ 234 h 788"/>
                      <a:gd name="T6" fmla="*/ 0 w 1528"/>
                      <a:gd name="T7" fmla="*/ 376 h 788"/>
                      <a:gd name="T8" fmla="*/ 78 w 1528"/>
                      <a:gd name="T9" fmla="*/ 376 h 788"/>
                      <a:gd name="T10" fmla="*/ 78 w 1528"/>
                      <a:gd name="T11" fmla="*/ 652 h 788"/>
                      <a:gd name="T12" fmla="*/ 554 w 1528"/>
                      <a:gd name="T13" fmla="*/ 652 h 788"/>
                      <a:gd name="T14" fmla="*/ 554 w 1528"/>
                      <a:gd name="T15" fmla="*/ 786 h 788"/>
                      <a:gd name="T16" fmla="*/ 934 w 1528"/>
                      <a:gd name="T17" fmla="*/ 788 h 788"/>
                      <a:gd name="T18" fmla="*/ 934 w 1528"/>
                      <a:gd name="T19" fmla="*/ 496 h 788"/>
                      <a:gd name="T20" fmla="*/ 1528 w 1528"/>
                      <a:gd name="T21" fmla="*/ 496 h 788"/>
                      <a:gd name="T22" fmla="*/ 1528 w 1528"/>
                      <a:gd name="T23" fmla="*/ 210 h 788"/>
                      <a:gd name="T24" fmla="*/ 1092 w 1528"/>
                      <a:gd name="T25" fmla="*/ 210 h 788"/>
                      <a:gd name="T26" fmla="*/ 1094 w 1528"/>
                      <a:gd name="T27" fmla="*/ 370 h 788"/>
                      <a:gd name="T28" fmla="*/ 774 w 1528"/>
                      <a:gd name="T29" fmla="*/ 368 h 788"/>
                      <a:gd name="T30" fmla="*/ 774 w 1528"/>
                      <a:gd name="T31" fmla="*/ 12 h 788"/>
                      <a:gd name="T32" fmla="*/ 308 w 1528"/>
                      <a:gd name="T33" fmla="*/ 12 h 788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1528"/>
                      <a:gd name="T52" fmla="*/ 0 h 788"/>
                      <a:gd name="T53" fmla="*/ 1528 w 1528"/>
                      <a:gd name="T54" fmla="*/ 788 h 788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1528" h="788">
                        <a:moveTo>
                          <a:pt x="312" y="0"/>
                        </a:moveTo>
                        <a:lnTo>
                          <a:pt x="314" y="238"/>
                        </a:lnTo>
                        <a:lnTo>
                          <a:pt x="0" y="234"/>
                        </a:lnTo>
                        <a:lnTo>
                          <a:pt x="0" y="376"/>
                        </a:lnTo>
                        <a:lnTo>
                          <a:pt x="78" y="376"/>
                        </a:lnTo>
                        <a:lnTo>
                          <a:pt x="78" y="652"/>
                        </a:lnTo>
                        <a:lnTo>
                          <a:pt x="554" y="652"/>
                        </a:lnTo>
                        <a:lnTo>
                          <a:pt x="554" y="786"/>
                        </a:lnTo>
                        <a:lnTo>
                          <a:pt x="934" y="788"/>
                        </a:lnTo>
                        <a:lnTo>
                          <a:pt x="934" y="496"/>
                        </a:lnTo>
                        <a:lnTo>
                          <a:pt x="1528" y="496"/>
                        </a:lnTo>
                        <a:lnTo>
                          <a:pt x="1528" y="210"/>
                        </a:lnTo>
                        <a:lnTo>
                          <a:pt x="1092" y="210"/>
                        </a:lnTo>
                        <a:lnTo>
                          <a:pt x="1094" y="370"/>
                        </a:lnTo>
                        <a:lnTo>
                          <a:pt x="774" y="368"/>
                        </a:lnTo>
                        <a:lnTo>
                          <a:pt x="774" y="12"/>
                        </a:lnTo>
                        <a:lnTo>
                          <a:pt x="308" y="12"/>
                        </a:lnTo>
                      </a:path>
                    </a:pathLst>
                  </a:custGeom>
                  <a:solidFill>
                    <a:srgbClr val="FF3303"/>
                  </a:solidFill>
                  <a:ln w="28575">
                    <a:solidFill>
                      <a:srgbClr val="FF330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300" name="Freeform 20"/>
                  <p:cNvSpPr>
                    <a:spLocks/>
                  </p:cNvSpPr>
                  <p:nvPr/>
                </p:nvSpPr>
                <p:spPr bwMode="auto">
                  <a:xfrm>
                    <a:off x="2746" y="2282"/>
                    <a:ext cx="568" cy="362"/>
                  </a:xfrm>
                  <a:custGeom>
                    <a:avLst/>
                    <a:gdLst>
                      <a:gd name="T0" fmla="*/ 0 w 568"/>
                      <a:gd name="T1" fmla="*/ 0 h 362"/>
                      <a:gd name="T2" fmla="*/ 2 w 568"/>
                      <a:gd name="T3" fmla="*/ 362 h 362"/>
                      <a:gd name="T4" fmla="*/ 568 w 568"/>
                      <a:gd name="T5" fmla="*/ 14 h 362"/>
                      <a:gd name="T6" fmla="*/ 0 w 568"/>
                      <a:gd name="T7" fmla="*/ 14 h 3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568"/>
                      <a:gd name="T13" fmla="*/ 0 h 362"/>
                      <a:gd name="T14" fmla="*/ 568 w 568"/>
                      <a:gd name="T15" fmla="*/ 362 h 3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568" h="362">
                        <a:moveTo>
                          <a:pt x="0" y="0"/>
                        </a:moveTo>
                        <a:lnTo>
                          <a:pt x="2" y="362"/>
                        </a:lnTo>
                        <a:lnTo>
                          <a:pt x="568" y="14"/>
                        </a:lnTo>
                        <a:lnTo>
                          <a:pt x="0" y="14"/>
                        </a:lnTo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301" name="Freeform 21"/>
                  <p:cNvSpPr>
                    <a:spLocks/>
                  </p:cNvSpPr>
                  <p:nvPr/>
                </p:nvSpPr>
                <p:spPr bwMode="auto">
                  <a:xfrm>
                    <a:off x="1864" y="3060"/>
                    <a:ext cx="1350" cy="540"/>
                  </a:xfrm>
                  <a:custGeom>
                    <a:avLst/>
                    <a:gdLst>
                      <a:gd name="T0" fmla="*/ 1350 w 1350"/>
                      <a:gd name="T1" fmla="*/ 426 h 540"/>
                      <a:gd name="T2" fmla="*/ 1350 w 1350"/>
                      <a:gd name="T3" fmla="*/ 304 h 540"/>
                      <a:gd name="T4" fmla="*/ 1206 w 1350"/>
                      <a:gd name="T5" fmla="*/ 304 h 540"/>
                      <a:gd name="T6" fmla="*/ 1206 w 1350"/>
                      <a:gd name="T7" fmla="*/ 2 h 540"/>
                      <a:gd name="T8" fmla="*/ 654 w 1350"/>
                      <a:gd name="T9" fmla="*/ 0 h 540"/>
                      <a:gd name="T10" fmla="*/ 654 w 1350"/>
                      <a:gd name="T11" fmla="*/ 88 h 540"/>
                      <a:gd name="T12" fmla="*/ 474 w 1350"/>
                      <a:gd name="T13" fmla="*/ 88 h 540"/>
                      <a:gd name="T14" fmla="*/ 474 w 1350"/>
                      <a:gd name="T15" fmla="*/ 396 h 540"/>
                      <a:gd name="T16" fmla="*/ 2 w 1350"/>
                      <a:gd name="T17" fmla="*/ 396 h 540"/>
                      <a:gd name="T18" fmla="*/ 0 w 1350"/>
                      <a:gd name="T19" fmla="*/ 540 h 540"/>
                      <a:gd name="T20" fmla="*/ 928 w 1350"/>
                      <a:gd name="T21" fmla="*/ 510 h 540"/>
                      <a:gd name="T22" fmla="*/ 928 w 1350"/>
                      <a:gd name="T23" fmla="*/ 348 h 540"/>
                      <a:gd name="T24" fmla="*/ 1038 w 1350"/>
                      <a:gd name="T25" fmla="*/ 348 h 540"/>
                      <a:gd name="T26" fmla="*/ 1038 w 1350"/>
                      <a:gd name="T27" fmla="*/ 424 h 540"/>
                      <a:gd name="T28" fmla="*/ 1350 w 1350"/>
                      <a:gd name="T29" fmla="*/ 426 h 54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350"/>
                      <a:gd name="T46" fmla="*/ 0 h 540"/>
                      <a:gd name="T47" fmla="*/ 1350 w 1350"/>
                      <a:gd name="T48" fmla="*/ 540 h 540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350" h="540">
                        <a:moveTo>
                          <a:pt x="1350" y="426"/>
                        </a:moveTo>
                        <a:lnTo>
                          <a:pt x="1350" y="304"/>
                        </a:lnTo>
                        <a:lnTo>
                          <a:pt x="1206" y="304"/>
                        </a:lnTo>
                        <a:lnTo>
                          <a:pt x="1206" y="2"/>
                        </a:lnTo>
                        <a:lnTo>
                          <a:pt x="654" y="0"/>
                        </a:lnTo>
                        <a:lnTo>
                          <a:pt x="654" y="88"/>
                        </a:lnTo>
                        <a:lnTo>
                          <a:pt x="474" y="88"/>
                        </a:lnTo>
                        <a:lnTo>
                          <a:pt x="474" y="396"/>
                        </a:lnTo>
                        <a:lnTo>
                          <a:pt x="2" y="396"/>
                        </a:lnTo>
                        <a:lnTo>
                          <a:pt x="0" y="540"/>
                        </a:lnTo>
                        <a:lnTo>
                          <a:pt x="928" y="510"/>
                        </a:lnTo>
                        <a:lnTo>
                          <a:pt x="928" y="348"/>
                        </a:lnTo>
                        <a:lnTo>
                          <a:pt x="1038" y="348"/>
                        </a:lnTo>
                        <a:lnTo>
                          <a:pt x="1038" y="424"/>
                        </a:lnTo>
                        <a:lnTo>
                          <a:pt x="1350" y="426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30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854" y="3496"/>
                    <a:ext cx="936" cy="202"/>
                  </a:xfrm>
                  <a:prstGeom prst="rect">
                    <a:avLst/>
                  </a:pr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303" name="Freeform 23"/>
                  <p:cNvSpPr>
                    <a:spLocks/>
                  </p:cNvSpPr>
                  <p:nvPr/>
                </p:nvSpPr>
                <p:spPr bwMode="auto">
                  <a:xfrm>
                    <a:off x="1616" y="3132"/>
                    <a:ext cx="716" cy="574"/>
                  </a:xfrm>
                  <a:custGeom>
                    <a:avLst/>
                    <a:gdLst>
                      <a:gd name="T0" fmla="*/ 716 w 716"/>
                      <a:gd name="T1" fmla="*/ 4 h 574"/>
                      <a:gd name="T2" fmla="*/ 716 w 716"/>
                      <a:gd name="T3" fmla="*/ 322 h 574"/>
                      <a:gd name="T4" fmla="*/ 244 w 716"/>
                      <a:gd name="T5" fmla="*/ 322 h 574"/>
                      <a:gd name="T6" fmla="*/ 244 w 716"/>
                      <a:gd name="T7" fmla="*/ 574 h 574"/>
                      <a:gd name="T8" fmla="*/ 0 w 716"/>
                      <a:gd name="T9" fmla="*/ 574 h 574"/>
                      <a:gd name="T10" fmla="*/ 0 w 716"/>
                      <a:gd name="T11" fmla="*/ 0 h 574"/>
                      <a:gd name="T12" fmla="*/ 352 w 716"/>
                      <a:gd name="T13" fmla="*/ 2 h 574"/>
                      <a:gd name="T14" fmla="*/ 352 w 716"/>
                      <a:gd name="T15" fmla="*/ 140 h 574"/>
                      <a:gd name="T16" fmla="*/ 580 w 716"/>
                      <a:gd name="T17" fmla="*/ 142 h 574"/>
                      <a:gd name="T18" fmla="*/ 578 w 716"/>
                      <a:gd name="T19" fmla="*/ 6 h 574"/>
                      <a:gd name="T20" fmla="*/ 716 w 716"/>
                      <a:gd name="T21" fmla="*/ 4 h 57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716"/>
                      <a:gd name="T34" fmla="*/ 0 h 574"/>
                      <a:gd name="T35" fmla="*/ 716 w 716"/>
                      <a:gd name="T36" fmla="*/ 574 h 57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716" h="574">
                        <a:moveTo>
                          <a:pt x="716" y="4"/>
                        </a:moveTo>
                        <a:lnTo>
                          <a:pt x="716" y="322"/>
                        </a:lnTo>
                        <a:lnTo>
                          <a:pt x="244" y="322"/>
                        </a:lnTo>
                        <a:lnTo>
                          <a:pt x="244" y="574"/>
                        </a:lnTo>
                        <a:lnTo>
                          <a:pt x="0" y="574"/>
                        </a:lnTo>
                        <a:lnTo>
                          <a:pt x="0" y="0"/>
                        </a:lnTo>
                        <a:lnTo>
                          <a:pt x="352" y="2"/>
                        </a:lnTo>
                        <a:lnTo>
                          <a:pt x="352" y="140"/>
                        </a:lnTo>
                        <a:lnTo>
                          <a:pt x="580" y="142"/>
                        </a:lnTo>
                        <a:lnTo>
                          <a:pt x="578" y="6"/>
                        </a:lnTo>
                        <a:lnTo>
                          <a:pt x="716" y="4"/>
                        </a:lnTo>
                        <a:close/>
                      </a:path>
                    </a:pathLst>
                  </a:custGeom>
                  <a:solidFill>
                    <a:srgbClr val="FF3303"/>
                  </a:solidFill>
                  <a:ln w="28575">
                    <a:solidFill>
                      <a:srgbClr val="FF330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304" name="Freeform 24"/>
                  <p:cNvSpPr>
                    <a:spLocks/>
                  </p:cNvSpPr>
                  <p:nvPr/>
                </p:nvSpPr>
                <p:spPr bwMode="auto">
                  <a:xfrm>
                    <a:off x="1608" y="2642"/>
                    <a:ext cx="906" cy="624"/>
                  </a:xfrm>
                  <a:custGeom>
                    <a:avLst/>
                    <a:gdLst>
                      <a:gd name="T0" fmla="*/ 0 w 906"/>
                      <a:gd name="T1" fmla="*/ 0 h 624"/>
                      <a:gd name="T2" fmla="*/ 436 w 906"/>
                      <a:gd name="T3" fmla="*/ 0 h 624"/>
                      <a:gd name="T4" fmla="*/ 436 w 906"/>
                      <a:gd name="T5" fmla="*/ 288 h 624"/>
                      <a:gd name="T6" fmla="*/ 906 w 906"/>
                      <a:gd name="T7" fmla="*/ 284 h 624"/>
                      <a:gd name="T8" fmla="*/ 904 w 906"/>
                      <a:gd name="T9" fmla="*/ 500 h 624"/>
                      <a:gd name="T10" fmla="*/ 588 w 906"/>
                      <a:gd name="T11" fmla="*/ 500 h 624"/>
                      <a:gd name="T12" fmla="*/ 588 w 906"/>
                      <a:gd name="T13" fmla="*/ 624 h 624"/>
                      <a:gd name="T14" fmla="*/ 360 w 906"/>
                      <a:gd name="T15" fmla="*/ 624 h 624"/>
                      <a:gd name="T16" fmla="*/ 360 w 906"/>
                      <a:gd name="T17" fmla="*/ 488 h 624"/>
                      <a:gd name="T18" fmla="*/ 4 w 906"/>
                      <a:gd name="T19" fmla="*/ 488 h 624"/>
                      <a:gd name="T20" fmla="*/ 12 w 906"/>
                      <a:gd name="T21" fmla="*/ 0 h 624"/>
                      <a:gd name="T22" fmla="*/ 0 w 906"/>
                      <a:gd name="T23" fmla="*/ 0 h 624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906"/>
                      <a:gd name="T37" fmla="*/ 0 h 624"/>
                      <a:gd name="T38" fmla="*/ 906 w 906"/>
                      <a:gd name="T39" fmla="*/ 624 h 624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906" h="624">
                        <a:moveTo>
                          <a:pt x="0" y="0"/>
                        </a:moveTo>
                        <a:lnTo>
                          <a:pt x="436" y="0"/>
                        </a:lnTo>
                        <a:lnTo>
                          <a:pt x="436" y="288"/>
                        </a:lnTo>
                        <a:lnTo>
                          <a:pt x="906" y="284"/>
                        </a:lnTo>
                        <a:lnTo>
                          <a:pt x="904" y="500"/>
                        </a:lnTo>
                        <a:lnTo>
                          <a:pt x="588" y="500"/>
                        </a:lnTo>
                        <a:lnTo>
                          <a:pt x="588" y="624"/>
                        </a:lnTo>
                        <a:lnTo>
                          <a:pt x="360" y="624"/>
                        </a:lnTo>
                        <a:lnTo>
                          <a:pt x="360" y="488"/>
                        </a:lnTo>
                        <a:lnTo>
                          <a:pt x="4" y="488"/>
                        </a:lnTo>
                        <a:lnTo>
                          <a:pt x="1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CC33"/>
                  </a:solidFill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68305" name="Freeform 25"/>
                  <p:cNvSpPr>
                    <a:spLocks/>
                  </p:cNvSpPr>
                  <p:nvPr/>
                </p:nvSpPr>
                <p:spPr bwMode="auto">
                  <a:xfrm>
                    <a:off x="2738" y="2286"/>
                    <a:ext cx="768" cy="358"/>
                  </a:xfrm>
                  <a:custGeom>
                    <a:avLst/>
                    <a:gdLst>
                      <a:gd name="T0" fmla="*/ 766 w 768"/>
                      <a:gd name="T1" fmla="*/ 194 h 358"/>
                      <a:gd name="T2" fmla="*/ 766 w 768"/>
                      <a:gd name="T3" fmla="*/ 0 h 358"/>
                      <a:gd name="T4" fmla="*/ 584 w 768"/>
                      <a:gd name="T5" fmla="*/ 0 h 358"/>
                      <a:gd name="T6" fmla="*/ 0 w 768"/>
                      <a:gd name="T7" fmla="*/ 358 h 358"/>
                      <a:gd name="T8" fmla="*/ 324 w 768"/>
                      <a:gd name="T9" fmla="*/ 354 h 358"/>
                      <a:gd name="T10" fmla="*/ 328 w 768"/>
                      <a:gd name="T11" fmla="*/ 216 h 358"/>
                      <a:gd name="T12" fmla="*/ 768 w 768"/>
                      <a:gd name="T13" fmla="*/ 214 h 358"/>
                      <a:gd name="T14" fmla="*/ 766 w 768"/>
                      <a:gd name="T15" fmla="*/ 194 h 35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68"/>
                      <a:gd name="T25" fmla="*/ 0 h 358"/>
                      <a:gd name="T26" fmla="*/ 768 w 768"/>
                      <a:gd name="T27" fmla="*/ 358 h 35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68" h="358">
                        <a:moveTo>
                          <a:pt x="766" y="194"/>
                        </a:moveTo>
                        <a:lnTo>
                          <a:pt x="766" y="0"/>
                        </a:lnTo>
                        <a:lnTo>
                          <a:pt x="584" y="0"/>
                        </a:lnTo>
                        <a:lnTo>
                          <a:pt x="0" y="358"/>
                        </a:lnTo>
                        <a:lnTo>
                          <a:pt x="324" y="354"/>
                        </a:lnTo>
                        <a:lnTo>
                          <a:pt x="328" y="216"/>
                        </a:lnTo>
                        <a:lnTo>
                          <a:pt x="768" y="214"/>
                        </a:lnTo>
                        <a:lnTo>
                          <a:pt x="766" y="194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</p:grpSp>
            <p:grpSp>
              <p:nvGrpSpPr>
                <p:cNvPr id="1368306" name="Group 26"/>
                <p:cNvGrpSpPr>
                  <a:grpSpLocks/>
                </p:cNvGrpSpPr>
                <p:nvPr/>
              </p:nvGrpSpPr>
              <p:grpSpPr bwMode="auto">
                <a:xfrm>
                  <a:off x="1874" y="2468"/>
                  <a:ext cx="2094" cy="1523"/>
                  <a:chOff x="1874" y="2468"/>
                  <a:chExt cx="2094" cy="1523"/>
                </a:xfrm>
              </p:grpSpPr>
              <p:sp>
                <p:nvSpPr>
                  <p:cNvPr id="1368307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26" y="3480"/>
                    <a:ext cx="440" cy="511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1" hangingPunct="1">
                      <a:lnSpc>
                        <a:spcPct val="100000"/>
                      </a:lnSpc>
                      <a:buFontTx/>
                      <a:buNone/>
                    </a:pPr>
                    <a:r>
                      <a:rPr lang="en-US" sz="2000" b="1">
                        <a:solidFill>
                          <a:srgbClr val="FFFFFF"/>
                        </a:solidFill>
                        <a:latin typeface="Times New Roman" pitchFamily="18" charset="0"/>
                      </a:rPr>
                      <a:t>C</a:t>
                    </a:r>
                  </a:p>
                </p:txBody>
              </p:sp>
              <p:grpSp>
                <p:nvGrpSpPr>
                  <p:cNvPr id="1368308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874" y="2468"/>
                    <a:ext cx="2094" cy="1414"/>
                    <a:chOff x="1874" y="2468"/>
                    <a:chExt cx="2094" cy="1414"/>
                  </a:xfrm>
                </p:grpSpPr>
                <p:sp>
                  <p:nvSpPr>
                    <p:cNvPr id="1368309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93" y="3163"/>
                      <a:ext cx="871" cy="24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310" name="Line 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08" y="3305"/>
                      <a:ext cx="586" cy="13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311" name="Line 3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76" y="2945"/>
                      <a:ext cx="682" cy="18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312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4" y="2511"/>
                      <a:ext cx="429" cy="511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1368313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6" y="2997"/>
                      <a:ext cx="423" cy="511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1368314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35" y="2683"/>
                      <a:ext cx="441" cy="510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D</a:t>
                      </a:r>
                    </a:p>
                  </p:txBody>
                </p:sp>
                <p:sp>
                  <p:nvSpPr>
                    <p:cNvPr id="1368315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56" y="2468"/>
                      <a:ext cx="422" cy="511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E</a:t>
                      </a:r>
                    </a:p>
                  </p:txBody>
                </p:sp>
                <p:sp>
                  <p:nvSpPr>
                    <p:cNvPr id="1368316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2" y="3126"/>
                      <a:ext cx="406" cy="511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F</a:t>
                      </a:r>
                    </a:p>
                  </p:txBody>
                </p:sp>
                <p:sp>
                  <p:nvSpPr>
                    <p:cNvPr id="1368317" name="Text Box 3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28" y="3371"/>
                      <a:ext cx="455" cy="511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G</a:t>
                      </a:r>
                    </a:p>
                  </p:txBody>
                </p:sp>
                <p:sp>
                  <p:nvSpPr>
                    <p:cNvPr id="1368318" name="Oval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8" y="2622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319" name="Oval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2" y="289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320" name="Oval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9" y="311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321" name="Oval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8" y="3585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322" name="Oval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6" y="328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323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6" y="2668"/>
                      <a:ext cx="0" cy="44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324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6" y="3163"/>
                      <a:ext cx="142" cy="42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325" name="Line 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62" y="3449"/>
                      <a:ext cx="702" cy="17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326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02" y="2934"/>
                      <a:ext cx="792" cy="37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327" name="Line 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02" y="2633"/>
                      <a:ext cx="426" cy="30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328" name="Line 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93" y="2633"/>
                      <a:ext cx="665" cy="26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68329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40" y="2595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68330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2" y="3410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</p:grpSp>
            </p:grpSp>
          </p:grpSp>
          <p:sp>
            <p:nvSpPr>
              <p:cNvPr id="1368331" name="Line 51"/>
              <p:cNvSpPr>
                <a:spLocks noChangeShapeType="1"/>
              </p:cNvSpPr>
              <p:nvPr/>
            </p:nvSpPr>
            <p:spPr bwMode="auto">
              <a:xfrm flipH="1" flipV="1">
                <a:off x="1889" y="2945"/>
                <a:ext cx="162" cy="469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68332" name="Rectangle 53"/>
            <p:cNvSpPr>
              <a:spLocks noChangeArrowheads="1"/>
            </p:cNvSpPr>
            <p:nvPr/>
          </p:nvSpPr>
          <p:spPr bwMode="auto">
            <a:xfrm>
              <a:off x="3315" y="2220"/>
              <a:ext cx="1620" cy="117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</p:grpSp>
      <p:sp>
        <p:nvSpPr>
          <p:cNvPr id="1368333" name="Text Box 269"/>
          <p:cNvSpPr txBox="1">
            <a:spLocks noChangeArrowheads="1"/>
          </p:cNvSpPr>
          <p:nvPr/>
        </p:nvSpPr>
        <p:spPr bwMode="auto">
          <a:xfrm>
            <a:off x="7451725" y="5035550"/>
            <a:ext cx="488950" cy="530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 sz="2400" b="1"/>
              <a:t>…</a:t>
            </a:r>
          </a:p>
        </p:txBody>
      </p:sp>
      <p:sp>
        <p:nvSpPr>
          <p:cNvPr id="1368334" name="Text Box 270"/>
          <p:cNvSpPr txBox="1">
            <a:spLocks noChangeArrowheads="1"/>
          </p:cNvSpPr>
          <p:nvPr/>
        </p:nvSpPr>
        <p:spPr bwMode="auto">
          <a:xfrm>
            <a:off x="-31750" y="5010150"/>
            <a:ext cx="4098925" cy="1082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 What if the problem is unfeasible?</a:t>
            </a:r>
          </a:p>
          <a:p>
            <a:r>
              <a:rPr lang="es-ES"/>
              <a:t> Users may have preferences among </a:t>
            </a:r>
          </a:p>
          <a:p>
            <a:pPr>
              <a:buFont typeface="Wingdings" pitchFamily="2" charset="2"/>
              <a:buNone/>
            </a:pPr>
            <a:r>
              <a:rPr lang="es-ES"/>
              <a:t>   solutions</a:t>
            </a:r>
          </a:p>
        </p:txBody>
      </p:sp>
      <p:sp>
        <p:nvSpPr>
          <p:cNvPr id="1368335" name="Text Box 271"/>
          <p:cNvSpPr txBox="1">
            <a:spLocks noChangeArrowheads="1"/>
          </p:cNvSpPr>
          <p:nvPr/>
        </p:nvSpPr>
        <p:spPr bwMode="auto">
          <a:xfrm>
            <a:off x="146050" y="6092825"/>
            <a:ext cx="8299450" cy="752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s-ES"/>
              <a:t>Experiment: if I give you the whole bunch of solutions and tell you to choose one</a:t>
            </a:r>
          </a:p>
          <a:p>
            <a:pPr>
              <a:buFont typeface="Wingdings" pitchFamily="2" charset="2"/>
              <a:buNone/>
            </a:pPr>
            <a:r>
              <a:rPr lang="es-ES"/>
              <a:t>	      not all of you will choose the same one.</a:t>
            </a:r>
          </a:p>
        </p:txBody>
      </p:sp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6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6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6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6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68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68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6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56" grpId="0" animBg="1"/>
      <p:bldP spid="58457" grpId="0" animBg="1"/>
      <p:bldP spid="1368075" grpId="0" animBg="1"/>
      <p:bldP spid="1368333" grpId="0"/>
      <p:bldP spid="1368334" grpId="0"/>
      <p:bldP spid="13683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62" name="Oval 10"/>
          <p:cNvSpPr>
            <a:spLocks noChangeArrowheads="1"/>
          </p:cNvSpPr>
          <p:nvPr/>
        </p:nvSpPr>
        <p:spPr bwMode="gray">
          <a:xfrm>
            <a:off x="323850" y="765175"/>
            <a:ext cx="3729038" cy="3729038"/>
          </a:xfrm>
          <a:prstGeom prst="ellipse">
            <a:avLst/>
          </a:prstGeom>
          <a:gradFill rotWithShape="0">
            <a:gsLst>
              <a:gs pos="0">
                <a:srgbClr val="ABCCEF"/>
              </a:gs>
              <a:gs pos="50000">
                <a:srgbClr val="DEEAFA"/>
              </a:gs>
              <a:gs pos="100000">
                <a:srgbClr val="ABCCEF"/>
              </a:gs>
            </a:gsLst>
            <a:lin ang="27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endParaRPr lang="en-GB">
              <a:cs typeface="Arial" pitchFamily="34" charset="0"/>
            </a:endParaRPr>
          </a:p>
        </p:txBody>
      </p:sp>
      <p:sp>
        <p:nvSpPr>
          <p:cNvPr id="1372163" name="Oval 11"/>
          <p:cNvSpPr>
            <a:spLocks noChangeArrowheads="1"/>
          </p:cNvSpPr>
          <p:nvPr/>
        </p:nvSpPr>
        <p:spPr bwMode="gray">
          <a:xfrm>
            <a:off x="882650" y="1343025"/>
            <a:ext cx="2587625" cy="2587625"/>
          </a:xfrm>
          <a:prstGeom prst="ellipse">
            <a:avLst/>
          </a:prstGeom>
          <a:gradFill rotWithShape="0">
            <a:gsLst>
              <a:gs pos="0">
                <a:srgbClr val="88B1E7"/>
              </a:gs>
              <a:gs pos="50000">
                <a:srgbClr val="BCD6F1"/>
              </a:gs>
              <a:gs pos="100000">
                <a:srgbClr val="88B1E7"/>
              </a:gs>
            </a:gsLst>
            <a:lin ang="2700000" scaled="1"/>
          </a:gradFill>
          <a:ln w="222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endParaRPr lang="en-GB">
              <a:cs typeface="Arial" pitchFamily="34" charset="0"/>
            </a:endParaRPr>
          </a:p>
        </p:txBody>
      </p:sp>
      <p:sp>
        <p:nvSpPr>
          <p:cNvPr id="1372164" name="Text Box 4"/>
          <p:cNvSpPr txBox="1">
            <a:spLocks noChangeArrowheads="1"/>
          </p:cNvSpPr>
          <p:nvPr/>
        </p:nvSpPr>
        <p:spPr bwMode="auto">
          <a:xfrm>
            <a:off x="1417638" y="1492250"/>
            <a:ext cx="1592262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s-ES_tradnl" sz="1400" b="1">
                <a:solidFill>
                  <a:schemeClr val="bg1"/>
                </a:solidFill>
              </a:rPr>
              <a:t>MO Optimization</a:t>
            </a:r>
            <a:endParaRPr lang="es-ES" sz="1400" b="1">
              <a:solidFill>
                <a:schemeClr val="bg1"/>
              </a:solidFill>
            </a:endParaRPr>
          </a:p>
        </p:txBody>
      </p:sp>
      <p:sp>
        <p:nvSpPr>
          <p:cNvPr id="1372165" name="Text Box 5"/>
          <p:cNvSpPr txBox="1">
            <a:spLocks noChangeArrowheads="1"/>
          </p:cNvSpPr>
          <p:nvPr/>
        </p:nvSpPr>
        <p:spPr bwMode="auto">
          <a:xfrm>
            <a:off x="1512888" y="847725"/>
            <a:ext cx="1425575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Combinatorial 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Problems</a:t>
            </a:r>
            <a:endParaRPr lang="es-ES" sz="1400" b="1"/>
          </a:p>
        </p:txBody>
      </p:sp>
      <p:pic>
        <p:nvPicPr>
          <p:cNvPr id="1372166" name="Picture 5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107950" y="6111875"/>
            <a:ext cx="41687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4356100" y="765175"/>
            <a:ext cx="4464050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>
              <a:lnSpc>
                <a:spcPct val="100000"/>
              </a:lnSpc>
              <a:buFontTx/>
              <a:buNone/>
            </a:pPr>
            <a:r>
              <a:rPr lang="es-ES_tradnl" b="1">
                <a:solidFill>
                  <a:schemeClr val="bg1"/>
                </a:solidFill>
                <a:cs typeface="Arial" pitchFamily="34" charset="0"/>
              </a:rPr>
              <a:t>Map coloring (optimization)</a:t>
            </a:r>
            <a:endParaRPr lang="es-ES_tradnl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72169" name="Freeform 9"/>
          <p:cNvSpPr>
            <a:spLocks/>
          </p:cNvSpPr>
          <p:nvPr/>
        </p:nvSpPr>
        <p:spPr bwMode="auto">
          <a:xfrm>
            <a:off x="2124075" y="765175"/>
            <a:ext cx="2232025" cy="5327650"/>
          </a:xfrm>
          <a:custGeom>
            <a:avLst/>
            <a:gdLst/>
            <a:ahLst/>
            <a:cxnLst>
              <a:cxn ang="0">
                <a:pos x="45" y="635"/>
              </a:cxn>
              <a:cxn ang="0">
                <a:pos x="1406" y="0"/>
              </a:cxn>
              <a:cxn ang="0">
                <a:pos x="1406" y="3356"/>
              </a:cxn>
              <a:cxn ang="0">
                <a:pos x="0" y="1678"/>
              </a:cxn>
              <a:cxn ang="0">
                <a:pos x="45" y="635"/>
              </a:cxn>
            </a:cxnLst>
            <a:rect l="0" t="0" r="r" b="b"/>
            <a:pathLst>
              <a:path w="1406" h="3356">
                <a:moveTo>
                  <a:pt x="45" y="635"/>
                </a:moveTo>
                <a:lnTo>
                  <a:pt x="1406" y="0"/>
                </a:lnTo>
                <a:lnTo>
                  <a:pt x="1406" y="3356"/>
                </a:lnTo>
                <a:lnTo>
                  <a:pt x="0" y="1678"/>
                </a:lnTo>
                <a:lnTo>
                  <a:pt x="45" y="635"/>
                </a:lnTo>
                <a:close/>
              </a:path>
            </a:pathLst>
          </a:custGeom>
          <a:solidFill>
            <a:srgbClr val="C0C0C0">
              <a:alpha val="50000"/>
            </a:srgb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72170" name="Group 10"/>
          <p:cNvGrpSpPr>
            <a:grpSpLocks/>
          </p:cNvGrpSpPr>
          <p:nvPr/>
        </p:nvGrpSpPr>
        <p:grpSpPr bwMode="auto">
          <a:xfrm>
            <a:off x="1354138" y="1779588"/>
            <a:ext cx="1673225" cy="1673225"/>
            <a:chOff x="853" y="1121"/>
            <a:chExt cx="1054" cy="1054"/>
          </a:xfrm>
        </p:grpSpPr>
        <p:sp>
          <p:nvSpPr>
            <p:cNvPr id="1372171" name="Oval 12"/>
            <p:cNvSpPr>
              <a:spLocks noChangeArrowheads="1"/>
            </p:cNvSpPr>
            <p:nvPr/>
          </p:nvSpPr>
          <p:spPr bwMode="gray">
            <a:xfrm flipV="1">
              <a:off x="853" y="1121"/>
              <a:ext cx="1054" cy="1054"/>
            </a:xfrm>
            <a:prstGeom prst="ellipse">
              <a:avLst/>
            </a:prstGeom>
            <a:gradFill rotWithShape="0">
              <a:gsLst>
                <a:gs pos="0">
                  <a:srgbClr val="699ADC"/>
                </a:gs>
                <a:gs pos="50000">
                  <a:srgbClr val="A0C3DC"/>
                </a:gs>
                <a:gs pos="100000">
                  <a:srgbClr val="699ADC"/>
                </a:gs>
              </a:gsLst>
              <a:lin ang="2700000" scaled="1"/>
            </a:gradFill>
            <a:ln w="1968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372172" name="Text Box 12"/>
            <p:cNvSpPr txBox="1">
              <a:spLocks noChangeArrowheads="1"/>
            </p:cNvSpPr>
            <p:nvPr/>
          </p:nvSpPr>
          <p:spPr bwMode="auto">
            <a:xfrm>
              <a:off x="996" y="1208"/>
              <a:ext cx="7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sz="1400" b="1">
                  <a:solidFill>
                    <a:schemeClr val="bg1"/>
                  </a:solidFill>
                </a:rPr>
                <a:t>Optimization</a:t>
              </a:r>
              <a:endParaRPr lang="es-ES" sz="1400" b="1">
                <a:solidFill>
                  <a:schemeClr val="bg1"/>
                </a:solidFill>
              </a:endParaRPr>
            </a:p>
          </p:txBody>
        </p:sp>
        <p:grpSp>
          <p:nvGrpSpPr>
            <p:cNvPr id="1372173" name="Group 13"/>
            <p:cNvGrpSpPr>
              <a:grpSpLocks/>
            </p:cNvGrpSpPr>
            <p:nvPr/>
          </p:nvGrpSpPr>
          <p:grpSpPr bwMode="auto">
            <a:xfrm>
              <a:off x="1101" y="1425"/>
              <a:ext cx="581" cy="478"/>
              <a:chOff x="1101" y="1425"/>
              <a:chExt cx="581" cy="478"/>
            </a:xfrm>
          </p:grpSpPr>
          <p:sp>
            <p:nvSpPr>
              <p:cNvPr id="1372174" name="Oval 12"/>
              <p:cNvSpPr>
                <a:spLocks noChangeArrowheads="1"/>
              </p:cNvSpPr>
              <p:nvPr/>
            </p:nvSpPr>
            <p:spPr bwMode="gray">
              <a:xfrm flipV="1">
                <a:off x="1146" y="1425"/>
                <a:ext cx="478" cy="478"/>
              </a:xfrm>
              <a:prstGeom prst="ellipse">
                <a:avLst/>
              </a:prstGeom>
              <a:gradFill rotWithShape="0">
                <a:gsLst>
                  <a:gs pos="0">
                    <a:srgbClr val="4B7CD2"/>
                  </a:gs>
                  <a:gs pos="50000">
                    <a:srgbClr val="7DA4DC"/>
                  </a:gs>
                  <a:gs pos="100000">
                    <a:srgbClr val="4B7CD2"/>
                  </a:gs>
                </a:gsLst>
                <a:lin ang="2700000" scaled="1"/>
              </a:gradFill>
              <a:ln w="17145">
                <a:solidFill>
                  <a:srgbClr val="E2E2E2"/>
                </a:solidFill>
                <a:round/>
                <a:headEnd/>
                <a:tailEnd/>
              </a:ln>
            </p:spPr>
            <p:txBody>
              <a:bodyPr rot="10800000"/>
              <a:lstStyle/>
              <a:p>
                <a:pPr eaLnBrk="1" hangingPunct="1">
                  <a:lnSpc>
                    <a:spcPct val="100000"/>
                  </a:lnSpc>
                  <a:buFontTx/>
                  <a:buNone/>
                </a:pPr>
                <a:endParaRPr lang="en-GB">
                  <a:cs typeface="Arial" pitchFamily="34" charset="0"/>
                </a:endParaRPr>
              </a:p>
            </p:txBody>
          </p:sp>
          <p:sp>
            <p:nvSpPr>
              <p:cNvPr id="1372175" name="Text Box 15"/>
              <p:cNvSpPr txBox="1">
                <a:spLocks noChangeArrowheads="1"/>
              </p:cNvSpPr>
              <p:nvPr/>
            </p:nvSpPr>
            <p:spPr bwMode="auto">
              <a:xfrm>
                <a:off x="1101" y="1547"/>
                <a:ext cx="581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es-ES_tradnl" sz="1400" b="1">
                    <a:solidFill>
                      <a:schemeClr val="bg1"/>
                    </a:solidFill>
                  </a:rPr>
                  <a:t>Decision</a:t>
                </a:r>
                <a:endParaRPr lang="es-ES" sz="1400" b="1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372226" name="Rectangle 66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372227" name="Rectangle 67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Combinatorial Problems</a:t>
            </a: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4356100" y="1131888"/>
            <a:ext cx="4464050" cy="49609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Given a set of regions and k colors …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… find the </a:t>
            </a:r>
            <a:r>
              <a:rPr lang="en-US">
                <a:solidFill>
                  <a:srgbClr val="FF3303"/>
                </a:solidFill>
                <a:cs typeface="Arial" pitchFamily="34" charset="0"/>
              </a:rPr>
              <a:t>best</a:t>
            </a:r>
            <a:r>
              <a:rPr lang="en-US">
                <a:cs typeface="Arial" pitchFamily="34" charset="0"/>
              </a:rPr>
              <a:t> map coloring …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/>
              <a:t>… such that no two adjacent regions have the same color …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/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solidFill>
                  <a:srgbClr val="FF3303"/>
                </a:solidFill>
              </a:rPr>
              <a:t>Best</a:t>
            </a:r>
            <a:r>
              <a:rPr lang="en-US"/>
              <a:t>:  using as much blue as possible.</a:t>
            </a:r>
            <a:endParaRPr lang="en-GB" sz="2400">
              <a:latin typeface="Times New Roman" pitchFamily="18" charset="0"/>
            </a:endParaRPr>
          </a:p>
        </p:txBody>
      </p:sp>
      <p:grpSp>
        <p:nvGrpSpPr>
          <p:cNvPr id="1372229" name="Group 69"/>
          <p:cNvGrpSpPr>
            <a:grpSpLocks/>
          </p:cNvGrpSpPr>
          <p:nvPr/>
        </p:nvGrpSpPr>
        <p:grpSpPr bwMode="auto">
          <a:xfrm>
            <a:off x="5651500" y="4365625"/>
            <a:ext cx="1751013" cy="1182688"/>
            <a:chOff x="3246" y="2205"/>
            <a:chExt cx="1786" cy="1255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3246" y="2205"/>
              <a:ext cx="1786" cy="1255"/>
              <a:chOff x="861" y="2468"/>
              <a:chExt cx="2094" cy="1523"/>
            </a:xfrm>
          </p:grpSpPr>
          <p:grpSp>
            <p:nvGrpSpPr>
              <p:cNvPr id="1372231" name="Group 14"/>
              <p:cNvGrpSpPr>
                <a:grpSpLocks/>
              </p:cNvGrpSpPr>
              <p:nvPr/>
            </p:nvGrpSpPr>
            <p:grpSpPr bwMode="auto">
              <a:xfrm>
                <a:off x="861" y="2468"/>
                <a:ext cx="2094" cy="1523"/>
                <a:chOff x="1874" y="2468"/>
                <a:chExt cx="2094" cy="1523"/>
              </a:xfrm>
            </p:grpSpPr>
            <p:grpSp>
              <p:nvGrpSpPr>
                <p:cNvPr id="1372232" name="Group 15"/>
                <p:cNvGrpSpPr>
                  <a:grpSpLocks/>
                </p:cNvGrpSpPr>
                <p:nvPr/>
              </p:nvGrpSpPr>
              <p:grpSpPr bwMode="auto">
                <a:xfrm>
                  <a:off x="1954" y="2486"/>
                  <a:ext cx="1898" cy="1428"/>
                  <a:chOff x="1608" y="2278"/>
                  <a:chExt cx="1898" cy="1428"/>
                </a:xfrm>
              </p:grpSpPr>
              <p:sp>
                <p:nvSpPr>
                  <p:cNvPr id="1372233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304"/>
                    <a:ext cx="1824" cy="1371"/>
                  </a:xfrm>
                  <a:prstGeom prst="rect">
                    <a:avLst/>
                  </a:prstGeom>
                  <a:noFill/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72234" name="Freeform 17"/>
                  <p:cNvSpPr>
                    <a:spLocks/>
                  </p:cNvSpPr>
                  <p:nvPr/>
                </p:nvSpPr>
                <p:spPr bwMode="auto">
                  <a:xfrm>
                    <a:off x="1616" y="2304"/>
                    <a:ext cx="656" cy="358"/>
                  </a:xfrm>
                  <a:custGeom>
                    <a:avLst/>
                    <a:gdLst>
                      <a:gd name="T0" fmla="*/ 654 w 656"/>
                      <a:gd name="T1" fmla="*/ 0 h 358"/>
                      <a:gd name="T2" fmla="*/ 656 w 656"/>
                      <a:gd name="T3" fmla="*/ 222 h 358"/>
                      <a:gd name="T4" fmla="*/ 340 w 656"/>
                      <a:gd name="T5" fmla="*/ 216 h 358"/>
                      <a:gd name="T6" fmla="*/ 342 w 656"/>
                      <a:gd name="T7" fmla="*/ 358 h 358"/>
                      <a:gd name="T8" fmla="*/ 0 w 656"/>
                      <a:gd name="T9" fmla="*/ 354 h 358"/>
                      <a:gd name="T10" fmla="*/ 0 w 656"/>
                      <a:gd name="T11" fmla="*/ 0 h 358"/>
                      <a:gd name="T12" fmla="*/ 654 w 656"/>
                      <a:gd name="T13" fmla="*/ 0 h 3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656"/>
                      <a:gd name="T22" fmla="*/ 0 h 358"/>
                      <a:gd name="T23" fmla="*/ 656 w 656"/>
                      <a:gd name="T24" fmla="*/ 358 h 3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656" h="358">
                        <a:moveTo>
                          <a:pt x="654" y="0"/>
                        </a:moveTo>
                        <a:lnTo>
                          <a:pt x="656" y="222"/>
                        </a:lnTo>
                        <a:lnTo>
                          <a:pt x="340" y="216"/>
                        </a:lnTo>
                        <a:lnTo>
                          <a:pt x="342" y="358"/>
                        </a:lnTo>
                        <a:lnTo>
                          <a:pt x="0" y="354"/>
                        </a:lnTo>
                        <a:lnTo>
                          <a:pt x="0" y="0"/>
                        </a:lnTo>
                        <a:lnTo>
                          <a:pt x="654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72235" name="Freeform 18"/>
                  <p:cNvSpPr>
                    <a:spLocks/>
                  </p:cNvSpPr>
                  <p:nvPr/>
                </p:nvSpPr>
                <p:spPr bwMode="auto">
                  <a:xfrm>
                    <a:off x="2800" y="2784"/>
                    <a:ext cx="694" cy="922"/>
                  </a:xfrm>
                  <a:custGeom>
                    <a:avLst/>
                    <a:gdLst>
                      <a:gd name="T0" fmla="*/ 690 w 684"/>
                      <a:gd name="T1" fmla="*/ 0 h 914"/>
                      <a:gd name="T2" fmla="*/ 100 w 684"/>
                      <a:gd name="T3" fmla="*/ 2 h 914"/>
                      <a:gd name="T4" fmla="*/ 105 w 684"/>
                      <a:gd name="T5" fmla="*/ 282 h 914"/>
                      <a:gd name="T6" fmla="*/ 274 w 684"/>
                      <a:gd name="T7" fmla="*/ 292 h 914"/>
                      <a:gd name="T8" fmla="*/ 274 w 684"/>
                      <a:gd name="T9" fmla="*/ 588 h 914"/>
                      <a:gd name="T10" fmla="*/ 432 w 684"/>
                      <a:gd name="T11" fmla="*/ 588 h 914"/>
                      <a:gd name="T12" fmla="*/ 432 w 684"/>
                      <a:gd name="T13" fmla="*/ 722 h 914"/>
                      <a:gd name="T14" fmla="*/ 94 w 684"/>
                      <a:gd name="T15" fmla="*/ 720 h 914"/>
                      <a:gd name="T16" fmla="*/ 94 w 684"/>
                      <a:gd name="T17" fmla="*/ 639 h 914"/>
                      <a:gd name="T18" fmla="*/ 0 w 684"/>
                      <a:gd name="T19" fmla="*/ 639 h 914"/>
                      <a:gd name="T20" fmla="*/ 0 w 684"/>
                      <a:gd name="T21" fmla="*/ 930 h 914"/>
                      <a:gd name="T22" fmla="*/ 694 w 684"/>
                      <a:gd name="T23" fmla="*/ 930 h 914"/>
                      <a:gd name="T24" fmla="*/ 704 w 684"/>
                      <a:gd name="T25" fmla="*/ 2 h 914"/>
                      <a:gd name="T26" fmla="*/ 690 w 684"/>
                      <a:gd name="T27" fmla="*/ 0 h 914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684"/>
                      <a:gd name="T43" fmla="*/ 0 h 914"/>
                      <a:gd name="T44" fmla="*/ 684 w 684"/>
                      <a:gd name="T45" fmla="*/ 914 h 914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684" h="914">
                        <a:moveTo>
                          <a:pt x="670" y="0"/>
                        </a:moveTo>
                        <a:lnTo>
                          <a:pt x="98" y="2"/>
                        </a:lnTo>
                        <a:lnTo>
                          <a:pt x="102" y="278"/>
                        </a:lnTo>
                        <a:lnTo>
                          <a:pt x="266" y="286"/>
                        </a:lnTo>
                        <a:lnTo>
                          <a:pt x="266" y="578"/>
                        </a:lnTo>
                        <a:lnTo>
                          <a:pt x="420" y="578"/>
                        </a:lnTo>
                        <a:lnTo>
                          <a:pt x="420" y="710"/>
                        </a:lnTo>
                        <a:lnTo>
                          <a:pt x="92" y="708"/>
                        </a:lnTo>
                        <a:lnTo>
                          <a:pt x="92" y="628"/>
                        </a:lnTo>
                        <a:lnTo>
                          <a:pt x="0" y="628"/>
                        </a:lnTo>
                        <a:lnTo>
                          <a:pt x="0" y="914"/>
                        </a:lnTo>
                        <a:lnTo>
                          <a:pt x="674" y="914"/>
                        </a:lnTo>
                        <a:lnTo>
                          <a:pt x="684" y="2"/>
                        </a:lnTo>
                        <a:lnTo>
                          <a:pt x="670" y="0"/>
                        </a:lnTo>
                        <a:close/>
                      </a:path>
                    </a:pathLst>
                  </a:custGeom>
                  <a:solidFill>
                    <a:srgbClr val="33CC33"/>
                  </a:solidFill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72236" name="Freeform 19"/>
                  <p:cNvSpPr>
                    <a:spLocks/>
                  </p:cNvSpPr>
                  <p:nvPr/>
                </p:nvSpPr>
                <p:spPr bwMode="auto">
                  <a:xfrm>
                    <a:off x="1966" y="2278"/>
                    <a:ext cx="1528" cy="788"/>
                  </a:xfrm>
                  <a:custGeom>
                    <a:avLst/>
                    <a:gdLst>
                      <a:gd name="T0" fmla="*/ 312 w 1528"/>
                      <a:gd name="T1" fmla="*/ 0 h 788"/>
                      <a:gd name="T2" fmla="*/ 314 w 1528"/>
                      <a:gd name="T3" fmla="*/ 238 h 788"/>
                      <a:gd name="T4" fmla="*/ 0 w 1528"/>
                      <a:gd name="T5" fmla="*/ 234 h 788"/>
                      <a:gd name="T6" fmla="*/ 0 w 1528"/>
                      <a:gd name="T7" fmla="*/ 376 h 788"/>
                      <a:gd name="T8" fmla="*/ 78 w 1528"/>
                      <a:gd name="T9" fmla="*/ 376 h 788"/>
                      <a:gd name="T10" fmla="*/ 78 w 1528"/>
                      <a:gd name="T11" fmla="*/ 652 h 788"/>
                      <a:gd name="T12" fmla="*/ 554 w 1528"/>
                      <a:gd name="T13" fmla="*/ 652 h 788"/>
                      <a:gd name="T14" fmla="*/ 554 w 1528"/>
                      <a:gd name="T15" fmla="*/ 786 h 788"/>
                      <a:gd name="T16" fmla="*/ 934 w 1528"/>
                      <a:gd name="T17" fmla="*/ 788 h 788"/>
                      <a:gd name="T18" fmla="*/ 934 w 1528"/>
                      <a:gd name="T19" fmla="*/ 496 h 788"/>
                      <a:gd name="T20" fmla="*/ 1528 w 1528"/>
                      <a:gd name="T21" fmla="*/ 496 h 788"/>
                      <a:gd name="T22" fmla="*/ 1528 w 1528"/>
                      <a:gd name="T23" fmla="*/ 210 h 788"/>
                      <a:gd name="T24" fmla="*/ 1092 w 1528"/>
                      <a:gd name="T25" fmla="*/ 210 h 788"/>
                      <a:gd name="T26" fmla="*/ 1094 w 1528"/>
                      <a:gd name="T27" fmla="*/ 370 h 788"/>
                      <a:gd name="T28" fmla="*/ 774 w 1528"/>
                      <a:gd name="T29" fmla="*/ 368 h 788"/>
                      <a:gd name="T30" fmla="*/ 774 w 1528"/>
                      <a:gd name="T31" fmla="*/ 12 h 788"/>
                      <a:gd name="T32" fmla="*/ 308 w 1528"/>
                      <a:gd name="T33" fmla="*/ 12 h 788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1528"/>
                      <a:gd name="T52" fmla="*/ 0 h 788"/>
                      <a:gd name="T53" fmla="*/ 1528 w 1528"/>
                      <a:gd name="T54" fmla="*/ 788 h 788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1528" h="788">
                        <a:moveTo>
                          <a:pt x="312" y="0"/>
                        </a:moveTo>
                        <a:lnTo>
                          <a:pt x="314" y="238"/>
                        </a:lnTo>
                        <a:lnTo>
                          <a:pt x="0" y="234"/>
                        </a:lnTo>
                        <a:lnTo>
                          <a:pt x="0" y="376"/>
                        </a:lnTo>
                        <a:lnTo>
                          <a:pt x="78" y="376"/>
                        </a:lnTo>
                        <a:lnTo>
                          <a:pt x="78" y="652"/>
                        </a:lnTo>
                        <a:lnTo>
                          <a:pt x="554" y="652"/>
                        </a:lnTo>
                        <a:lnTo>
                          <a:pt x="554" y="786"/>
                        </a:lnTo>
                        <a:lnTo>
                          <a:pt x="934" y="788"/>
                        </a:lnTo>
                        <a:lnTo>
                          <a:pt x="934" y="496"/>
                        </a:lnTo>
                        <a:lnTo>
                          <a:pt x="1528" y="496"/>
                        </a:lnTo>
                        <a:lnTo>
                          <a:pt x="1528" y="210"/>
                        </a:lnTo>
                        <a:lnTo>
                          <a:pt x="1092" y="210"/>
                        </a:lnTo>
                        <a:lnTo>
                          <a:pt x="1094" y="370"/>
                        </a:lnTo>
                        <a:lnTo>
                          <a:pt x="774" y="368"/>
                        </a:lnTo>
                        <a:lnTo>
                          <a:pt x="774" y="12"/>
                        </a:lnTo>
                        <a:lnTo>
                          <a:pt x="308" y="12"/>
                        </a:lnTo>
                      </a:path>
                    </a:pathLst>
                  </a:custGeom>
                  <a:solidFill>
                    <a:srgbClr val="FF3303"/>
                  </a:solidFill>
                  <a:ln w="28575">
                    <a:solidFill>
                      <a:srgbClr val="FF330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72237" name="Freeform 20"/>
                  <p:cNvSpPr>
                    <a:spLocks/>
                  </p:cNvSpPr>
                  <p:nvPr/>
                </p:nvSpPr>
                <p:spPr bwMode="auto">
                  <a:xfrm>
                    <a:off x="2746" y="2282"/>
                    <a:ext cx="568" cy="362"/>
                  </a:xfrm>
                  <a:custGeom>
                    <a:avLst/>
                    <a:gdLst>
                      <a:gd name="T0" fmla="*/ 0 w 568"/>
                      <a:gd name="T1" fmla="*/ 0 h 362"/>
                      <a:gd name="T2" fmla="*/ 2 w 568"/>
                      <a:gd name="T3" fmla="*/ 362 h 362"/>
                      <a:gd name="T4" fmla="*/ 568 w 568"/>
                      <a:gd name="T5" fmla="*/ 14 h 362"/>
                      <a:gd name="T6" fmla="*/ 0 w 568"/>
                      <a:gd name="T7" fmla="*/ 14 h 3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568"/>
                      <a:gd name="T13" fmla="*/ 0 h 362"/>
                      <a:gd name="T14" fmla="*/ 568 w 568"/>
                      <a:gd name="T15" fmla="*/ 362 h 3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568" h="362">
                        <a:moveTo>
                          <a:pt x="0" y="0"/>
                        </a:moveTo>
                        <a:lnTo>
                          <a:pt x="2" y="362"/>
                        </a:lnTo>
                        <a:lnTo>
                          <a:pt x="568" y="14"/>
                        </a:lnTo>
                        <a:lnTo>
                          <a:pt x="0" y="14"/>
                        </a:lnTo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72238" name="Freeform 21"/>
                  <p:cNvSpPr>
                    <a:spLocks/>
                  </p:cNvSpPr>
                  <p:nvPr/>
                </p:nvSpPr>
                <p:spPr bwMode="auto">
                  <a:xfrm>
                    <a:off x="1864" y="3060"/>
                    <a:ext cx="1350" cy="540"/>
                  </a:xfrm>
                  <a:custGeom>
                    <a:avLst/>
                    <a:gdLst>
                      <a:gd name="T0" fmla="*/ 1350 w 1350"/>
                      <a:gd name="T1" fmla="*/ 426 h 540"/>
                      <a:gd name="T2" fmla="*/ 1350 w 1350"/>
                      <a:gd name="T3" fmla="*/ 304 h 540"/>
                      <a:gd name="T4" fmla="*/ 1206 w 1350"/>
                      <a:gd name="T5" fmla="*/ 304 h 540"/>
                      <a:gd name="T6" fmla="*/ 1206 w 1350"/>
                      <a:gd name="T7" fmla="*/ 2 h 540"/>
                      <a:gd name="T8" fmla="*/ 654 w 1350"/>
                      <a:gd name="T9" fmla="*/ 0 h 540"/>
                      <a:gd name="T10" fmla="*/ 654 w 1350"/>
                      <a:gd name="T11" fmla="*/ 88 h 540"/>
                      <a:gd name="T12" fmla="*/ 474 w 1350"/>
                      <a:gd name="T13" fmla="*/ 88 h 540"/>
                      <a:gd name="T14" fmla="*/ 474 w 1350"/>
                      <a:gd name="T15" fmla="*/ 396 h 540"/>
                      <a:gd name="T16" fmla="*/ 2 w 1350"/>
                      <a:gd name="T17" fmla="*/ 396 h 540"/>
                      <a:gd name="T18" fmla="*/ 0 w 1350"/>
                      <a:gd name="T19" fmla="*/ 540 h 540"/>
                      <a:gd name="T20" fmla="*/ 928 w 1350"/>
                      <a:gd name="T21" fmla="*/ 510 h 540"/>
                      <a:gd name="T22" fmla="*/ 928 w 1350"/>
                      <a:gd name="T23" fmla="*/ 348 h 540"/>
                      <a:gd name="T24" fmla="*/ 1038 w 1350"/>
                      <a:gd name="T25" fmla="*/ 348 h 540"/>
                      <a:gd name="T26" fmla="*/ 1038 w 1350"/>
                      <a:gd name="T27" fmla="*/ 424 h 540"/>
                      <a:gd name="T28" fmla="*/ 1350 w 1350"/>
                      <a:gd name="T29" fmla="*/ 426 h 54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350"/>
                      <a:gd name="T46" fmla="*/ 0 h 540"/>
                      <a:gd name="T47" fmla="*/ 1350 w 1350"/>
                      <a:gd name="T48" fmla="*/ 540 h 540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350" h="540">
                        <a:moveTo>
                          <a:pt x="1350" y="426"/>
                        </a:moveTo>
                        <a:lnTo>
                          <a:pt x="1350" y="304"/>
                        </a:lnTo>
                        <a:lnTo>
                          <a:pt x="1206" y="304"/>
                        </a:lnTo>
                        <a:lnTo>
                          <a:pt x="1206" y="2"/>
                        </a:lnTo>
                        <a:lnTo>
                          <a:pt x="654" y="0"/>
                        </a:lnTo>
                        <a:lnTo>
                          <a:pt x="654" y="88"/>
                        </a:lnTo>
                        <a:lnTo>
                          <a:pt x="474" y="88"/>
                        </a:lnTo>
                        <a:lnTo>
                          <a:pt x="474" y="396"/>
                        </a:lnTo>
                        <a:lnTo>
                          <a:pt x="2" y="396"/>
                        </a:lnTo>
                        <a:lnTo>
                          <a:pt x="0" y="540"/>
                        </a:lnTo>
                        <a:lnTo>
                          <a:pt x="928" y="510"/>
                        </a:lnTo>
                        <a:lnTo>
                          <a:pt x="928" y="348"/>
                        </a:lnTo>
                        <a:lnTo>
                          <a:pt x="1038" y="348"/>
                        </a:lnTo>
                        <a:lnTo>
                          <a:pt x="1038" y="424"/>
                        </a:lnTo>
                        <a:lnTo>
                          <a:pt x="1350" y="426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72239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854" y="3496"/>
                    <a:ext cx="936" cy="202"/>
                  </a:xfrm>
                  <a:prstGeom prst="rect">
                    <a:avLst/>
                  </a:pr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72240" name="Freeform 23"/>
                  <p:cNvSpPr>
                    <a:spLocks/>
                  </p:cNvSpPr>
                  <p:nvPr/>
                </p:nvSpPr>
                <p:spPr bwMode="auto">
                  <a:xfrm>
                    <a:off x="1616" y="3132"/>
                    <a:ext cx="716" cy="574"/>
                  </a:xfrm>
                  <a:custGeom>
                    <a:avLst/>
                    <a:gdLst>
                      <a:gd name="T0" fmla="*/ 716 w 716"/>
                      <a:gd name="T1" fmla="*/ 4 h 574"/>
                      <a:gd name="T2" fmla="*/ 716 w 716"/>
                      <a:gd name="T3" fmla="*/ 322 h 574"/>
                      <a:gd name="T4" fmla="*/ 244 w 716"/>
                      <a:gd name="T5" fmla="*/ 322 h 574"/>
                      <a:gd name="T6" fmla="*/ 244 w 716"/>
                      <a:gd name="T7" fmla="*/ 574 h 574"/>
                      <a:gd name="T8" fmla="*/ 0 w 716"/>
                      <a:gd name="T9" fmla="*/ 574 h 574"/>
                      <a:gd name="T10" fmla="*/ 0 w 716"/>
                      <a:gd name="T11" fmla="*/ 0 h 574"/>
                      <a:gd name="T12" fmla="*/ 352 w 716"/>
                      <a:gd name="T13" fmla="*/ 2 h 574"/>
                      <a:gd name="T14" fmla="*/ 352 w 716"/>
                      <a:gd name="T15" fmla="*/ 140 h 574"/>
                      <a:gd name="T16" fmla="*/ 580 w 716"/>
                      <a:gd name="T17" fmla="*/ 142 h 574"/>
                      <a:gd name="T18" fmla="*/ 578 w 716"/>
                      <a:gd name="T19" fmla="*/ 6 h 574"/>
                      <a:gd name="T20" fmla="*/ 716 w 716"/>
                      <a:gd name="T21" fmla="*/ 4 h 57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716"/>
                      <a:gd name="T34" fmla="*/ 0 h 574"/>
                      <a:gd name="T35" fmla="*/ 716 w 716"/>
                      <a:gd name="T36" fmla="*/ 574 h 57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716" h="574">
                        <a:moveTo>
                          <a:pt x="716" y="4"/>
                        </a:moveTo>
                        <a:lnTo>
                          <a:pt x="716" y="322"/>
                        </a:lnTo>
                        <a:lnTo>
                          <a:pt x="244" y="322"/>
                        </a:lnTo>
                        <a:lnTo>
                          <a:pt x="244" y="574"/>
                        </a:lnTo>
                        <a:lnTo>
                          <a:pt x="0" y="574"/>
                        </a:lnTo>
                        <a:lnTo>
                          <a:pt x="0" y="0"/>
                        </a:lnTo>
                        <a:lnTo>
                          <a:pt x="352" y="2"/>
                        </a:lnTo>
                        <a:lnTo>
                          <a:pt x="352" y="140"/>
                        </a:lnTo>
                        <a:lnTo>
                          <a:pt x="580" y="142"/>
                        </a:lnTo>
                        <a:lnTo>
                          <a:pt x="578" y="6"/>
                        </a:lnTo>
                        <a:lnTo>
                          <a:pt x="716" y="4"/>
                        </a:lnTo>
                        <a:close/>
                      </a:path>
                    </a:pathLst>
                  </a:custGeom>
                  <a:solidFill>
                    <a:srgbClr val="FF3303"/>
                  </a:solidFill>
                  <a:ln w="28575">
                    <a:solidFill>
                      <a:srgbClr val="FF330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72241" name="Freeform 24"/>
                  <p:cNvSpPr>
                    <a:spLocks/>
                  </p:cNvSpPr>
                  <p:nvPr/>
                </p:nvSpPr>
                <p:spPr bwMode="auto">
                  <a:xfrm>
                    <a:off x="1608" y="2642"/>
                    <a:ext cx="906" cy="624"/>
                  </a:xfrm>
                  <a:custGeom>
                    <a:avLst/>
                    <a:gdLst>
                      <a:gd name="T0" fmla="*/ 0 w 906"/>
                      <a:gd name="T1" fmla="*/ 0 h 624"/>
                      <a:gd name="T2" fmla="*/ 436 w 906"/>
                      <a:gd name="T3" fmla="*/ 0 h 624"/>
                      <a:gd name="T4" fmla="*/ 436 w 906"/>
                      <a:gd name="T5" fmla="*/ 288 h 624"/>
                      <a:gd name="T6" fmla="*/ 906 w 906"/>
                      <a:gd name="T7" fmla="*/ 284 h 624"/>
                      <a:gd name="T8" fmla="*/ 904 w 906"/>
                      <a:gd name="T9" fmla="*/ 500 h 624"/>
                      <a:gd name="T10" fmla="*/ 588 w 906"/>
                      <a:gd name="T11" fmla="*/ 500 h 624"/>
                      <a:gd name="T12" fmla="*/ 588 w 906"/>
                      <a:gd name="T13" fmla="*/ 624 h 624"/>
                      <a:gd name="T14" fmla="*/ 360 w 906"/>
                      <a:gd name="T15" fmla="*/ 624 h 624"/>
                      <a:gd name="T16" fmla="*/ 360 w 906"/>
                      <a:gd name="T17" fmla="*/ 488 h 624"/>
                      <a:gd name="T18" fmla="*/ 4 w 906"/>
                      <a:gd name="T19" fmla="*/ 488 h 624"/>
                      <a:gd name="T20" fmla="*/ 12 w 906"/>
                      <a:gd name="T21" fmla="*/ 0 h 624"/>
                      <a:gd name="T22" fmla="*/ 0 w 906"/>
                      <a:gd name="T23" fmla="*/ 0 h 624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906"/>
                      <a:gd name="T37" fmla="*/ 0 h 624"/>
                      <a:gd name="T38" fmla="*/ 906 w 906"/>
                      <a:gd name="T39" fmla="*/ 624 h 624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906" h="624">
                        <a:moveTo>
                          <a:pt x="0" y="0"/>
                        </a:moveTo>
                        <a:lnTo>
                          <a:pt x="436" y="0"/>
                        </a:lnTo>
                        <a:lnTo>
                          <a:pt x="436" y="288"/>
                        </a:lnTo>
                        <a:lnTo>
                          <a:pt x="906" y="284"/>
                        </a:lnTo>
                        <a:lnTo>
                          <a:pt x="904" y="500"/>
                        </a:lnTo>
                        <a:lnTo>
                          <a:pt x="588" y="500"/>
                        </a:lnTo>
                        <a:lnTo>
                          <a:pt x="588" y="624"/>
                        </a:lnTo>
                        <a:lnTo>
                          <a:pt x="360" y="624"/>
                        </a:lnTo>
                        <a:lnTo>
                          <a:pt x="360" y="488"/>
                        </a:lnTo>
                        <a:lnTo>
                          <a:pt x="4" y="488"/>
                        </a:lnTo>
                        <a:lnTo>
                          <a:pt x="1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CC33"/>
                  </a:solidFill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  <p:sp>
                <p:nvSpPr>
                  <p:cNvPr id="1372242" name="Freeform 25"/>
                  <p:cNvSpPr>
                    <a:spLocks/>
                  </p:cNvSpPr>
                  <p:nvPr/>
                </p:nvSpPr>
                <p:spPr bwMode="auto">
                  <a:xfrm>
                    <a:off x="2738" y="2286"/>
                    <a:ext cx="768" cy="358"/>
                  </a:xfrm>
                  <a:custGeom>
                    <a:avLst/>
                    <a:gdLst>
                      <a:gd name="T0" fmla="*/ 766 w 768"/>
                      <a:gd name="T1" fmla="*/ 194 h 358"/>
                      <a:gd name="T2" fmla="*/ 766 w 768"/>
                      <a:gd name="T3" fmla="*/ 0 h 358"/>
                      <a:gd name="T4" fmla="*/ 584 w 768"/>
                      <a:gd name="T5" fmla="*/ 0 h 358"/>
                      <a:gd name="T6" fmla="*/ 0 w 768"/>
                      <a:gd name="T7" fmla="*/ 358 h 358"/>
                      <a:gd name="T8" fmla="*/ 324 w 768"/>
                      <a:gd name="T9" fmla="*/ 354 h 358"/>
                      <a:gd name="T10" fmla="*/ 328 w 768"/>
                      <a:gd name="T11" fmla="*/ 216 h 358"/>
                      <a:gd name="T12" fmla="*/ 768 w 768"/>
                      <a:gd name="T13" fmla="*/ 214 h 358"/>
                      <a:gd name="T14" fmla="*/ 766 w 768"/>
                      <a:gd name="T15" fmla="*/ 194 h 35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68"/>
                      <a:gd name="T25" fmla="*/ 0 h 358"/>
                      <a:gd name="T26" fmla="*/ 768 w 768"/>
                      <a:gd name="T27" fmla="*/ 358 h 35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68" h="358">
                        <a:moveTo>
                          <a:pt x="766" y="194"/>
                        </a:moveTo>
                        <a:lnTo>
                          <a:pt x="766" y="0"/>
                        </a:lnTo>
                        <a:lnTo>
                          <a:pt x="584" y="0"/>
                        </a:lnTo>
                        <a:lnTo>
                          <a:pt x="0" y="358"/>
                        </a:lnTo>
                        <a:lnTo>
                          <a:pt x="324" y="354"/>
                        </a:lnTo>
                        <a:lnTo>
                          <a:pt x="328" y="216"/>
                        </a:lnTo>
                        <a:lnTo>
                          <a:pt x="768" y="214"/>
                        </a:lnTo>
                        <a:lnTo>
                          <a:pt x="766" y="194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100000"/>
                      </a:lnSpc>
                      <a:buFontTx/>
                      <a:buNone/>
                    </a:pPr>
                    <a:endParaRPr lang="es-ES" sz="1600"/>
                  </a:p>
                </p:txBody>
              </p:sp>
            </p:grpSp>
            <p:grpSp>
              <p:nvGrpSpPr>
                <p:cNvPr id="1372243" name="Group 26"/>
                <p:cNvGrpSpPr>
                  <a:grpSpLocks/>
                </p:cNvGrpSpPr>
                <p:nvPr/>
              </p:nvGrpSpPr>
              <p:grpSpPr bwMode="auto">
                <a:xfrm>
                  <a:off x="1874" y="2468"/>
                  <a:ext cx="2094" cy="1523"/>
                  <a:chOff x="1874" y="2468"/>
                  <a:chExt cx="2094" cy="1523"/>
                </a:xfrm>
              </p:grpSpPr>
              <p:sp>
                <p:nvSpPr>
                  <p:cNvPr id="1372244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26" y="3480"/>
                    <a:ext cx="440" cy="511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1" hangingPunct="1">
                      <a:lnSpc>
                        <a:spcPct val="100000"/>
                      </a:lnSpc>
                      <a:buFontTx/>
                      <a:buNone/>
                    </a:pPr>
                    <a:r>
                      <a:rPr lang="en-US" sz="2000" b="1">
                        <a:solidFill>
                          <a:srgbClr val="FFFFFF"/>
                        </a:solidFill>
                        <a:latin typeface="Times New Roman" pitchFamily="18" charset="0"/>
                      </a:rPr>
                      <a:t>C</a:t>
                    </a:r>
                  </a:p>
                </p:txBody>
              </p:sp>
              <p:grpSp>
                <p:nvGrpSpPr>
                  <p:cNvPr id="1372245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874" y="2468"/>
                    <a:ext cx="2094" cy="1414"/>
                    <a:chOff x="1874" y="2468"/>
                    <a:chExt cx="2094" cy="1414"/>
                  </a:xfrm>
                </p:grpSpPr>
                <p:sp>
                  <p:nvSpPr>
                    <p:cNvPr id="1372246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93" y="3163"/>
                      <a:ext cx="871" cy="24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2247" name="Line 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08" y="3305"/>
                      <a:ext cx="586" cy="13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2248" name="Line 3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76" y="2945"/>
                      <a:ext cx="682" cy="18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2249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4" y="2511"/>
                      <a:ext cx="429" cy="511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1372250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6" y="2997"/>
                      <a:ext cx="423" cy="511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1372251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35" y="2683"/>
                      <a:ext cx="441" cy="510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D</a:t>
                      </a:r>
                    </a:p>
                  </p:txBody>
                </p:sp>
                <p:sp>
                  <p:nvSpPr>
                    <p:cNvPr id="1372252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56" y="2468"/>
                      <a:ext cx="422" cy="511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E</a:t>
                      </a:r>
                    </a:p>
                  </p:txBody>
                </p:sp>
                <p:sp>
                  <p:nvSpPr>
                    <p:cNvPr id="1372253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2" y="3126"/>
                      <a:ext cx="406" cy="511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F</a:t>
                      </a:r>
                    </a:p>
                  </p:txBody>
                </p:sp>
                <p:sp>
                  <p:nvSpPr>
                    <p:cNvPr id="1372254" name="Text Box 3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28" y="3371"/>
                      <a:ext cx="455" cy="511"/>
                    </a:xfrm>
                    <a:prstGeom prst="rect">
                      <a:avLst/>
                    </a:prstGeom>
                    <a:noFill/>
                    <a:ln w="2857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1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</a:rPr>
                        <a:t>G</a:t>
                      </a:r>
                    </a:p>
                  </p:txBody>
                </p:sp>
                <p:sp>
                  <p:nvSpPr>
                    <p:cNvPr id="1372255" name="Oval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8" y="2622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72256" name="Oval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2" y="289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72257" name="Oval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9" y="311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72258" name="Oval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8" y="3585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72259" name="Oval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6" y="3287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72260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6" y="2668"/>
                      <a:ext cx="0" cy="44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2261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6" y="3163"/>
                      <a:ext cx="142" cy="42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2262" name="Line 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62" y="3449"/>
                      <a:ext cx="702" cy="17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2263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02" y="2934"/>
                      <a:ext cx="792" cy="37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2264" name="Line 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02" y="2633"/>
                      <a:ext cx="426" cy="30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2265" name="Line 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93" y="2633"/>
                      <a:ext cx="665" cy="26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FF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72266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40" y="2595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  <p:sp>
                  <p:nvSpPr>
                    <p:cNvPr id="1372267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2" y="3410"/>
                      <a:ext cx="44" cy="4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100000"/>
                        </a:lnSpc>
                        <a:buFontTx/>
                        <a:buNone/>
                      </a:pPr>
                      <a:endParaRPr lang="es-ES" sz="1600"/>
                    </a:p>
                  </p:txBody>
                </p:sp>
              </p:grpSp>
            </p:grpSp>
          </p:grpSp>
          <p:sp>
            <p:nvSpPr>
              <p:cNvPr id="1372268" name="Line 51"/>
              <p:cNvSpPr>
                <a:spLocks noChangeShapeType="1"/>
              </p:cNvSpPr>
              <p:nvPr/>
            </p:nvSpPr>
            <p:spPr bwMode="auto">
              <a:xfrm flipH="1" flipV="1">
                <a:off x="1889" y="2945"/>
                <a:ext cx="162" cy="469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269" name="Rectangle 53"/>
            <p:cNvSpPr>
              <a:spLocks noChangeArrowheads="1"/>
            </p:cNvSpPr>
            <p:nvPr/>
          </p:nvSpPr>
          <p:spPr bwMode="auto">
            <a:xfrm>
              <a:off x="3315" y="2220"/>
              <a:ext cx="1620" cy="117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  <a:buFontTx/>
                <a:buNone/>
              </a:pPr>
              <a:endParaRPr lang="es-ES" sz="1600"/>
            </a:p>
          </p:txBody>
        </p:sp>
      </p:grpSp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56" grpId="0" animBg="1"/>
      <p:bldP spid="1372169" grpId="0" animBg="1"/>
      <p:bldP spid="584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6" name="Oval 10"/>
          <p:cNvSpPr>
            <a:spLocks noChangeArrowheads="1"/>
          </p:cNvSpPr>
          <p:nvPr/>
        </p:nvSpPr>
        <p:spPr bwMode="gray">
          <a:xfrm>
            <a:off x="323850" y="765175"/>
            <a:ext cx="3729038" cy="3729038"/>
          </a:xfrm>
          <a:prstGeom prst="ellipse">
            <a:avLst/>
          </a:prstGeom>
          <a:gradFill rotWithShape="0">
            <a:gsLst>
              <a:gs pos="0">
                <a:srgbClr val="ABCCEF"/>
              </a:gs>
              <a:gs pos="50000">
                <a:srgbClr val="DEEAFA"/>
              </a:gs>
              <a:gs pos="100000">
                <a:srgbClr val="ABCCEF"/>
              </a:gs>
            </a:gsLst>
            <a:lin ang="27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endParaRPr lang="en-GB">
              <a:cs typeface="Arial" pitchFamily="34" charset="0"/>
            </a:endParaRPr>
          </a:p>
        </p:txBody>
      </p:sp>
      <p:sp>
        <p:nvSpPr>
          <p:cNvPr id="1052677" name="Oval 11"/>
          <p:cNvSpPr>
            <a:spLocks noChangeArrowheads="1"/>
          </p:cNvSpPr>
          <p:nvPr/>
        </p:nvSpPr>
        <p:spPr bwMode="gray">
          <a:xfrm>
            <a:off x="882650" y="1343025"/>
            <a:ext cx="2587625" cy="2587625"/>
          </a:xfrm>
          <a:prstGeom prst="ellipse">
            <a:avLst/>
          </a:prstGeom>
          <a:gradFill rotWithShape="0">
            <a:gsLst>
              <a:gs pos="0">
                <a:srgbClr val="88B1E7"/>
              </a:gs>
              <a:gs pos="50000">
                <a:srgbClr val="BCD6F1"/>
              </a:gs>
              <a:gs pos="100000">
                <a:srgbClr val="88B1E7"/>
              </a:gs>
            </a:gsLst>
            <a:lin ang="2700000" scaled="1"/>
          </a:gradFill>
          <a:ln w="222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endParaRPr lang="en-GB">
              <a:cs typeface="Arial" pitchFamily="34" charset="0"/>
            </a:endParaRPr>
          </a:p>
        </p:txBody>
      </p:sp>
      <p:sp>
        <p:nvSpPr>
          <p:cNvPr id="1052680" name="Text Box 8"/>
          <p:cNvSpPr txBox="1">
            <a:spLocks noChangeArrowheads="1"/>
          </p:cNvSpPr>
          <p:nvPr/>
        </p:nvSpPr>
        <p:spPr bwMode="auto">
          <a:xfrm>
            <a:off x="1417638" y="1492250"/>
            <a:ext cx="1592262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s-ES_tradnl" sz="1400" b="1">
                <a:solidFill>
                  <a:schemeClr val="bg1"/>
                </a:solidFill>
              </a:rPr>
              <a:t>MO Optimization</a:t>
            </a:r>
            <a:endParaRPr lang="es-ES" sz="1400" b="1">
              <a:solidFill>
                <a:schemeClr val="bg1"/>
              </a:solidFill>
            </a:endParaRPr>
          </a:p>
        </p:txBody>
      </p:sp>
      <p:sp>
        <p:nvSpPr>
          <p:cNvPr id="1052681" name="Text Box 9"/>
          <p:cNvSpPr txBox="1">
            <a:spLocks noChangeArrowheads="1"/>
          </p:cNvSpPr>
          <p:nvPr/>
        </p:nvSpPr>
        <p:spPr bwMode="auto">
          <a:xfrm>
            <a:off x="1512888" y="847725"/>
            <a:ext cx="1425575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Combinatorial 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Problems</a:t>
            </a:r>
            <a:endParaRPr lang="es-ES" sz="1400" b="1"/>
          </a:p>
        </p:txBody>
      </p:sp>
      <p:pic>
        <p:nvPicPr>
          <p:cNvPr id="1052682" name="Picture 5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107950" y="6111875"/>
            <a:ext cx="41687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4356100" y="765175"/>
            <a:ext cx="4464050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>
              <a:lnSpc>
                <a:spcPct val="100000"/>
              </a:lnSpc>
              <a:buFontTx/>
              <a:buNone/>
            </a:pPr>
            <a:r>
              <a:rPr lang="es-ES_tradnl" b="1">
                <a:solidFill>
                  <a:schemeClr val="bg1"/>
                </a:solidFill>
                <a:cs typeface="Arial" pitchFamily="34" charset="0"/>
              </a:rPr>
              <a:t>Combinatorial Auctions</a:t>
            </a:r>
            <a:endParaRPr lang="es-ES_tradnl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4356100" y="1131888"/>
            <a:ext cx="4464050" cy="49609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Given a set G of goods and a set B of bids …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… find the </a:t>
            </a:r>
            <a:r>
              <a:rPr lang="en-US">
                <a:solidFill>
                  <a:srgbClr val="FF6600"/>
                </a:solidFill>
                <a:cs typeface="Arial" pitchFamily="34" charset="0"/>
              </a:rPr>
              <a:t>best</a:t>
            </a:r>
            <a:r>
              <a:rPr lang="en-US">
                <a:cs typeface="Arial" pitchFamily="34" charset="0"/>
              </a:rPr>
              <a:t> subset of bids …</a:t>
            </a: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r(b</a:t>
            </a:r>
            <a:r>
              <a:rPr lang="en-US" baseline="-25000">
                <a:cs typeface="Arial" pitchFamily="34" charset="0"/>
              </a:rPr>
              <a:t>i</a:t>
            </a:r>
            <a:r>
              <a:rPr lang="en-US">
                <a:cs typeface="Arial" pitchFamily="34" charset="0"/>
              </a:rPr>
              <a:t>)=v</a:t>
            </a:r>
            <a:r>
              <a:rPr lang="en-US" baseline="-25000">
                <a:cs typeface="Arial" pitchFamily="34" charset="0"/>
              </a:rPr>
              <a:t>i</a:t>
            </a:r>
            <a:r>
              <a:rPr lang="en-US">
                <a:cs typeface="Arial" pitchFamily="34" charset="0"/>
              </a:rPr>
              <a:t>     revenue of bid b</a:t>
            </a:r>
            <a:r>
              <a:rPr lang="en-US" baseline="-25000">
                <a:cs typeface="Arial" pitchFamily="34" charset="0"/>
              </a:rPr>
              <a:t>i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… subject to bids’ compatibility.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solidFill>
                  <a:srgbClr val="FF6600"/>
                </a:solidFill>
                <a:cs typeface="Arial" pitchFamily="34" charset="0"/>
              </a:rPr>
              <a:t>Best</a:t>
            </a:r>
            <a:r>
              <a:rPr lang="en-US">
                <a:cs typeface="Arial" pitchFamily="34" charset="0"/>
              </a:rPr>
              <a:t> = maximize benefit (sum)</a:t>
            </a:r>
          </a:p>
        </p:txBody>
      </p:sp>
      <p:sp>
        <p:nvSpPr>
          <p:cNvPr id="1052691" name="Freeform 19"/>
          <p:cNvSpPr>
            <a:spLocks/>
          </p:cNvSpPr>
          <p:nvPr/>
        </p:nvSpPr>
        <p:spPr bwMode="auto">
          <a:xfrm>
            <a:off x="2124075" y="765175"/>
            <a:ext cx="2232025" cy="5327650"/>
          </a:xfrm>
          <a:custGeom>
            <a:avLst/>
            <a:gdLst/>
            <a:ahLst/>
            <a:cxnLst>
              <a:cxn ang="0">
                <a:pos x="45" y="635"/>
              </a:cxn>
              <a:cxn ang="0">
                <a:pos x="1406" y="0"/>
              </a:cxn>
              <a:cxn ang="0">
                <a:pos x="1406" y="3356"/>
              </a:cxn>
              <a:cxn ang="0">
                <a:pos x="0" y="1678"/>
              </a:cxn>
              <a:cxn ang="0">
                <a:pos x="45" y="635"/>
              </a:cxn>
            </a:cxnLst>
            <a:rect l="0" t="0" r="r" b="b"/>
            <a:pathLst>
              <a:path w="1406" h="3356">
                <a:moveTo>
                  <a:pt x="45" y="635"/>
                </a:moveTo>
                <a:lnTo>
                  <a:pt x="1406" y="0"/>
                </a:lnTo>
                <a:lnTo>
                  <a:pt x="1406" y="3356"/>
                </a:lnTo>
                <a:lnTo>
                  <a:pt x="0" y="1678"/>
                </a:lnTo>
                <a:lnTo>
                  <a:pt x="45" y="635"/>
                </a:lnTo>
                <a:close/>
              </a:path>
            </a:pathLst>
          </a:custGeom>
          <a:solidFill>
            <a:srgbClr val="C0C0C0">
              <a:alpha val="50000"/>
            </a:srgb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52690" name="Group 18"/>
          <p:cNvGrpSpPr>
            <a:grpSpLocks/>
          </p:cNvGrpSpPr>
          <p:nvPr/>
        </p:nvGrpSpPr>
        <p:grpSpPr bwMode="auto">
          <a:xfrm>
            <a:off x="1354138" y="1779588"/>
            <a:ext cx="1673225" cy="1673225"/>
            <a:chOff x="853" y="1121"/>
            <a:chExt cx="1054" cy="1054"/>
          </a:xfrm>
        </p:grpSpPr>
        <p:sp>
          <p:nvSpPr>
            <p:cNvPr id="1052678" name="Oval 12"/>
            <p:cNvSpPr>
              <a:spLocks noChangeArrowheads="1"/>
            </p:cNvSpPr>
            <p:nvPr/>
          </p:nvSpPr>
          <p:spPr bwMode="gray">
            <a:xfrm flipV="1">
              <a:off x="853" y="1121"/>
              <a:ext cx="1054" cy="1054"/>
            </a:xfrm>
            <a:prstGeom prst="ellipse">
              <a:avLst/>
            </a:prstGeom>
            <a:gradFill rotWithShape="0">
              <a:gsLst>
                <a:gs pos="0">
                  <a:srgbClr val="699ADC"/>
                </a:gs>
                <a:gs pos="50000">
                  <a:srgbClr val="A0C3DC"/>
                </a:gs>
                <a:gs pos="100000">
                  <a:srgbClr val="699ADC"/>
                </a:gs>
              </a:gsLst>
              <a:lin ang="2700000" scaled="1"/>
            </a:gradFill>
            <a:ln w="1968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52679" name="Text Box 7"/>
            <p:cNvSpPr txBox="1">
              <a:spLocks noChangeArrowheads="1"/>
            </p:cNvSpPr>
            <p:nvPr/>
          </p:nvSpPr>
          <p:spPr bwMode="auto">
            <a:xfrm>
              <a:off x="996" y="1208"/>
              <a:ext cx="79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sz="1400" b="1">
                  <a:solidFill>
                    <a:schemeClr val="bg1"/>
                  </a:solidFill>
                </a:rPr>
                <a:t>Optimization</a:t>
              </a:r>
              <a:endParaRPr lang="es-ES" sz="1400" b="1">
                <a:solidFill>
                  <a:schemeClr val="bg1"/>
                </a:solidFill>
              </a:endParaRPr>
            </a:p>
          </p:txBody>
        </p:sp>
        <p:grpSp>
          <p:nvGrpSpPr>
            <p:cNvPr id="1052686" name="Group 14"/>
            <p:cNvGrpSpPr>
              <a:grpSpLocks/>
            </p:cNvGrpSpPr>
            <p:nvPr/>
          </p:nvGrpSpPr>
          <p:grpSpPr bwMode="auto">
            <a:xfrm>
              <a:off x="1101" y="1425"/>
              <a:ext cx="581" cy="478"/>
              <a:chOff x="1101" y="1425"/>
              <a:chExt cx="581" cy="478"/>
            </a:xfrm>
          </p:grpSpPr>
          <p:sp>
            <p:nvSpPr>
              <p:cNvPr id="1052687" name="Oval 12"/>
              <p:cNvSpPr>
                <a:spLocks noChangeArrowheads="1"/>
              </p:cNvSpPr>
              <p:nvPr/>
            </p:nvSpPr>
            <p:spPr bwMode="gray">
              <a:xfrm flipV="1">
                <a:off x="1146" y="1425"/>
                <a:ext cx="478" cy="478"/>
              </a:xfrm>
              <a:prstGeom prst="ellipse">
                <a:avLst/>
              </a:prstGeom>
              <a:gradFill rotWithShape="0">
                <a:gsLst>
                  <a:gs pos="0">
                    <a:srgbClr val="4B7CD2"/>
                  </a:gs>
                  <a:gs pos="50000">
                    <a:srgbClr val="7DA4DC"/>
                  </a:gs>
                  <a:gs pos="100000">
                    <a:srgbClr val="4B7CD2"/>
                  </a:gs>
                </a:gsLst>
                <a:lin ang="2700000" scaled="1"/>
              </a:gradFill>
              <a:ln w="17145">
                <a:solidFill>
                  <a:srgbClr val="E2E2E2"/>
                </a:solidFill>
                <a:round/>
                <a:headEnd/>
                <a:tailEnd/>
              </a:ln>
            </p:spPr>
            <p:txBody>
              <a:bodyPr rot="10800000"/>
              <a:lstStyle/>
              <a:p>
                <a:pPr eaLnBrk="1" hangingPunct="1">
                  <a:lnSpc>
                    <a:spcPct val="100000"/>
                  </a:lnSpc>
                  <a:buFontTx/>
                  <a:buNone/>
                </a:pPr>
                <a:endParaRPr lang="en-GB">
                  <a:cs typeface="Arial" pitchFamily="34" charset="0"/>
                </a:endParaRPr>
              </a:p>
            </p:txBody>
          </p:sp>
          <p:sp>
            <p:nvSpPr>
              <p:cNvPr id="1052688" name="Text Box 16"/>
              <p:cNvSpPr txBox="1">
                <a:spLocks noChangeArrowheads="1"/>
              </p:cNvSpPr>
              <p:nvPr/>
            </p:nvSpPr>
            <p:spPr bwMode="auto">
              <a:xfrm>
                <a:off x="1101" y="1547"/>
                <a:ext cx="581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es-ES_tradnl" sz="1400" b="1">
                    <a:solidFill>
                      <a:schemeClr val="bg1"/>
                    </a:solidFill>
                  </a:rPr>
                  <a:t>Decision</a:t>
                </a:r>
                <a:endParaRPr lang="es-ES" sz="1400" b="1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52692" name="Group 20"/>
          <p:cNvGrpSpPr>
            <a:grpSpLocks/>
          </p:cNvGrpSpPr>
          <p:nvPr/>
        </p:nvGrpSpPr>
        <p:grpSpPr bwMode="auto">
          <a:xfrm>
            <a:off x="5364163" y="3860800"/>
            <a:ext cx="2520950" cy="2255838"/>
            <a:chOff x="68" y="1113"/>
            <a:chExt cx="2086" cy="1834"/>
          </a:xfrm>
        </p:grpSpPr>
        <p:sp>
          <p:nvSpPr>
            <p:cNvPr id="1052693" name="Oval 21"/>
            <p:cNvSpPr>
              <a:spLocks noChangeArrowheads="1"/>
            </p:cNvSpPr>
            <p:nvPr/>
          </p:nvSpPr>
          <p:spPr bwMode="auto">
            <a:xfrm rot="16200000">
              <a:off x="1291" y="1663"/>
              <a:ext cx="357" cy="1080"/>
            </a:xfrm>
            <a:prstGeom prst="ellipse">
              <a:avLst/>
            </a:prstGeom>
            <a:solidFill>
              <a:srgbClr val="00FFFF">
                <a:alpha val="12000"/>
              </a:srgbClr>
            </a:solidFill>
            <a:ln w="12700">
              <a:solidFill>
                <a:srgbClr val="5F02B4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694" name="Oval 22"/>
            <p:cNvSpPr>
              <a:spLocks noChangeArrowheads="1"/>
            </p:cNvSpPr>
            <p:nvPr/>
          </p:nvSpPr>
          <p:spPr bwMode="auto">
            <a:xfrm rot="16200000">
              <a:off x="1297" y="1130"/>
              <a:ext cx="357" cy="1001"/>
            </a:xfrm>
            <a:prstGeom prst="ellipse">
              <a:avLst/>
            </a:prstGeom>
            <a:solidFill>
              <a:srgbClr val="99CC00">
                <a:alpha val="28000"/>
              </a:srgbClr>
            </a:solidFill>
            <a:ln w="12700">
              <a:solidFill>
                <a:srgbClr val="008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695" name="Rectangle 23"/>
            <p:cNvSpPr>
              <a:spLocks noChangeArrowheads="1"/>
            </p:cNvSpPr>
            <p:nvPr/>
          </p:nvSpPr>
          <p:spPr bwMode="auto">
            <a:xfrm>
              <a:off x="1743" y="2154"/>
              <a:ext cx="118" cy="142"/>
            </a:xfrm>
            <a:prstGeom prst="rect">
              <a:avLst/>
            </a:prstGeom>
            <a:solidFill>
              <a:srgbClr val="00FF00"/>
            </a:solidFill>
            <a:ln w="41275">
              <a:solidFill>
                <a:srgbClr val="80808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696" name="AutoShape 24"/>
            <p:cNvSpPr>
              <a:spLocks noChangeArrowheads="1"/>
            </p:cNvSpPr>
            <p:nvPr/>
          </p:nvSpPr>
          <p:spPr bwMode="auto">
            <a:xfrm>
              <a:off x="1751" y="1582"/>
              <a:ext cx="96" cy="103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38100">
              <a:solidFill>
                <a:srgbClr val="80808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697" name="Rectangle 25"/>
            <p:cNvSpPr>
              <a:spLocks noChangeArrowheads="1"/>
            </p:cNvSpPr>
            <p:nvPr/>
          </p:nvSpPr>
          <p:spPr bwMode="auto">
            <a:xfrm>
              <a:off x="327" y="1563"/>
              <a:ext cx="59" cy="57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698" name="Oval 26"/>
            <p:cNvSpPr>
              <a:spLocks noChangeArrowheads="1"/>
            </p:cNvSpPr>
            <p:nvPr/>
          </p:nvSpPr>
          <p:spPr bwMode="auto">
            <a:xfrm>
              <a:off x="262" y="1490"/>
              <a:ext cx="183" cy="216"/>
            </a:xfrm>
            <a:prstGeom prst="ellipse">
              <a:avLst/>
            </a:prstGeom>
            <a:solidFill>
              <a:schemeClr val="accent1"/>
            </a:soli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699" name="Rectangle 27"/>
            <p:cNvSpPr>
              <a:spLocks noChangeArrowheads="1"/>
            </p:cNvSpPr>
            <p:nvPr/>
          </p:nvSpPr>
          <p:spPr bwMode="auto">
            <a:xfrm rot="1078000">
              <a:off x="286" y="2064"/>
              <a:ext cx="59" cy="359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00" name="Rectangle 28"/>
            <p:cNvSpPr>
              <a:spLocks noChangeArrowheads="1"/>
            </p:cNvSpPr>
            <p:nvPr/>
          </p:nvSpPr>
          <p:spPr bwMode="auto">
            <a:xfrm rot="20522000" flipH="1">
              <a:off x="374" y="2061"/>
              <a:ext cx="59" cy="359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01" name="Rectangle 29"/>
            <p:cNvSpPr>
              <a:spLocks noChangeArrowheads="1"/>
            </p:cNvSpPr>
            <p:nvPr/>
          </p:nvSpPr>
          <p:spPr bwMode="auto">
            <a:xfrm rot="18844678" flipH="1">
              <a:off x="398" y="1781"/>
              <a:ext cx="70" cy="23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02" name="Oval 30"/>
            <p:cNvSpPr>
              <a:spLocks noChangeArrowheads="1"/>
            </p:cNvSpPr>
            <p:nvPr/>
          </p:nvSpPr>
          <p:spPr bwMode="auto">
            <a:xfrm>
              <a:off x="1027" y="1561"/>
              <a:ext cx="119" cy="144"/>
            </a:xfrm>
            <a:prstGeom prst="ellipse">
              <a:avLst/>
            </a:prstGeom>
            <a:solidFill>
              <a:srgbClr val="00FF00"/>
            </a:solidFill>
            <a:ln w="38100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03" name="Rectangle 31"/>
            <p:cNvSpPr>
              <a:spLocks noChangeArrowheads="1"/>
            </p:cNvSpPr>
            <p:nvPr/>
          </p:nvSpPr>
          <p:spPr bwMode="auto">
            <a:xfrm>
              <a:off x="1028" y="2418"/>
              <a:ext cx="118" cy="142"/>
            </a:xfrm>
            <a:prstGeom prst="rect">
              <a:avLst/>
            </a:prstGeom>
            <a:solidFill>
              <a:srgbClr val="00FF00"/>
            </a:solidFill>
            <a:ln w="41275">
              <a:solidFill>
                <a:srgbClr val="80808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04" name="AutoShape 32"/>
            <p:cNvSpPr>
              <a:spLocks noChangeArrowheads="1"/>
            </p:cNvSpPr>
            <p:nvPr/>
          </p:nvSpPr>
          <p:spPr bwMode="auto">
            <a:xfrm>
              <a:off x="1036" y="1874"/>
              <a:ext cx="96" cy="103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38100">
              <a:solidFill>
                <a:srgbClr val="80808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05" name="AutoShape 33"/>
            <p:cNvSpPr>
              <a:spLocks noChangeArrowheads="1"/>
            </p:cNvSpPr>
            <p:nvPr/>
          </p:nvSpPr>
          <p:spPr bwMode="auto">
            <a:xfrm>
              <a:off x="1027" y="2135"/>
              <a:ext cx="110" cy="12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FF00"/>
            </a:solidFill>
            <a:ln w="41275">
              <a:solidFill>
                <a:srgbClr val="80808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06" name="Oval 34"/>
            <p:cNvSpPr>
              <a:spLocks noChangeArrowheads="1"/>
            </p:cNvSpPr>
            <p:nvPr/>
          </p:nvSpPr>
          <p:spPr bwMode="auto">
            <a:xfrm>
              <a:off x="904" y="1488"/>
              <a:ext cx="357" cy="862"/>
            </a:xfrm>
            <a:prstGeom prst="ellipse">
              <a:avLst/>
            </a:prstGeom>
            <a:solidFill>
              <a:srgbClr val="CC99FF">
                <a:alpha val="28000"/>
              </a:srgbClr>
            </a:solidFill>
            <a:ln w="12700">
              <a:solidFill>
                <a:srgbClr val="993366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2707" name="Group 35"/>
            <p:cNvGrpSpPr>
              <a:grpSpLocks/>
            </p:cNvGrpSpPr>
            <p:nvPr/>
          </p:nvGrpSpPr>
          <p:grpSpPr bwMode="auto">
            <a:xfrm flipH="1">
              <a:off x="787" y="2348"/>
              <a:ext cx="143" cy="311"/>
              <a:chOff x="4165" y="2793"/>
              <a:chExt cx="115" cy="183"/>
            </a:xfrm>
          </p:grpSpPr>
          <p:sp>
            <p:nvSpPr>
              <p:cNvPr id="1052708" name="Rectangle 36"/>
              <p:cNvSpPr>
                <a:spLocks noChangeArrowheads="1"/>
              </p:cNvSpPr>
              <p:nvPr/>
            </p:nvSpPr>
            <p:spPr bwMode="auto">
              <a:xfrm>
                <a:off x="4221" y="2807"/>
                <a:ext cx="17" cy="113"/>
              </a:xfrm>
              <a:prstGeom prst="rect">
                <a:avLst/>
              </a:prstGeom>
              <a:solidFill>
                <a:srgbClr val="FF9900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09" name="Oval 37"/>
              <p:cNvSpPr>
                <a:spLocks noChangeArrowheads="1"/>
              </p:cNvSpPr>
              <p:nvPr/>
            </p:nvSpPr>
            <p:spPr bwMode="auto">
              <a:xfrm>
                <a:off x="4202" y="2793"/>
                <a:ext cx="53" cy="42"/>
              </a:xfrm>
              <a:prstGeom prst="ellipse">
                <a:avLst/>
              </a:prstGeom>
              <a:solidFill>
                <a:srgbClr val="FF9900"/>
              </a:solidFill>
              <a:ln w="12700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10" name="Rectangle 38"/>
              <p:cNvSpPr>
                <a:spLocks noChangeArrowheads="1"/>
              </p:cNvSpPr>
              <p:nvPr/>
            </p:nvSpPr>
            <p:spPr bwMode="auto">
              <a:xfrm rot="1078000">
                <a:off x="4209" y="2906"/>
                <a:ext cx="17" cy="70"/>
              </a:xfrm>
              <a:prstGeom prst="rect">
                <a:avLst/>
              </a:prstGeom>
              <a:solidFill>
                <a:srgbClr val="FF9900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11" name="Rectangle 39"/>
              <p:cNvSpPr>
                <a:spLocks noChangeArrowheads="1"/>
              </p:cNvSpPr>
              <p:nvPr/>
            </p:nvSpPr>
            <p:spPr bwMode="auto">
              <a:xfrm rot="20522000" flipH="1">
                <a:off x="4229" y="2905"/>
                <a:ext cx="17" cy="70"/>
              </a:xfrm>
              <a:prstGeom prst="rect">
                <a:avLst/>
              </a:prstGeom>
              <a:solidFill>
                <a:srgbClr val="FF9900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12" name="Rectangle 40"/>
              <p:cNvSpPr>
                <a:spLocks noChangeArrowheads="1"/>
              </p:cNvSpPr>
              <p:nvPr/>
            </p:nvSpPr>
            <p:spPr bwMode="auto">
              <a:xfrm rot="18844678" flipH="1">
                <a:off x="4239" y="2839"/>
                <a:ext cx="14" cy="68"/>
              </a:xfrm>
              <a:prstGeom prst="rect">
                <a:avLst/>
              </a:prstGeom>
              <a:solidFill>
                <a:srgbClr val="FF9900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13" name="Rectangle 41"/>
              <p:cNvSpPr>
                <a:spLocks noChangeArrowheads="1"/>
              </p:cNvSpPr>
              <p:nvPr/>
            </p:nvSpPr>
            <p:spPr bwMode="auto">
              <a:xfrm rot="16980133" flipH="1">
                <a:off x="4192" y="2816"/>
                <a:ext cx="14" cy="68"/>
              </a:xfrm>
              <a:prstGeom prst="rect">
                <a:avLst/>
              </a:prstGeom>
              <a:solidFill>
                <a:srgbClr val="FF9900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2714" name="Oval 42"/>
            <p:cNvSpPr>
              <a:spLocks noChangeArrowheads="1"/>
            </p:cNvSpPr>
            <p:nvPr/>
          </p:nvSpPr>
          <p:spPr bwMode="auto">
            <a:xfrm>
              <a:off x="904" y="1775"/>
              <a:ext cx="357" cy="861"/>
            </a:xfrm>
            <a:prstGeom prst="ellipse">
              <a:avLst/>
            </a:prstGeom>
            <a:solidFill>
              <a:srgbClr val="FFCC00">
                <a:alpha val="33000"/>
              </a:srgbClr>
            </a:solidFill>
            <a:ln w="12700">
              <a:solidFill>
                <a:srgbClr val="FF99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2715" name="Group 43"/>
            <p:cNvGrpSpPr>
              <a:grpSpLocks/>
            </p:cNvGrpSpPr>
            <p:nvPr/>
          </p:nvGrpSpPr>
          <p:grpSpPr bwMode="auto">
            <a:xfrm flipH="1">
              <a:off x="771" y="1625"/>
              <a:ext cx="159" cy="297"/>
              <a:chOff x="4165" y="2793"/>
              <a:chExt cx="115" cy="183"/>
            </a:xfrm>
          </p:grpSpPr>
          <p:sp>
            <p:nvSpPr>
              <p:cNvPr id="1052716" name="Rectangle 44"/>
              <p:cNvSpPr>
                <a:spLocks noChangeArrowheads="1"/>
              </p:cNvSpPr>
              <p:nvPr/>
            </p:nvSpPr>
            <p:spPr bwMode="auto">
              <a:xfrm>
                <a:off x="4221" y="2807"/>
                <a:ext cx="17" cy="113"/>
              </a:xfrm>
              <a:prstGeom prst="rect">
                <a:avLst/>
              </a:prstGeom>
              <a:solidFill>
                <a:srgbClr val="993366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17" name="Oval 45"/>
              <p:cNvSpPr>
                <a:spLocks noChangeArrowheads="1"/>
              </p:cNvSpPr>
              <p:nvPr/>
            </p:nvSpPr>
            <p:spPr bwMode="auto">
              <a:xfrm>
                <a:off x="4202" y="2793"/>
                <a:ext cx="53" cy="42"/>
              </a:xfrm>
              <a:prstGeom prst="ellipse">
                <a:avLst/>
              </a:prstGeom>
              <a:solidFill>
                <a:srgbClr val="993366"/>
              </a:solidFill>
              <a:ln w="12700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18" name="Rectangle 46"/>
              <p:cNvSpPr>
                <a:spLocks noChangeArrowheads="1"/>
              </p:cNvSpPr>
              <p:nvPr/>
            </p:nvSpPr>
            <p:spPr bwMode="auto">
              <a:xfrm rot="1078000">
                <a:off x="4209" y="2906"/>
                <a:ext cx="17" cy="70"/>
              </a:xfrm>
              <a:prstGeom prst="rect">
                <a:avLst/>
              </a:prstGeom>
              <a:solidFill>
                <a:srgbClr val="993366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19" name="Rectangle 47"/>
              <p:cNvSpPr>
                <a:spLocks noChangeArrowheads="1"/>
              </p:cNvSpPr>
              <p:nvPr/>
            </p:nvSpPr>
            <p:spPr bwMode="auto">
              <a:xfrm rot="20522000" flipH="1">
                <a:off x="4229" y="2905"/>
                <a:ext cx="17" cy="70"/>
              </a:xfrm>
              <a:prstGeom prst="rect">
                <a:avLst/>
              </a:prstGeom>
              <a:solidFill>
                <a:srgbClr val="993366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20" name="Rectangle 48"/>
              <p:cNvSpPr>
                <a:spLocks noChangeArrowheads="1"/>
              </p:cNvSpPr>
              <p:nvPr/>
            </p:nvSpPr>
            <p:spPr bwMode="auto">
              <a:xfrm rot="18844678" flipH="1">
                <a:off x="4239" y="2839"/>
                <a:ext cx="14" cy="68"/>
              </a:xfrm>
              <a:prstGeom prst="rect">
                <a:avLst/>
              </a:prstGeom>
              <a:solidFill>
                <a:srgbClr val="993366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21" name="Rectangle 49"/>
              <p:cNvSpPr>
                <a:spLocks noChangeArrowheads="1"/>
              </p:cNvSpPr>
              <p:nvPr/>
            </p:nvSpPr>
            <p:spPr bwMode="auto">
              <a:xfrm rot="16980133" flipH="1">
                <a:off x="4192" y="2816"/>
                <a:ext cx="14" cy="68"/>
              </a:xfrm>
              <a:prstGeom prst="rect">
                <a:avLst/>
              </a:prstGeom>
              <a:solidFill>
                <a:srgbClr val="993366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2722" name="Group 50"/>
            <p:cNvGrpSpPr>
              <a:grpSpLocks/>
            </p:cNvGrpSpPr>
            <p:nvPr/>
          </p:nvGrpSpPr>
          <p:grpSpPr bwMode="auto">
            <a:xfrm>
              <a:off x="2003" y="2160"/>
              <a:ext cx="151" cy="289"/>
              <a:chOff x="4165" y="2793"/>
              <a:chExt cx="115" cy="183"/>
            </a:xfrm>
          </p:grpSpPr>
          <p:sp>
            <p:nvSpPr>
              <p:cNvPr id="1052723" name="Rectangle 51"/>
              <p:cNvSpPr>
                <a:spLocks noChangeArrowheads="1"/>
              </p:cNvSpPr>
              <p:nvPr/>
            </p:nvSpPr>
            <p:spPr bwMode="auto">
              <a:xfrm>
                <a:off x="4221" y="2807"/>
                <a:ext cx="17" cy="113"/>
              </a:xfrm>
              <a:prstGeom prst="rect">
                <a:avLst/>
              </a:prstGeom>
              <a:solidFill>
                <a:srgbClr val="5F02B4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24" name="Oval 52"/>
              <p:cNvSpPr>
                <a:spLocks noChangeArrowheads="1"/>
              </p:cNvSpPr>
              <p:nvPr/>
            </p:nvSpPr>
            <p:spPr bwMode="auto">
              <a:xfrm>
                <a:off x="4202" y="2793"/>
                <a:ext cx="53" cy="42"/>
              </a:xfrm>
              <a:prstGeom prst="ellipse">
                <a:avLst/>
              </a:prstGeom>
              <a:solidFill>
                <a:srgbClr val="5F02B4"/>
              </a:solidFill>
              <a:ln w="12700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25" name="Rectangle 53"/>
              <p:cNvSpPr>
                <a:spLocks noChangeArrowheads="1"/>
              </p:cNvSpPr>
              <p:nvPr/>
            </p:nvSpPr>
            <p:spPr bwMode="auto">
              <a:xfrm rot="1078000">
                <a:off x="4209" y="2906"/>
                <a:ext cx="17" cy="70"/>
              </a:xfrm>
              <a:prstGeom prst="rect">
                <a:avLst/>
              </a:prstGeom>
              <a:solidFill>
                <a:srgbClr val="5F02B4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26" name="Rectangle 54"/>
              <p:cNvSpPr>
                <a:spLocks noChangeArrowheads="1"/>
              </p:cNvSpPr>
              <p:nvPr/>
            </p:nvSpPr>
            <p:spPr bwMode="auto">
              <a:xfrm rot="20522000" flipH="1">
                <a:off x="4229" y="2905"/>
                <a:ext cx="17" cy="70"/>
              </a:xfrm>
              <a:prstGeom prst="rect">
                <a:avLst/>
              </a:prstGeom>
              <a:solidFill>
                <a:srgbClr val="5F02B4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27" name="Rectangle 55"/>
              <p:cNvSpPr>
                <a:spLocks noChangeArrowheads="1"/>
              </p:cNvSpPr>
              <p:nvPr/>
            </p:nvSpPr>
            <p:spPr bwMode="auto">
              <a:xfrm rot="18844678" flipH="1">
                <a:off x="4239" y="2839"/>
                <a:ext cx="14" cy="68"/>
              </a:xfrm>
              <a:prstGeom prst="rect">
                <a:avLst/>
              </a:prstGeom>
              <a:solidFill>
                <a:srgbClr val="5F02B4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28" name="Rectangle 56"/>
              <p:cNvSpPr>
                <a:spLocks noChangeArrowheads="1"/>
              </p:cNvSpPr>
              <p:nvPr/>
            </p:nvSpPr>
            <p:spPr bwMode="auto">
              <a:xfrm rot="16980133" flipH="1">
                <a:off x="4192" y="2816"/>
                <a:ext cx="14" cy="68"/>
              </a:xfrm>
              <a:prstGeom prst="rect">
                <a:avLst/>
              </a:prstGeom>
              <a:solidFill>
                <a:srgbClr val="5F02B4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2729" name="Group 57"/>
            <p:cNvGrpSpPr>
              <a:grpSpLocks/>
            </p:cNvGrpSpPr>
            <p:nvPr/>
          </p:nvGrpSpPr>
          <p:grpSpPr bwMode="auto">
            <a:xfrm>
              <a:off x="1978" y="1546"/>
              <a:ext cx="151" cy="289"/>
              <a:chOff x="4165" y="2793"/>
              <a:chExt cx="115" cy="183"/>
            </a:xfrm>
          </p:grpSpPr>
          <p:sp>
            <p:nvSpPr>
              <p:cNvPr id="1052730" name="Rectangle 58"/>
              <p:cNvSpPr>
                <a:spLocks noChangeArrowheads="1"/>
              </p:cNvSpPr>
              <p:nvPr/>
            </p:nvSpPr>
            <p:spPr bwMode="auto">
              <a:xfrm>
                <a:off x="4221" y="2807"/>
                <a:ext cx="17" cy="113"/>
              </a:xfrm>
              <a:prstGeom prst="rect">
                <a:avLst/>
              </a:prstGeom>
              <a:solidFill>
                <a:srgbClr val="339966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31" name="Oval 59"/>
              <p:cNvSpPr>
                <a:spLocks noChangeArrowheads="1"/>
              </p:cNvSpPr>
              <p:nvPr/>
            </p:nvSpPr>
            <p:spPr bwMode="auto">
              <a:xfrm>
                <a:off x="4202" y="2793"/>
                <a:ext cx="53" cy="42"/>
              </a:xfrm>
              <a:prstGeom prst="ellipse">
                <a:avLst/>
              </a:prstGeom>
              <a:solidFill>
                <a:srgbClr val="339966"/>
              </a:solidFill>
              <a:ln w="12700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32" name="Rectangle 60"/>
              <p:cNvSpPr>
                <a:spLocks noChangeArrowheads="1"/>
              </p:cNvSpPr>
              <p:nvPr/>
            </p:nvSpPr>
            <p:spPr bwMode="auto">
              <a:xfrm rot="1078000">
                <a:off x="4209" y="2906"/>
                <a:ext cx="17" cy="70"/>
              </a:xfrm>
              <a:prstGeom prst="rect">
                <a:avLst/>
              </a:prstGeom>
              <a:solidFill>
                <a:srgbClr val="339966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33" name="Rectangle 61"/>
              <p:cNvSpPr>
                <a:spLocks noChangeArrowheads="1"/>
              </p:cNvSpPr>
              <p:nvPr/>
            </p:nvSpPr>
            <p:spPr bwMode="auto">
              <a:xfrm rot="20522000" flipH="1">
                <a:off x="4229" y="2905"/>
                <a:ext cx="17" cy="70"/>
              </a:xfrm>
              <a:prstGeom prst="rect">
                <a:avLst/>
              </a:prstGeom>
              <a:solidFill>
                <a:srgbClr val="339966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34" name="Rectangle 62"/>
              <p:cNvSpPr>
                <a:spLocks noChangeArrowheads="1"/>
              </p:cNvSpPr>
              <p:nvPr/>
            </p:nvSpPr>
            <p:spPr bwMode="auto">
              <a:xfrm rot="18844678" flipH="1">
                <a:off x="4239" y="2839"/>
                <a:ext cx="14" cy="68"/>
              </a:xfrm>
              <a:prstGeom prst="rect">
                <a:avLst/>
              </a:prstGeom>
              <a:solidFill>
                <a:srgbClr val="339966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735" name="Rectangle 63"/>
              <p:cNvSpPr>
                <a:spLocks noChangeArrowheads="1"/>
              </p:cNvSpPr>
              <p:nvPr/>
            </p:nvSpPr>
            <p:spPr bwMode="auto">
              <a:xfrm rot="16980133" flipH="1">
                <a:off x="4192" y="2816"/>
                <a:ext cx="14" cy="68"/>
              </a:xfrm>
              <a:prstGeom prst="rect">
                <a:avLst/>
              </a:prstGeom>
              <a:solidFill>
                <a:srgbClr val="339966"/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2736" name="Text Box 64"/>
            <p:cNvSpPr txBox="1">
              <a:spLocks noChangeArrowheads="1"/>
            </p:cNvSpPr>
            <p:nvPr/>
          </p:nvSpPr>
          <p:spPr bwMode="auto">
            <a:xfrm>
              <a:off x="68" y="2468"/>
              <a:ext cx="856" cy="29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>
                  <a:latin typeface="Times New Roman" pitchFamily="18" charset="0"/>
                </a:rPr>
                <a:t>auctioner</a:t>
              </a:r>
            </a:p>
          </p:txBody>
        </p:sp>
        <p:sp>
          <p:nvSpPr>
            <p:cNvPr id="1052737" name="Text Box 65"/>
            <p:cNvSpPr txBox="1">
              <a:spLocks noChangeArrowheads="1"/>
            </p:cNvSpPr>
            <p:nvPr/>
          </p:nvSpPr>
          <p:spPr bwMode="auto">
            <a:xfrm>
              <a:off x="1263" y="1113"/>
              <a:ext cx="468" cy="29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>
                  <a:latin typeface="Times New Roman" pitchFamily="18" charset="0"/>
                </a:rPr>
                <a:t>bids</a:t>
              </a:r>
            </a:p>
          </p:txBody>
        </p:sp>
        <p:sp>
          <p:nvSpPr>
            <p:cNvPr id="1052738" name="Text Box 66"/>
            <p:cNvSpPr txBox="1">
              <a:spLocks noChangeArrowheads="1"/>
            </p:cNvSpPr>
            <p:nvPr/>
          </p:nvSpPr>
          <p:spPr bwMode="auto">
            <a:xfrm>
              <a:off x="974" y="1268"/>
              <a:ext cx="295" cy="2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1600">
                  <a:solidFill>
                    <a:srgbClr val="CC99FF"/>
                  </a:solidFill>
                  <a:latin typeface="Times New Roman" pitchFamily="18" charset="0"/>
                </a:rPr>
                <a:t>b</a:t>
              </a:r>
              <a:r>
                <a:rPr lang="en-US" sz="1600" baseline="-25000">
                  <a:solidFill>
                    <a:srgbClr val="CC99FF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052739" name="Text Box 67"/>
            <p:cNvSpPr txBox="1">
              <a:spLocks noChangeArrowheads="1"/>
            </p:cNvSpPr>
            <p:nvPr/>
          </p:nvSpPr>
          <p:spPr bwMode="auto">
            <a:xfrm>
              <a:off x="959" y="2673"/>
              <a:ext cx="294" cy="27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1600">
                  <a:solidFill>
                    <a:srgbClr val="FFCC66"/>
                  </a:solidFill>
                  <a:latin typeface="Times New Roman" pitchFamily="18" charset="0"/>
                </a:rPr>
                <a:t>b</a:t>
              </a:r>
              <a:r>
                <a:rPr lang="en-US" sz="1600" baseline="-25000">
                  <a:solidFill>
                    <a:srgbClr val="FFCC66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052740" name="Text Box 68"/>
            <p:cNvSpPr txBox="1">
              <a:spLocks noChangeArrowheads="1"/>
            </p:cNvSpPr>
            <p:nvPr/>
          </p:nvSpPr>
          <p:spPr bwMode="auto">
            <a:xfrm>
              <a:off x="1684" y="1268"/>
              <a:ext cx="294" cy="27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1600">
                  <a:solidFill>
                    <a:srgbClr val="669900"/>
                  </a:solidFill>
                  <a:latin typeface="Times New Roman" pitchFamily="18" charset="0"/>
                </a:rPr>
                <a:t>b</a:t>
              </a:r>
              <a:r>
                <a:rPr lang="en-US" sz="1600" baseline="-25000">
                  <a:solidFill>
                    <a:srgbClr val="6699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052741" name="Text Box 69"/>
            <p:cNvSpPr txBox="1">
              <a:spLocks noChangeArrowheads="1"/>
            </p:cNvSpPr>
            <p:nvPr/>
          </p:nvSpPr>
          <p:spPr bwMode="auto">
            <a:xfrm>
              <a:off x="1684" y="2432"/>
              <a:ext cx="294" cy="27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n-US" sz="1600">
                  <a:solidFill>
                    <a:srgbClr val="66CCFF"/>
                  </a:solidFill>
                  <a:latin typeface="Times New Roman" pitchFamily="18" charset="0"/>
                </a:rPr>
                <a:t>b</a:t>
              </a:r>
              <a:r>
                <a:rPr lang="en-US" sz="1600" baseline="-25000">
                  <a:solidFill>
                    <a:srgbClr val="66CCFF"/>
                  </a:solidFill>
                  <a:latin typeface="Times New Roman" pitchFamily="18" charset="0"/>
                </a:rPr>
                <a:t>4</a:t>
              </a:r>
            </a:p>
          </p:txBody>
        </p:sp>
      </p:grpSp>
      <p:sp>
        <p:nvSpPr>
          <p:cNvPr id="1052742" name="Rectangle 70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052743" name="Rectangle 71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Combinatorial Problems</a:t>
            </a:r>
          </a:p>
        </p:txBody>
      </p:sp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2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2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56" grpId="0" animBg="1"/>
      <p:bldP spid="58457" grpId="0" animBg="1"/>
      <p:bldP spid="10526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4" name="Oval 10"/>
          <p:cNvSpPr>
            <a:spLocks noChangeArrowheads="1"/>
          </p:cNvSpPr>
          <p:nvPr/>
        </p:nvSpPr>
        <p:spPr bwMode="gray">
          <a:xfrm>
            <a:off x="323850" y="765175"/>
            <a:ext cx="3729038" cy="3729038"/>
          </a:xfrm>
          <a:prstGeom prst="ellipse">
            <a:avLst/>
          </a:prstGeom>
          <a:gradFill rotWithShape="0">
            <a:gsLst>
              <a:gs pos="0">
                <a:srgbClr val="ABCCEF"/>
              </a:gs>
              <a:gs pos="50000">
                <a:srgbClr val="DEEAFA"/>
              </a:gs>
              <a:gs pos="100000">
                <a:srgbClr val="ABCCEF"/>
              </a:gs>
            </a:gsLst>
            <a:lin ang="27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endParaRPr lang="en-GB">
              <a:cs typeface="Arial" pitchFamily="34" charset="0"/>
            </a:endParaRPr>
          </a:p>
        </p:txBody>
      </p:sp>
      <p:sp>
        <p:nvSpPr>
          <p:cNvPr id="1054727" name="Text Box 7"/>
          <p:cNvSpPr txBox="1">
            <a:spLocks noChangeArrowheads="1"/>
          </p:cNvSpPr>
          <p:nvPr/>
        </p:nvSpPr>
        <p:spPr bwMode="auto">
          <a:xfrm>
            <a:off x="1512888" y="847725"/>
            <a:ext cx="1425575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Combinatorial 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Problems</a:t>
            </a:r>
            <a:endParaRPr lang="es-ES" sz="1400" b="1"/>
          </a:p>
        </p:txBody>
      </p:sp>
      <p:pic>
        <p:nvPicPr>
          <p:cNvPr id="1054728" name="Picture 5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107950" y="6111875"/>
            <a:ext cx="41687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4356100" y="765175"/>
            <a:ext cx="4464050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>
              <a:lnSpc>
                <a:spcPct val="100000"/>
              </a:lnSpc>
              <a:buFontTx/>
              <a:buNone/>
            </a:pPr>
            <a:r>
              <a:rPr lang="es-ES_tradnl" b="1">
                <a:solidFill>
                  <a:schemeClr val="bg1"/>
                </a:solidFill>
                <a:cs typeface="Arial" pitchFamily="34" charset="0"/>
              </a:rPr>
              <a:t>Portfolio Optimization</a:t>
            </a:r>
            <a:endParaRPr lang="es-ES_tradnl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4356100" y="1131888"/>
            <a:ext cx="4464050" cy="49609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Given a set I of investments …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… find the </a:t>
            </a:r>
            <a:r>
              <a:rPr lang="en-US">
                <a:solidFill>
                  <a:srgbClr val="FF6600"/>
                </a:solidFill>
                <a:cs typeface="Arial" pitchFamily="34" charset="0"/>
              </a:rPr>
              <a:t>best</a:t>
            </a:r>
            <a:r>
              <a:rPr lang="en-US">
                <a:cs typeface="Arial" pitchFamily="34" charset="0"/>
              </a:rPr>
              <a:t> portfolio (subset of investments) …</a:t>
            </a: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solidFill>
                  <a:srgbClr val="FF6600"/>
                </a:solidFill>
                <a:cs typeface="Arial" pitchFamily="34" charset="0"/>
              </a:rPr>
              <a:t>Best</a:t>
            </a:r>
            <a:r>
              <a:rPr lang="en-US">
                <a:cs typeface="Arial" pitchFamily="34" charset="0"/>
              </a:rPr>
              <a:t> =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</p:txBody>
      </p:sp>
      <p:sp>
        <p:nvSpPr>
          <p:cNvPr id="1054790" name="Freeform 70"/>
          <p:cNvSpPr>
            <a:spLocks/>
          </p:cNvSpPr>
          <p:nvPr/>
        </p:nvSpPr>
        <p:spPr bwMode="auto">
          <a:xfrm>
            <a:off x="2195513" y="765175"/>
            <a:ext cx="2160587" cy="5327650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1361" y="0"/>
              </a:cxn>
              <a:cxn ang="0">
                <a:pos x="1361" y="3356"/>
              </a:cxn>
              <a:cxn ang="0">
                <a:pos x="0" y="1996"/>
              </a:cxn>
              <a:cxn ang="0">
                <a:pos x="0" y="363"/>
              </a:cxn>
            </a:cxnLst>
            <a:rect l="0" t="0" r="r" b="b"/>
            <a:pathLst>
              <a:path w="1361" h="3356">
                <a:moveTo>
                  <a:pt x="0" y="363"/>
                </a:moveTo>
                <a:lnTo>
                  <a:pt x="1361" y="0"/>
                </a:lnTo>
                <a:lnTo>
                  <a:pt x="1361" y="3356"/>
                </a:lnTo>
                <a:lnTo>
                  <a:pt x="0" y="1996"/>
                </a:lnTo>
                <a:lnTo>
                  <a:pt x="0" y="363"/>
                </a:lnTo>
                <a:close/>
              </a:path>
            </a:pathLst>
          </a:custGeom>
          <a:solidFill>
            <a:srgbClr val="C0C0C0">
              <a:alpha val="50000"/>
            </a:srgb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54788" name="Group 68"/>
          <p:cNvGrpSpPr>
            <a:grpSpLocks/>
          </p:cNvGrpSpPr>
          <p:nvPr/>
        </p:nvGrpSpPr>
        <p:grpSpPr bwMode="auto">
          <a:xfrm>
            <a:off x="882650" y="1343025"/>
            <a:ext cx="2587625" cy="2587625"/>
            <a:chOff x="556" y="846"/>
            <a:chExt cx="1630" cy="1630"/>
          </a:xfrm>
        </p:grpSpPr>
        <p:sp>
          <p:nvSpPr>
            <p:cNvPr id="1054725" name="Oval 11"/>
            <p:cNvSpPr>
              <a:spLocks noChangeArrowheads="1"/>
            </p:cNvSpPr>
            <p:nvPr/>
          </p:nvSpPr>
          <p:spPr bwMode="gray">
            <a:xfrm>
              <a:off x="556" y="846"/>
              <a:ext cx="1630" cy="1630"/>
            </a:xfrm>
            <a:prstGeom prst="ellipse">
              <a:avLst/>
            </a:prstGeom>
            <a:gradFill rotWithShape="0">
              <a:gsLst>
                <a:gs pos="0">
                  <a:srgbClr val="88B1E7"/>
                </a:gs>
                <a:gs pos="50000">
                  <a:srgbClr val="BCD6F1"/>
                </a:gs>
                <a:gs pos="100000">
                  <a:srgbClr val="88B1E7"/>
                </a:gs>
              </a:gsLst>
              <a:lin ang="2700000" scaled="1"/>
            </a:gradFill>
            <a:ln w="222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54726" name="Text Box 6"/>
            <p:cNvSpPr txBox="1">
              <a:spLocks noChangeArrowheads="1"/>
            </p:cNvSpPr>
            <p:nvPr/>
          </p:nvSpPr>
          <p:spPr bwMode="auto">
            <a:xfrm>
              <a:off x="893" y="940"/>
              <a:ext cx="1003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sz="1400" b="1">
                  <a:solidFill>
                    <a:schemeClr val="bg1"/>
                  </a:solidFill>
                </a:rPr>
                <a:t>MO Optimization</a:t>
              </a:r>
              <a:endParaRPr lang="es-ES" sz="1400" b="1">
                <a:solidFill>
                  <a:schemeClr val="bg1"/>
                </a:solidFill>
              </a:endParaRPr>
            </a:p>
          </p:txBody>
        </p:sp>
        <p:grpSp>
          <p:nvGrpSpPr>
            <p:cNvPr id="1054732" name="Group 12"/>
            <p:cNvGrpSpPr>
              <a:grpSpLocks/>
            </p:cNvGrpSpPr>
            <p:nvPr/>
          </p:nvGrpSpPr>
          <p:grpSpPr bwMode="auto">
            <a:xfrm>
              <a:off x="853" y="1121"/>
              <a:ext cx="1054" cy="1054"/>
              <a:chOff x="853" y="1121"/>
              <a:chExt cx="1054" cy="1054"/>
            </a:xfrm>
          </p:grpSpPr>
          <p:sp>
            <p:nvSpPr>
              <p:cNvPr id="1054733" name="Oval 12"/>
              <p:cNvSpPr>
                <a:spLocks noChangeArrowheads="1"/>
              </p:cNvSpPr>
              <p:nvPr/>
            </p:nvSpPr>
            <p:spPr bwMode="gray">
              <a:xfrm flipV="1">
                <a:off x="853" y="1121"/>
                <a:ext cx="1054" cy="1054"/>
              </a:xfrm>
              <a:prstGeom prst="ellipse">
                <a:avLst/>
              </a:prstGeom>
              <a:gradFill rotWithShape="0">
                <a:gsLst>
                  <a:gs pos="0">
                    <a:srgbClr val="699ADC"/>
                  </a:gs>
                  <a:gs pos="50000">
                    <a:srgbClr val="A0C3DC"/>
                  </a:gs>
                  <a:gs pos="100000">
                    <a:srgbClr val="699ADC"/>
                  </a:gs>
                </a:gsLst>
                <a:lin ang="2700000" scaled="1"/>
              </a:gradFill>
              <a:ln w="19685">
                <a:solidFill>
                  <a:srgbClr val="E2E2E2"/>
                </a:solidFill>
                <a:round/>
                <a:headEnd/>
                <a:tailEnd/>
              </a:ln>
            </p:spPr>
            <p:txBody>
              <a:bodyPr rot="10800000"/>
              <a:lstStyle/>
              <a:p>
                <a:pPr eaLnBrk="1" hangingPunct="1">
                  <a:lnSpc>
                    <a:spcPct val="100000"/>
                  </a:lnSpc>
                  <a:buFontTx/>
                  <a:buNone/>
                </a:pPr>
                <a:endParaRPr lang="en-GB">
                  <a:cs typeface="Arial" pitchFamily="34" charset="0"/>
                </a:endParaRPr>
              </a:p>
            </p:txBody>
          </p:sp>
          <p:sp>
            <p:nvSpPr>
              <p:cNvPr id="1054734" name="Text Box 14"/>
              <p:cNvSpPr txBox="1">
                <a:spLocks noChangeArrowheads="1"/>
              </p:cNvSpPr>
              <p:nvPr/>
            </p:nvSpPr>
            <p:spPr bwMode="auto">
              <a:xfrm>
                <a:off x="996" y="1208"/>
                <a:ext cx="79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es-ES_tradnl" sz="1400" b="1">
                    <a:solidFill>
                      <a:schemeClr val="bg1"/>
                    </a:solidFill>
                  </a:rPr>
                  <a:t>Optimization</a:t>
                </a:r>
                <a:endParaRPr lang="es-ES" sz="1400" b="1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054735" name="Group 15"/>
              <p:cNvGrpSpPr>
                <a:grpSpLocks/>
              </p:cNvGrpSpPr>
              <p:nvPr/>
            </p:nvGrpSpPr>
            <p:grpSpPr bwMode="auto">
              <a:xfrm>
                <a:off x="1101" y="1425"/>
                <a:ext cx="581" cy="478"/>
                <a:chOff x="1101" y="1425"/>
                <a:chExt cx="581" cy="478"/>
              </a:xfrm>
            </p:grpSpPr>
            <p:sp>
              <p:nvSpPr>
                <p:cNvPr id="1054736" name="Oval 12"/>
                <p:cNvSpPr>
                  <a:spLocks noChangeArrowheads="1"/>
                </p:cNvSpPr>
                <p:nvPr/>
              </p:nvSpPr>
              <p:spPr bwMode="gray">
                <a:xfrm flipV="1">
                  <a:off x="1146" y="1425"/>
                  <a:ext cx="478" cy="47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B7CD2"/>
                    </a:gs>
                    <a:gs pos="50000">
                      <a:srgbClr val="7DA4DC"/>
                    </a:gs>
                    <a:gs pos="100000">
                      <a:srgbClr val="4B7CD2"/>
                    </a:gs>
                  </a:gsLst>
                  <a:lin ang="2700000" scaled="1"/>
                </a:gradFill>
                <a:ln w="17145">
                  <a:solidFill>
                    <a:srgbClr val="E2E2E2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pPr eaLnBrk="1" hangingPunct="1">
                    <a:lnSpc>
                      <a:spcPct val="100000"/>
                    </a:lnSpc>
                    <a:buFontTx/>
                    <a:buNone/>
                  </a:pPr>
                  <a:endParaRPr lang="en-GB">
                    <a:cs typeface="Arial" pitchFamily="34" charset="0"/>
                  </a:endParaRPr>
                </a:p>
              </p:txBody>
            </p:sp>
            <p:sp>
              <p:nvSpPr>
                <p:cNvPr id="105473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101" y="1547"/>
                  <a:ext cx="581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buFontTx/>
                    <a:buNone/>
                  </a:pPr>
                  <a:r>
                    <a:rPr lang="es-ES_tradnl" sz="1400" b="1">
                      <a:solidFill>
                        <a:schemeClr val="bg1"/>
                      </a:solidFill>
                    </a:rPr>
                    <a:t>Decision</a:t>
                  </a:r>
                  <a:endParaRPr lang="es-ES" sz="1400" b="1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grpSp>
        <p:nvGrpSpPr>
          <p:cNvPr id="1054793" name="Group 73"/>
          <p:cNvGrpSpPr>
            <a:grpSpLocks/>
          </p:cNvGrpSpPr>
          <p:nvPr/>
        </p:nvGrpSpPr>
        <p:grpSpPr bwMode="auto">
          <a:xfrm>
            <a:off x="5435600" y="2957513"/>
            <a:ext cx="2097088" cy="925512"/>
            <a:chOff x="3424" y="1713"/>
            <a:chExt cx="1321" cy="583"/>
          </a:xfrm>
        </p:grpSpPr>
        <p:sp>
          <p:nvSpPr>
            <p:cNvPr id="1054791" name="Text Box 71"/>
            <p:cNvSpPr txBox="1">
              <a:spLocks noChangeArrowheads="1"/>
            </p:cNvSpPr>
            <p:nvPr/>
          </p:nvSpPr>
          <p:spPr bwMode="auto">
            <a:xfrm>
              <a:off x="3605" y="1713"/>
              <a:ext cx="1140" cy="53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/>
                <a:t>maximize return</a:t>
              </a:r>
            </a:p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 sz="1400"/>
                <a:t> </a:t>
              </a:r>
            </a:p>
            <a:p>
              <a:pPr>
                <a:lnSpc>
                  <a:spcPct val="100000"/>
                </a:lnSpc>
                <a:buFontTx/>
                <a:buNone/>
              </a:pPr>
              <a:r>
                <a:rPr lang="es-ES_tradnl"/>
                <a:t>minimize risk </a:t>
              </a:r>
              <a:endParaRPr lang="es-ES"/>
            </a:p>
          </p:txBody>
        </p:sp>
        <p:sp>
          <p:nvSpPr>
            <p:cNvPr id="1054792" name="AutoShape 72"/>
            <p:cNvSpPr>
              <a:spLocks/>
            </p:cNvSpPr>
            <p:nvPr/>
          </p:nvSpPr>
          <p:spPr bwMode="auto">
            <a:xfrm>
              <a:off x="3424" y="1739"/>
              <a:ext cx="136" cy="557"/>
            </a:xfrm>
            <a:prstGeom prst="leftBrace">
              <a:avLst>
                <a:gd name="adj1" fmla="val 3413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4805" name="Rectangle 85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054806" name="Rectangle 86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Combinatorial Problems</a:t>
            </a:r>
          </a:p>
        </p:txBody>
      </p:sp>
      <p:pic>
        <p:nvPicPr>
          <p:cNvPr id="1054808" name="Picture 88" descr="bankrup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61188" y="4033838"/>
            <a:ext cx="1858962" cy="2041525"/>
          </a:xfrm>
          <a:prstGeom prst="rect">
            <a:avLst/>
          </a:prstGeom>
          <a:noFill/>
        </p:spPr>
      </p:pic>
      <p:pic>
        <p:nvPicPr>
          <p:cNvPr id="1054810" name="Picture 90" descr="bankrupt invest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6100" y="4105275"/>
            <a:ext cx="2663825" cy="177482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54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54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56" grpId="0" animBg="1"/>
      <p:bldP spid="58457" grpId="0" animBg="1"/>
      <p:bldP spid="10547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914" name="Freeform 2"/>
          <p:cNvSpPr>
            <a:spLocks/>
          </p:cNvSpPr>
          <p:nvPr/>
        </p:nvSpPr>
        <p:spPr bwMode="auto">
          <a:xfrm>
            <a:off x="3492500" y="765175"/>
            <a:ext cx="863600" cy="5327650"/>
          </a:xfrm>
          <a:custGeom>
            <a:avLst/>
            <a:gdLst/>
            <a:ahLst/>
            <a:cxnLst>
              <a:cxn ang="0">
                <a:pos x="136" y="499"/>
              </a:cxn>
              <a:cxn ang="0">
                <a:pos x="544" y="0"/>
              </a:cxn>
              <a:cxn ang="0">
                <a:pos x="544" y="3356"/>
              </a:cxn>
              <a:cxn ang="0">
                <a:pos x="0" y="1996"/>
              </a:cxn>
              <a:cxn ang="0">
                <a:pos x="136" y="499"/>
              </a:cxn>
            </a:cxnLst>
            <a:rect l="0" t="0" r="r" b="b"/>
            <a:pathLst>
              <a:path w="544" h="3356">
                <a:moveTo>
                  <a:pt x="136" y="499"/>
                </a:moveTo>
                <a:lnTo>
                  <a:pt x="544" y="0"/>
                </a:lnTo>
                <a:lnTo>
                  <a:pt x="544" y="3356"/>
                </a:lnTo>
                <a:lnTo>
                  <a:pt x="0" y="1996"/>
                </a:lnTo>
                <a:lnTo>
                  <a:pt x="136" y="499"/>
                </a:lnTo>
                <a:close/>
              </a:path>
            </a:pathLst>
          </a:custGeom>
          <a:solidFill>
            <a:srgbClr val="C0C0C0">
              <a:alpha val="50000"/>
            </a:srgb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62917" name="Picture 5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107950" y="6111875"/>
            <a:ext cx="41687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4356100" y="765175"/>
            <a:ext cx="4464050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>
              <a:lnSpc>
                <a:spcPct val="100000"/>
              </a:lnSpc>
              <a:buFontTx/>
              <a:buNone/>
            </a:pPr>
            <a:r>
              <a:rPr lang="es-ES_tradnl" b="1">
                <a:solidFill>
                  <a:schemeClr val="bg1"/>
                </a:solidFill>
                <a:cs typeface="Arial" pitchFamily="34" charset="0"/>
              </a:rPr>
              <a:t>Graphical Models</a:t>
            </a:r>
            <a:endParaRPr lang="es-ES_tradnl" b="1" noProof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4356100" y="1131888"/>
            <a:ext cx="4464050" cy="49609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Those problems that can be expressed as: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A set of </a:t>
            </a:r>
            <a:r>
              <a:rPr lang="en-US">
                <a:solidFill>
                  <a:srgbClr val="FF6600"/>
                </a:solidFill>
                <a:cs typeface="Arial" pitchFamily="34" charset="0"/>
              </a:rPr>
              <a:t>variables</a:t>
            </a: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Each variable takes its values from a </a:t>
            </a:r>
            <a:r>
              <a:rPr lang="en-US">
                <a:solidFill>
                  <a:srgbClr val="FF6600"/>
                </a:solidFill>
                <a:cs typeface="Arial" pitchFamily="34" charset="0"/>
              </a:rPr>
              <a:t>finite set of domain values</a:t>
            </a: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A set of </a:t>
            </a:r>
            <a:r>
              <a:rPr lang="en-US">
                <a:solidFill>
                  <a:srgbClr val="FF6600"/>
                </a:solidFill>
                <a:cs typeface="Arial" pitchFamily="34" charset="0"/>
              </a:rPr>
              <a:t>local functions</a:t>
            </a: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solidFill>
                <a:srgbClr val="FF6600"/>
              </a:solidFill>
              <a:cs typeface="Arial" pitchFamily="34" charset="0"/>
            </a:endParaRPr>
          </a:p>
          <a:p>
            <a:pPr marL="190500" indent="-1905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Main advantage:</a:t>
            </a: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en-US">
                <a:cs typeface="Arial" pitchFamily="34" charset="0"/>
              </a:rPr>
              <a:t>They provide </a:t>
            </a:r>
            <a:r>
              <a:rPr lang="en-US">
                <a:solidFill>
                  <a:srgbClr val="FF6600"/>
                </a:solidFill>
                <a:cs typeface="Arial" pitchFamily="34" charset="0"/>
              </a:rPr>
              <a:t>unifying algorithms</a:t>
            </a:r>
            <a:r>
              <a:rPr lang="en-US">
                <a:cs typeface="Arial" pitchFamily="34" charset="0"/>
              </a:rPr>
              <a:t>:</a:t>
            </a:r>
          </a:p>
          <a:p>
            <a:pPr marL="1143000" lvl="2" indent="-2286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Tx/>
              <a:buChar char="o"/>
            </a:pPr>
            <a:r>
              <a:rPr lang="en-US">
                <a:cs typeface="Arial" pitchFamily="34" charset="0"/>
              </a:rPr>
              <a:t>Search</a:t>
            </a:r>
          </a:p>
          <a:p>
            <a:pPr marL="1143000" lvl="2" indent="-2286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Tx/>
              <a:buChar char="o"/>
            </a:pPr>
            <a:r>
              <a:rPr lang="en-US">
                <a:cs typeface="Arial" pitchFamily="34" charset="0"/>
              </a:rPr>
              <a:t>Complete Inference</a:t>
            </a:r>
          </a:p>
          <a:p>
            <a:pPr marL="1143000" lvl="2" indent="-22860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Tx/>
              <a:buChar char="o"/>
            </a:pPr>
            <a:r>
              <a:rPr lang="en-US">
                <a:cs typeface="Arial" pitchFamily="34" charset="0"/>
              </a:rPr>
              <a:t>Incomplete Inference </a:t>
            </a:r>
          </a:p>
          <a:p>
            <a:pPr marL="742950" lvl="1" indent="-285750" eaLnBrk="1" hangingPunct="1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endParaRPr lang="en-US">
              <a:cs typeface="Arial" pitchFamily="34" charset="0"/>
            </a:endParaRPr>
          </a:p>
        </p:txBody>
      </p:sp>
      <p:grpSp>
        <p:nvGrpSpPr>
          <p:cNvPr id="1062920" name="Group 8"/>
          <p:cNvGrpSpPr>
            <a:grpSpLocks/>
          </p:cNvGrpSpPr>
          <p:nvPr/>
        </p:nvGrpSpPr>
        <p:grpSpPr bwMode="auto">
          <a:xfrm>
            <a:off x="323850" y="765175"/>
            <a:ext cx="3729038" cy="3729038"/>
            <a:chOff x="204" y="482"/>
            <a:chExt cx="2349" cy="2349"/>
          </a:xfrm>
        </p:grpSpPr>
        <p:sp>
          <p:nvSpPr>
            <p:cNvPr id="1062921" name="Oval 10"/>
            <p:cNvSpPr>
              <a:spLocks noChangeArrowheads="1"/>
            </p:cNvSpPr>
            <p:nvPr/>
          </p:nvSpPr>
          <p:spPr bwMode="gray">
            <a:xfrm>
              <a:off x="204" y="482"/>
              <a:ext cx="2349" cy="2349"/>
            </a:xfrm>
            <a:prstGeom prst="ellipse">
              <a:avLst/>
            </a:prstGeom>
            <a:gradFill rotWithShape="0">
              <a:gsLst>
                <a:gs pos="0">
                  <a:srgbClr val="ABCCEF"/>
                </a:gs>
                <a:gs pos="50000">
                  <a:srgbClr val="DEEAFA"/>
                </a:gs>
                <a:gs pos="100000">
                  <a:srgbClr val="ABCCEF"/>
                </a:gs>
              </a:gsLst>
              <a:lin ang="27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62922" name="Oval 11"/>
            <p:cNvSpPr>
              <a:spLocks noChangeArrowheads="1"/>
            </p:cNvSpPr>
            <p:nvPr/>
          </p:nvSpPr>
          <p:spPr bwMode="gray">
            <a:xfrm>
              <a:off x="556" y="846"/>
              <a:ext cx="1630" cy="1630"/>
            </a:xfrm>
            <a:prstGeom prst="ellipse">
              <a:avLst/>
            </a:prstGeom>
            <a:gradFill rotWithShape="0">
              <a:gsLst>
                <a:gs pos="0">
                  <a:srgbClr val="88B1E7"/>
                </a:gs>
                <a:gs pos="50000">
                  <a:srgbClr val="BCD6F1"/>
                </a:gs>
                <a:gs pos="100000">
                  <a:srgbClr val="88B1E7"/>
                </a:gs>
              </a:gsLst>
              <a:lin ang="2700000" scaled="1"/>
            </a:gradFill>
            <a:ln w="222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62923" name="Oval 12"/>
            <p:cNvSpPr>
              <a:spLocks noChangeArrowheads="1"/>
            </p:cNvSpPr>
            <p:nvPr/>
          </p:nvSpPr>
          <p:spPr bwMode="gray">
            <a:xfrm flipV="1">
              <a:off x="853" y="1121"/>
              <a:ext cx="1054" cy="1054"/>
            </a:xfrm>
            <a:prstGeom prst="ellipse">
              <a:avLst/>
            </a:prstGeom>
            <a:gradFill rotWithShape="0">
              <a:gsLst>
                <a:gs pos="0">
                  <a:srgbClr val="699ADC"/>
                </a:gs>
                <a:gs pos="50000">
                  <a:srgbClr val="A0C3DC"/>
                </a:gs>
                <a:gs pos="100000">
                  <a:srgbClr val="699ADC"/>
                </a:gs>
              </a:gsLst>
              <a:lin ang="2700000" scaled="1"/>
            </a:gradFill>
            <a:ln w="1968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  <p:sp>
          <p:nvSpPr>
            <p:cNvPr id="1062924" name="Oval 12"/>
            <p:cNvSpPr>
              <a:spLocks noChangeArrowheads="1"/>
            </p:cNvSpPr>
            <p:nvPr/>
          </p:nvSpPr>
          <p:spPr bwMode="gray">
            <a:xfrm flipV="1">
              <a:off x="1146" y="1425"/>
              <a:ext cx="478" cy="478"/>
            </a:xfrm>
            <a:prstGeom prst="ellipse">
              <a:avLst/>
            </a:prstGeom>
            <a:gradFill rotWithShape="0">
              <a:gsLst>
                <a:gs pos="0">
                  <a:srgbClr val="4B7CD2"/>
                </a:gs>
                <a:gs pos="50000">
                  <a:srgbClr val="7DA4DC"/>
                </a:gs>
                <a:gs pos="100000">
                  <a:srgbClr val="4B7CD2"/>
                </a:gs>
              </a:gsLst>
              <a:lin ang="2700000" scaled="1"/>
            </a:gradFill>
            <a:ln w="17145">
              <a:solidFill>
                <a:srgbClr val="E2E2E2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1" hangingPunct="1">
                <a:lnSpc>
                  <a:spcPct val="100000"/>
                </a:lnSpc>
                <a:buFontTx/>
                <a:buNone/>
              </a:pPr>
              <a:endParaRPr lang="en-GB">
                <a:cs typeface="Arial" pitchFamily="34" charset="0"/>
              </a:endParaRPr>
            </a:p>
          </p:txBody>
        </p:sp>
      </p:grpSp>
      <p:sp>
        <p:nvSpPr>
          <p:cNvPr id="1062925" name="Text Box 13"/>
          <p:cNvSpPr txBox="1">
            <a:spLocks noChangeArrowheads="1"/>
          </p:cNvSpPr>
          <p:nvPr/>
        </p:nvSpPr>
        <p:spPr bwMode="auto">
          <a:xfrm>
            <a:off x="1512888" y="847725"/>
            <a:ext cx="1425575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Combinatorial 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es-ES_tradnl" sz="1400" b="1"/>
              <a:t>Problems</a:t>
            </a:r>
            <a:endParaRPr lang="es-ES" sz="1400" b="1"/>
          </a:p>
        </p:txBody>
      </p:sp>
      <p:sp>
        <p:nvSpPr>
          <p:cNvPr id="1062926" name="Text Box 14"/>
          <p:cNvSpPr txBox="1">
            <a:spLocks noChangeArrowheads="1"/>
          </p:cNvSpPr>
          <p:nvPr/>
        </p:nvSpPr>
        <p:spPr bwMode="auto">
          <a:xfrm>
            <a:off x="1417638" y="1492250"/>
            <a:ext cx="1592262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s-ES_tradnl" sz="1400" b="1">
                <a:solidFill>
                  <a:schemeClr val="bg1"/>
                </a:solidFill>
              </a:rPr>
              <a:t>MO Optimization</a:t>
            </a:r>
            <a:endParaRPr lang="es-ES" sz="1400" b="1">
              <a:solidFill>
                <a:schemeClr val="bg1"/>
              </a:solidFill>
            </a:endParaRPr>
          </a:p>
        </p:txBody>
      </p:sp>
      <p:sp>
        <p:nvSpPr>
          <p:cNvPr id="1062927" name="Text Box 15"/>
          <p:cNvSpPr txBox="1">
            <a:spLocks noChangeArrowheads="1"/>
          </p:cNvSpPr>
          <p:nvPr/>
        </p:nvSpPr>
        <p:spPr bwMode="auto">
          <a:xfrm>
            <a:off x="1581150" y="1917700"/>
            <a:ext cx="12573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s-ES_tradnl" sz="1400" b="1">
                <a:solidFill>
                  <a:schemeClr val="bg1"/>
                </a:solidFill>
              </a:rPr>
              <a:t>Optimization</a:t>
            </a:r>
            <a:endParaRPr lang="es-ES" sz="1400" b="1">
              <a:solidFill>
                <a:schemeClr val="bg1"/>
              </a:solidFill>
            </a:endParaRPr>
          </a:p>
        </p:txBody>
      </p:sp>
      <p:sp>
        <p:nvSpPr>
          <p:cNvPr id="1062928" name="Freeform 16"/>
          <p:cNvSpPr>
            <a:spLocks/>
          </p:cNvSpPr>
          <p:nvPr/>
        </p:nvSpPr>
        <p:spPr bwMode="auto">
          <a:xfrm>
            <a:off x="2195513" y="1557338"/>
            <a:ext cx="1512887" cy="2447925"/>
          </a:xfrm>
          <a:custGeom>
            <a:avLst/>
            <a:gdLst/>
            <a:ahLst/>
            <a:cxnLst>
              <a:cxn ang="0">
                <a:pos x="953" y="0"/>
              </a:cxn>
              <a:cxn ang="0">
                <a:pos x="0" y="680"/>
              </a:cxn>
              <a:cxn ang="0">
                <a:pos x="817" y="1542"/>
              </a:cxn>
            </a:cxnLst>
            <a:rect l="0" t="0" r="r" b="b"/>
            <a:pathLst>
              <a:path w="953" h="1542">
                <a:moveTo>
                  <a:pt x="953" y="0"/>
                </a:moveTo>
                <a:lnTo>
                  <a:pt x="0" y="680"/>
                </a:lnTo>
                <a:lnTo>
                  <a:pt x="817" y="1542"/>
                </a:lnTo>
              </a:path>
            </a:pathLst>
          </a:custGeom>
          <a:noFill/>
          <a:ln w="762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2929" name="Text Box 17"/>
          <p:cNvSpPr txBox="1">
            <a:spLocks noChangeArrowheads="1"/>
          </p:cNvSpPr>
          <p:nvPr/>
        </p:nvSpPr>
        <p:spPr bwMode="auto">
          <a:xfrm>
            <a:off x="1747838" y="2455863"/>
            <a:ext cx="922337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s-ES_tradnl" sz="1400" b="1">
                <a:solidFill>
                  <a:schemeClr val="bg1"/>
                </a:solidFill>
              </a:rPr>
              <a:t>Dec</a:t>
            </a:r>
            <a:r>
              <a:rPr lang="es-ES_tradnl" sz="1400" b="1">
                <a:solidFill>
                  <a:schemeClr val="accent2"/>
                </a:solidFill>
              </a:rPr>
              <a:t>is</a:t>
            </a:r>
            <a:r>
              <a:rPr lang="es-ES_tradnl" sz="1400" b="1">
                <a:solidFill>
                  <a:schemeClr val="bg1"/>
                </a:solidFill>
              </a:rPr>
              <a:t>ion</a:t>
            </a:r>
            <a:endParaRPr lang="es-ES" sz="1400" b="1">
              <a:solidFill>
                <a:schemeClr val="bg1"/>
              </a:solidFill>
            </a:endParaRPr>
          </a:p>
        </p:txBody>
      </p:sp>
      <p:sp>
        <p:nvSpPr>
          <p:cNvPr id="1062930" name="Text Box 18"/>
          <p:cNvSpPr txBox="1">
            <a:spLocks noChangeArrowheads="1"/>
          </p:cNvSpPr>
          <p:nvPr/>
        </p:nvSpPr>
        <p:spPr bwMode="auto">
          <a:xfrm>
            <a:off x="2843213" y="2320925"/>
            <a:ext cx="1179512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s-ES_tradnl" sz="1600" b="1"/>
              <a:t>Graphical 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es-ES_tradnl" sz="1600" b="1"/>
              <a:t>Models</a:t>
            </a:r>
            <a:endParaRPr lang="es-ES" sz="1600" b="1"/>
          </a:p>
        </p:txBody>
      </p:sp>
      <p:sp>
        <p:nvSpPr>
          <p:cNvPr id="1062979" name="Rectangle 67"/>
          <p:cNvSpPr>
            <a:spLocks noChangeArrowheads="1"/>
          </p:cNvSpPr>
          <p:nvPr/>
        </p:nvSpPr>
        <p:spPr bwMode="auto">
          <a:xfrm>
            <a:off x="-7938" y="0"/>
            <a:ext cx="9259888" cy="398463"/>
          </a:xfrm>
          <a:prstGeom prst="rect">
            <a:avLst/>
          </a:prstGeom>
          <a:solidFill>
            <a:srgbClr val="3366FF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754880" tIns="46038" rIns="92075" bIns="46038">
            <a:sp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en-US" altLang="de-DE" sz="2000" b="1" i="1">
              <a:solidFill>
                <a:srgbClr val="ECECEC"/>
              </a:solidFill>
              <a:latin typeface="NewCenturySchlbk" pitchFamily="18" charset="0"/>
            </a:endParaRPr>
          </a:p>
        </p:txBody>
      </p:sp>
      <p:sp>
        <p:nvSpPr>
          <p:cNvPr id="1062980" name="Rectangle 68"/>
          <p:cNvSpPr>
            <a:spLocks noChangeArrowheads="1"/>
          </p:cNvSpPr>
          <p:nvPr/>
        </p:nvSpPr>
        <p:spPr bwMode="auto">
          <a:xfrm>
            <a:off x="0" y="0"/>
            <a:ext cx="4572000" cy="396875"/>
          </a:xfrm>
          <a:prstGeom prst="rect">
            <a:avLst/>
          </a:prstGeom>
          <a:solidFill>
            <a:srgbClr val="0000B0">
              <a:alpha val="9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457200" tIns="46038" rIns="182880" bIns="46038">
            <a:spAutoFit/>
          </a:bodyPr>
          <a:lstStyle/>
          <a:p>
            <a:pPr algn="r">
              <a:lnSpc>
                <a:spcPct val="100000"/>
              </a:lnSpc>
              <a:buFontTx/>
              <a:buNone/>
            </a:pPr>
            <a:r>
              <a:rPr lang="en-US" altLang="de-DE" sz="2000" b="1" i="1">
                <a:solidFill>
                  <a:schemeClr val="bg1"/>
                </a:solidFill>
                <a:latin typeface="NewCenturySchlbk" pitchFamily="18" charset="0"/>
              </a:rPr>
              <a:t>Combinatorial Problems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62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2914" grpId="0" animBg="1"/>
      <p:bldP spid="58456" grpId="0" animBg="1"/>
      <p:bldP spid="58457" grpId="0" animBg="1"/>
      <p:bldP spid="1062930" grpId="0"/>
    </p:bldLst>
  </p:timing>
</p:sld>
</file>

<file path=ppt/theme/theme1.xml><?xml version="1.0" encoding="utf-8"?>
<a:theme xmlns:a="http://schemas.openxmlformats.org/drawingml/2006/main" name="tesi">
  <a:themeElements>
    <a:clrScheme name="">
      <a:dk1>
        <a:srgbClr val="000000"/>
      </a:dk1>
      <a:lt1>
        <a:srgbClr val="FFFFFF"/>
      </a:lt1>
      <a:dk2>
        <a:srgbClr val="232323"/>
      </a:dk2>
      <a:lt2>
        <a:srgbClr val="CECECE"/>
      </a:lt2>
      <a:accent1>
        <a:srgbClr val="333333"/>
      </a:accent1>
      <a:accent2>
        <a:srgbClr val="DADADA"/>
      </a:accent2>
      <a:accent3>
        <a:srgbClr val="FFFFFF"/>
      </a:accent3>
      <a:accent4>
        <a:srgbClr val="000000"/>
      </a:accent4>
      <a:accent5>
        <a:srgbClr val="ADADAD"/>
      </a:accent5>
      <a:accent6>
        <a:srgbClr val="C5C5C5"/>
      </a:accent6>
      <a:hlink>
        <a:srgbClr val="676767"/>
      </a:hlink>
      <a:folHlink>
        <a:srgbClr val="474747"/>
      </a:folHlink>
    </a:clrScheme>
    <a:fontScheme name="tesi">
      <a:majorFont>
        <a:latin typeface="NewCenturySchlb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§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§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i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i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i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i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i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i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i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19770</TotalTime>
  <Words>1691</Words>
  <Application>Microsoft PowerPoint</Application>
  <PresentationFormat>On-screen Show (4:3)</PresentationFormat>
  <Paragraphs>736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Times New Roman</vt:lpstr>
      <vt:lpstr>NewCenturySchlbk</vt:lpstr>
      <vt:lpstr>Arial</vt:lpstr>
      <vt:lpstr>Wingdings</vt:lpstr>
      <vt:lpstr>Monotype Sorts</vt:lpstr>
      <vt:lpstr>Helvetica</vt:lpstr>
      <vt:lpstr>Times</vt:lpstr>
      <vt:lpstr>Symbol</vt:lpstr>
      <vt:lpstr>tesi</vt:lpstr>
      <vt:lpstr>Microsoft Editor de ecuaciones 3.0</vt:lpstr>
      <vt:lpstr>MathType 5.0 Equation</vt:lpstr>
      <vt:lpstr>Bitmap Image</vt:lpstr>
      <vt:lpstr>Documento de Microsoft Word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IIIA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Pedro Meseguer</dc:creator>
  <cp:lastModifiedBy>Rina Dechter</cp:lastModifiedBy>
  <cp:revision>1941</cp:revision>
  <cp:lastPrinted>2002-07-09T16:05:01Z</cp:lastPrinted>
  <dcterms:created xsi:type="dcterms:W3CDTF">2002-07-09T11:11:16Z</dcterms:created>
  <dcterms:modified xsi:type="dcterms:W3CDTF">2009-04-04T05:23:33Z</dcterms:modified>
</cp:coreProperties>
</file>