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55" r:id="rId2"/>
    <p:sldId id="258" r:id="rId3"/>
    <p:sldId id="393" r:id="rId4"/>
    <p:sldId id="394" r:id="rId5"/>
    <p:sldId id="395" r:id="rId6"/>
    <p:sldId id="396" r:id="rId7"/>
    <p:sldId id="397" r:id="rId8"/>
    <p:sldId id="398" r:id="rId9"/>
    <p:sldId id="399" r:id="rId10"/>
    <p:sldId id="400" r:id="rId11"/>
    <p:sldId id="401" r:id="rId12"/>
    <p:sldId id="403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8" r:id="rId21"/>
    <p:sldId id="308" r:id="rId22"/>
    <p:sldId id="314" r:id="rId23"/>
    <p:sldId id="315" r:id="rId24"/>
    <p:sldId id="316" r:id="rId25"/>
    <p:sldId id="310" r:id="rId26"/>
    <p:sldId id="309" r:id="rId27"/>
    <p:sldId id="317" r:id="rId28"/>
    <p:sldId id="326" r:id="rId29"/>
    <p:sldId id="319" r:id="rId30"/>
    <p:sldId id="328" r:id="rId31"/>
    <p:sldId id="321" r:id="rId32"/>
    <p:sldId id="322" r:id="rId33"/>
    <p:sldId id="324" r:id="rId34"/>
    <p:sldId id="325" r:id="rId35"/>
    <p:sldId id="329" r:id="rId36"/>
    <p:sldId id="330" r:id="rId37"/>
    <p:sldId id="331" r:id="rId38"/>
    <p:sldId id="333" r:id="rId39"/>
    <p:sldId id="334" r:id="rId40"/>
    <p:sldId id="335" r:id="rId41"/>
    <p:sldId id="336" r:id="rId42"/>
    <p:sldId id="343" r:id="rId43"/>
    <p:sldId id="345" r:id="rId44"/>
    <p:sldId id="346" r:id="rId45"/>
    <p:sldId id="404" r:id="rId46"/>
    <p:sldId id="344" r:id="rId47"/>
    <p:sldId id="348" r:id="rId48"/>
    <p:sldId id="353" r:id="rId49"/>
    <p:sldId id="367" r:id="rId50"/>
    <p:sldId id="368" r:id="rId51"/>
    <p:sldId id="369" r:id="rId52"/>
    <p:sldId id="370" r:id="rId53"/>
    <p:sldId id="371" r:id="rId54"/>
    <p:sldId id="372" r:id="rId55"/>
    <p:sldId id="373" r:id="rId56"/>
    <p:sldId id="374" r:id="rId57"/>
    <p:sldId id="375" r:id="rId58"/>
    <p:sldId id="376" r:id="rId59"/>
    <p:sldId id="377" r:id="rId60"/>
    <p:sldId id="378" r:id="rId61"/>
    <p:sldId id="379" r:id="rId62"/>
    <p:sldId id="380" r:id="rId63"/>
    <p:sldId id="381" r:id="rId64"/>
    <p:sldId id="382" r:id="rId65"/>
    <p:sldId id="383" r:id="rId66"/>
    <p:sldId id="384" r:id="rId67"/>
    <p:sldId id="385" r:id="rId68"/>
    <p:sldId id="386" r:id="rId69"/>
    <p:sldId id="387" r:id="rId70"/>
    <p:sldId id="388" r:id="rId71"/>
    <p:sldId id="389" r:id="rId72"/>
    <p:sldId id="390" r:id="rId73"/>
    <p:sldId id="391" r:id="rId74"/>
    <p:sldId id="392" r:id="rId7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63.wmf"/><Relationship Id="rId4" Type="http://schemas.openxmlformats.org/officeDocument/2006/relationships/image" Target="../media/image6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7" Type="http://schemas.openxmlformats.org/officeDocument/2006/relationships/image" Target="../media/image5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image" Target="../media/image76.wmf"/><Relationship Id="rId7" Type="http://schemas.openxmlformats.org/officeDocument/2006/relationships/image" Target="../media/image53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10" Type="http://schemas.openxmlformats.org/officeDocument/2006/relationships/image" Target="../media/image50.wmf"/><Relationship Id="rId4" Type="http://schemas.openxmlformats.org/officeDocument/2006/relationships/image" Target="../media/image77.wmf"/><Relationship Id="rId9" Type="http://schemas.openxmlformats.org/officeDocument/2006/relationships/image" Target="../media/image5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4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12" Type="http://schemas.openxmlformats.org/officeDocument/2006/relationships/image" Target="../media/image23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11" Type="http://schemas.openxmlformats.org/officeDocument/2006/relationships/image" Target="../media/image22.wmf"/><Relationship Id="rId5" Type="http://schemas.openxmlformats.org/officeDocument/2006/relationships/image" Target="../media/image16.wmf"/><Relationship Id="rId10" Type="http://schemas.openxmlformats.org/officeDocument/2006/relationships/image" Target="../media/image21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Relationship Id="rId14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6.wmf"/><Relationship Id="rId3" Type="http://schemas.openxmlformats.org/officeDocument/2006/relationships/image" Target="../media/image14.wmf"/><Relationship Id="rId7" Type="http://schemas.openxmlformats.org/officeDocument/2006/relationships/image" Target="../media/image18.wmf"/><Relationship Id="rId12" Type="http://schemas.openxmlformats.org/officeDocument/2006/relationships/image" Target="../media/image23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11" Type="http://schemas.openxmlformats.org/officeDocument/2006/relationships/image" Target="../media/image22.wmf"/><Relationship Id="rId5" Type="http://schemas.openxmlformats.org/officeDocument/2006/relationships/image" Target="../media/image16.wmf"/><Relationship Id="rId10" Type="http://schemas.openxmlformats.org/officeDocument/2006/relationships/image" Target="../media/image21.wmf"/><Relationship Id="rId4" Type="http://schemas.openxmlformats.org/officeDocument/2006/relationships/image" Target="../media/image15.wmf"/><Relationship Id="rId9" Type="http://schemas.openxmlformats.org/officeDocument/2006/relationships/image" Target="../media/image20.wmf"/><Relationship Id="rId14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8.wmf"/><Relationship Id="rId2" Type="http://schemas.openxmlformats.org/officeDocument/2006/relationships/image" Target="../media/image16.wmf"/><Relationship Id="rId1" Type="http://schemas.openxmlformats.org/officeDocument/2006/relationships/image" Target="../media/image12.wmf"/><Relationship Id="rId6" Type="http://schemas.openxmlformats.org/officeDocument/2006/relationships/image" Target="../media/image22.wmf"/><Relationship Id="rId5" Type="http://schemas.openxmlformats.org/officeDocument/2006/relationships/image" Target="../media/image20.wmf"/><Relationship Id="rId4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9.wmf"/><Relationship Id="rId2" Type="http://schemas.openxmlformats.org/officeDocument/2006/relationships/image" Target="../media/image16.wmf"/><Relationship Id="rId1" Type="http://schemas.openxmlformats.org/officeDocument/2006/relationships/image" Target="../media/image12.wmf"/><Relationship Id="rId6" Type="http://schemas.openxmlformats.org/officeDocument/2006/relationships/image" Target="../media/image22.wmf"/><Relationship Id="rId5" Type="http://schemas.openxmlformats.org/officeDocument/2006/relationships/image" Target="../media/image20.wmf"/><Relationship Id="rId4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18.wmf"/><Relationship Id="rId18" Type="http://schemas.openxmlformats.org/officeDocument/2006/relationships/image" Target="../media/image23.wmf"/><Relationship Id="rId3" Type="http://schemas.openxmlformats.org/officeDocument/2006/relationships/image" Target="../media/image26.wmf"/><Relationship Id="rId7" Type="http://schemas.openxmlformats.org/officeDocument/2006/relationships/image" Target="../media/image12.wmf"/><Relationship Id="rId12" Type="http://schemas.openxmlformats.org/officeDocument/2006/relationships/image" Target="../media/image17.wmf"/><Relationship Id="rId17" Type="http://schemas.openxmlformats.org/officeDocument/2006/relationships/image" Target="../media/image22.wmf"/><Relationship Id="rId2" Type="http://schemas.openxmlformats.org/officeDocument/2006/relationships/image" Target="../media/image25.wmf"/><Relationship Id="rId16" Type="http://schemas.openxmlformats.org/officeDocument/2006/relationships/image" Target="../media/image21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11" Type="http://schemas.openxmlformats.org/officeDocument/2006/relationships/image" Target="../media/image16.wmf"/><Relationship Id="rId5" Type="http://schemas.openxmlformats.org/officeDocument/2006/relationships/image" Target="../media/image28.wmf"/><Relationship Id="rId15" Type="http://schemas.openxmlformats.org/officeDocument/2006/relationships/image" Target="../media/image20.wmf"/><Relationship Id="rId10" Type="http://schemas.openxmlformats.org/officeDocument/2006/relationships/image" Target="../media/image15.wmf"/><Relationship Id="rId4" Type="http://schemas.openxmlformats.org/officeDocument/2006/relationships/image" Target="../media/image27.wmf"/><Relationship Id="rId9" Type="http://schemas.openxmlformats.org/officeDocument/2006/relationships/image" Target="../media/image14.wmf"/><Relationship Id="rId14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44.wmf"/><Relationship Id="rId7" Type="http://schemas.openxmlformats.org/officeDocument/2006/relationships/image" Target="../media/image48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6" Type="http://schemas.openxmlformats.org/officeDocument/2006/relationships/image" Target="../media/image47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A02C5161-238B-4EBD-AF95-FCDA88C37318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5EC02EBE-AEAA-4B77-8387-D6177776ECC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819FEF7A-9098-4955-B288-EF49F106A328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84A6D13-E62E-4BEF-8D24-307639795AA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201B4-6975-4EB1-A519-5296E7B9600C}" type="slidenum">
              <a:rPr lang="en-US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7C27E-6DE4-4C65-82DF-204240E6776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7C27E-6DE4-4C65-82DF-204240E6776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FF36F-C350-4C45-B4DC-C6214DCC28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E201B4-6975-4EB1-A519-5296E7B9600C}" type="slidenum">
              <a:rPr 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5A88E-9079-4221-AAA2-FE1D81FC4043}" type="slidenum">
              <a:rPr 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16BB02-B698-47A7-B6CC-0E786828AC50}" type="slidenum">
              <a:rPr lang="en-US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5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665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E0BB53-BE42-4F9A-8B79-C4411A2F81BA}" type="slidenum">
              <a:rPr lang="en-US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7A1372-B904-48C2-969F-6439274BBDA1}" type="slidenum">
              <a:rPr lang="en-US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E8296A-9E3D-45D2-870D-9716180E87C2}" type="slidenum">
              <a:rPr lang="en-US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151445-3B6B-4472-81BB-280C1DF8061E}" type="slidenum">
              <a:rPr lang="en-US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FD6E2D-0212-48C7-A3AE-C43FC69475AC}" type="slidenum">
              <a:rPr lang="en-US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8B3BFD-5BB8-45BD-BC93-FBB2AE783E74}" type="slidenum">
              <a:rPr lang="en-US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FF36F-C350-4C45-B4DC-C6214DCC28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1437E9-4F1A-4203-8D1A-155606C58D91}" type="slidenum">
              <a:rPr lang="en-US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6456F4-766B-4DD9-9763-CCBA2847EDD0}" type="slidenum">
              <a:rPr lang="en-US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7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727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829D1-4F25-4E40-B158-FB88CEB718C5}" type="slidenum">
              <a:rPr lang="en-US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5F91C7-FAF6-41C9-AD31-A0A83A65FC43}" type="slidenum">
              <a:rPr lang="en-US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2AA065-B9A4-42AE-80A9-5E335A826053}" type="slidenum">
              <a:rPr lang="en-US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3738"/>
            <a:ext cx="4572000" cy="3429000"/>
          </a:xfrm>
          <a:solidFill>
            <a:srgbClr val="FFFFFF"/>
          </a:solidFill>
          <a:ln/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7988" cy="4032250"/>
          </a:xfrm>
          <a:noFill/>
          <a:ln/>
        </p:spPr>
        <p:txBody>
          <a:bodyPr wrap="none" anchor="ctr"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D74D49-4C65-41AE-B1C3-218CFF73D328}" type="slidenum">
              <a:rPr lang="en-US" smtClean="0">
                <a:latin typeface="Arial" pitchFamily="34" charset="0"/>
                <a:cs typeface="Arial" pitchFamily="34" charset="0"/>
              </a:rPr>
              <a:pPr/>
              <a:t>35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8BD45C-E223-4722-B2A3-0C3810BC8A0E}" type="slidenum">
              <a:rPr lang="en-US" smtClean="0">
                <a:latin typeface="Arial" pitchFamily="34" charset="0"/>
                <a:cs typeface="Arial" pitchFamily="34" charset="0"/>
              </a:rPr>
              <a:pPr/>
              <a:t>36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43AF8B-F494-4CFD-ABF5-8C59EB89DBBB}" type="slidenum">
              <a:rPr lang="en-US" smtClean="0">
                <a:latin typeface="Arial" pitchFamily="34" charset="0"/>
                <a:cs typeface="Arial" pitchFamily="34" charset="0"/>
              </a:rPr>
              <a:pPr/>
              <a:t>37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1ECB9-4642-4E45-8726-3D1917540E10}" type="slidenum">
              <a:rPr lang="en-US" smtClean="0">
                <a:latin typeface="Arial" pitchFamily="34" charset="0"/>
                <a:cs typeface="Arial" pitchFamily="34" charset="0"/>
              </a:rPr>
              <a:pPr/>
              <a:t>38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76F78-E652-4EE2-A8DB-A4C9F7229631}" type="slidenum">
              <a:rPr lang="en-US" smtClean="0">
                <a:latin typeface="Arial" pitchFamily="34" charset="0"/>
                <a:cs typeface="Arial" pitchFamily="34" charset="0"/>
              </a:rPr>
              <a:pPr/>
              <a:t>39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FF36F-C350-4C45-B4DC-C6214DCC28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C9BDE1-3B29-4302-AEB4-B28896F73EDA}" type="slidenum">
              <a:rPr lang="en-US" smtClean="0">
                <a:latin typeface="Arial" pitchFamily="34" charset="0"/>
                <a:cs typeface="Arial" pitchFamily="34" charset="0"/>
              </a:rPr>
              <a:pPr/>
              <a:t>40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35BE26-EEE0-4605-90C9-5E4CEF8525ED}" type="slidenum">
              <a:rPr lang="en-US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4EF449-8D27-40C5-9946-A9DF3095196C}" type="slidenum">
              <a:rPr lang="en-US" smtClean="0">
                <a:latin typeface="Arial" pitchFamily="34" charset="0"/>
                <a:cs typeface="Arial" pitchFamily="34" charset="0"/>
              </a:rPr>
              <a:pPr/>
              <a:t>42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0FB5FC-5E28-496D-9735-3489D2379081}" type="slidenum">
              <a:rPr lang="en-US" smtClean="0">
                <a:latin typeface="Arial" pitchFamily="34" charset="0"/>
                <a:cs typeface="Arial" pitchFamily="34" charset="0"/>
              </a:rPr>
              <a:pPr/>
              <a:t>43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8A2AD-C4EF-4ECA-83A8-0DEC377D3136}" type="slidenum">
              <a:rPr lang="en-US" smtClean="0">
                <a:latin typeface="Arial" pitchFamily="34" charset="0"/>
                <a:cs typeface="Arial" pitchFamily="34" charset="0"/>
              </a:rPr>
              <a:pPr/>
              <a:t>44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FF36F-C350-4C45-B4DC-C6214DCC28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BD83A5-0DAC-49AB-8A98-A7B94EC71DA6}" type="slidenum">
              <a:rPr lang="en-US" smtClean="0">
                <a:latin typeface="Arial" pitchFamily="34" charset="0"/>
                <a:cs typeface="Arial" pitchFamily="34" charset="0"/>
              </a:rPr>
              <a:pPr/>
              <a:t>46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8E17A4-0AC3-4002-90B6-57DE25527A3B}" type="slidenum">
              <a:rPr lang="en-US" smtClean="0">
                <a:latin typeface="Arial" pitchFamily="34" charset="0"/>
                <a:cs typeface="Arial" pitchFamily="34" charset="0"/>
              </a:rPr>
              <a:pPr/>
              <a:t>47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75ECA2-8722-448A-BC3B-02D4A6BE5C6C}" type="slidenum">
              <a:rPr lang="en-US" smtClean="0">
                <a:latin typeface="Arial" pitchFamily="34" charset="0"/>
                <a:cs typeface="Arial" pitchFamily="34" charset="0"/>
              </a:rPr>
              <a:pPr/>
              <a:t>48</a:t>
            </a:fld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FF36F-C350-4C45-B4DC-C6214DCC28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FF36F-C350-4C45-B4DC-C6214DCC28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7C27E-6DE4-4C65-82DF-204240E6776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A6D13-E62E-4BEF-8D24-307639795AAF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7C27E-6DE4-4C65-82DF-204240E6776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7C27E-6DE4-4C65-82DF-204240E6776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41C084-0718-4776-9CEF-7C8DEAE3ECEE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AFEC3-9524-4DD7-8773-FF5791E453C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D5CBC4-252E-44FC-9F11-782E9B49242D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5E76C-B221-43A4-A5D1-21085FC00B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ABC2110-DD8D-4617-A534-D4ACA74A86A2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072C30-FBD7-4316-916C-E3F2C70F13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8F2C4B8-ABFA-4D7D-9BB4-24230E14C9DA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715F76-BC93-490A-94D3-DAE2AE8B67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76962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000500"/>
            <a:ext cx="7696200" cy="1943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0" y="6391275"/>
            <a:ext cx="2057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Fall 2003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4039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ICS 275A - Constraint Networks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58000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0A1392-3020-47D6-99F9-E6743E19DF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F81573-9F3A-492F-91A0-8103DDDF0A97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D874E-5F53-40C2-BAEA-26F0C99E21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253B86-A745-4590-90A9-86395DE77785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403453-6364-4A09-B63F-8A1F06EBC9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1ED3BA-6B28-4AE7-96F2-3D74FB791CAA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9F81E-B31B-453A-AD2F-607B4AE31A3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BE90CD-EAAD-4AA2-9ABF-AF2F8B50DEA1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9BE42F-0411-4521-B9A0-07BDAA0CE8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4796C9-496A-4087-9328-34D953ABD712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2BBB1-D1AE-4FD1-9E00-7C86D7DD26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C298D1-D169-4E81-82D1-0F2C2515F769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67D6AF-1EDD-40AC-AF6C-0E144B81A0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C532AB0-0CFA-45FC-B066-8EBE77A49123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85279-DE93-4EDE-9584-F5573A9CC47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CA702A-A29C-4CC2-B10B-903A51AB3950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B76598-30E3-4F43-A117-4797705FD5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1A023969-5594-4F7B-BDD7-17016510B8A2}" type="datetime1">
              <a:rPr lang="en-US"/>
              <a:pPr/>
              <a:t>5/25/2010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DBC7347-DF8B-408D-B10F-FBB2BEE5362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3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41.bin"/><Relationship Id="rId5" Type="http://schemas.openxmlformats.org/officeDocument/2006/relationships/oleObject" Target="../embeddings/oleObject40.bin"/><Relationship Id="rId10" Type="http://schemas.openxmlformats.org/officeDocument/2006/relationships/oleObject" Target="../embeddings/oleObject45.bin"/><Relationship Id="rId4" Type="http://schemas.openxmlformats.org/officeDocument/2006/relationships/oleObject" Target="../embeddings/oleObject39.bin"/><Relationship Id="rId9" Type="http://schemas.openxmlformats.org/officeDocument/2006/relationships/oleObject" Target="../embeddings/oleObject44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oleObject" Target="../embeddings/oleObject55.bin"/><Relationship Id="rId18" Type="http://schemas.openxmlformats.org/officeDocument/2006/relationships/oleObject" Target="../embeddings/oleObject60.bin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63.bin"/><Relationship Id="rId7" Type="http://schemas.openxmlformats.org/officeDocument/2006/relationships/oleObject" Target="../embeddings/oleObject49.bin"/><Relationship Id="rId12" Type="http://schemas.openxmlformats.org/officeDocument/2006/relationships/oleObject" Target="../embeddings/oleObject54.bin"/><Relationship Id="rId17" Type="http://schemas.openxmlformats.org/officeDocument/2006/relationships/oleObject" Target="../embeddings/oleObject59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58.bin"/><Relationship Id="rId20" Type="http://schemas.openxmlformats.org/officeDocument/2006/relationships/oleObject" Target="../embeddings/oleObject62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48.bin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47.bin"/><Relationship Id="rId15" Type="http://schemas.openxmlformats.org/officeDocument/2006/relationships/oleObject" Target="../embeddings/oleObject57.bin"/><Relationship Id="rId10" Type="http://schemas.openxmlformats.org/officeDocument/2006/relationships/oleObject" Target="../embeddings/oleObject52.bin"/><Relationship Id="rId19" Type="http://schemas.openxmlformats.org/officeDocument/2006/relationships/oleObject" Target="../embeddings/oleObject61.bin"/><Relationship Id="rId4" Type="http://schemas.openxmlformats.org/officeDocument/2006/relationships/oleObject" Target="../embeddings/oleObject46.bin"/><Relationship Id="rId9" Type="http://schemas.openxmlformats.org/officeDocument/2006/relationships/oleObject" Target="../embeddings/oleObject51.bin"/><Relationship Id="rId14" Type="http://schemas.openxmlformats.org/officeDocument/2006/relationships/oleObject" Target="../embeddings/oleObject56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notesSlide" Target="../notesSlides/notesSlide27.xml"/><Relationship Id="rId7" Type="http://schemas.openxmlformats.org/officeDocument/2006/relationships/oleObject" Target="../embeddings/oleObject6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66.bin"/><Relationship Id="rId11" Type="http://schemas.openxmlformats.org/officeDocument/2006/relationships/oleObject" Target="../embeddings/oleObject71.bin"/><Relationship Id="rId5" Type="http://schemas.openxmlformats.org/officeDocument/2006/relationships/oleObject" Target="../embeddings/oleObject65.bin"/><Relationship Id="rId10" Type="http://schemas.openxmlformats.org/officeDocument/2006/relationships/oleObject" Target="../embeddings/oleObject70.bin"/><Relationship Id="rId4" Type="http://schemas.openxmlformats.org/officeDocument/2006/relationships/oleObject" Target="../embeddings/oleObject64.bin"/><Relationship Id="rId9" Type="http://schemas.openxmlformats.org/officeDocument/2006/relationships/oleObject" Target="../embeddings/oleObject69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6.bin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7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74.bin"/><Relationship Id="rId5" Type="http://schemas.openxmlformats.org/officeDocument/2006/relationships/oleObject" Target="../embeddings/oleObject73.bin"/><Relationship Id="rId4" Type="http://schemas.openxmlformats.org/officeDocument/2006/relationships/oleObject" Target="../embeddings/oleObject72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8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79.bin"/><Relationship Id="rId5" Type="http://schemas.openxmlformats.org/officeDocument/2006/relationships/oleObject" Target="../embeddings/oleObject78.bin"/><Relationship Id="rId4" Type="http://schemas.openxmlformats.org/officeDocument/2006/relationships/oleObject" Target="../embeddings/oleObject77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oleObject" Target="../embeddings/oleObject82.bin"/><Relationship Id="rId4" Type="http://schemas.openxmlformats.org/officeDocument/2006/relationships/oleObject" Target="../embeddings/oleObject81.bin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3" Type="http://schemas.openxmlformats.org/officeDocument/2006/relationships/notesSlide" Target="../notesSlides/notesSlide43.xml"/><Relationship Id="rId7" Type="http://schemas.openxmlformats.org/officeDocument/2006/relationships/oleObject" Target="../embeddings/oleObject8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85.bin"/><Relationship Id="rId5" Type="http://schemas.openxmlformats.org/officeDocument/2006/relationships/oleObject" Target="../embeddings/oleObject84.bin"/><Relationship Id="rId10" Type="http://schemas.openxmlformats.org/officeDocument/2006/relationships/oleObject" Target="../embeddings/oleObject89.bin"/><Relationship Id="rId4" Type="http://schemas.openxmlformats.org/officeDocument/2006/relationships/oleObject" Target="../embeddings/oleObject83.bin"/><Relationship Id="rId9" Type="http://schemas.openxmlformats.org/officeDocument/2006/relationships/oleObject" Target="../embeddings/oleObject88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4.bin"/><Relationship Id="rId13" Type="http://schemas.openxmlformats.org/officeDocument/2006/relationships/oleObject" Target="../embeddings/oleObject99.bin"/><Relationship Id="rId3" Type="http://schemas.openxmlformats.org/officeDocument/2006/relationships/notesSlide" Target="../notesSlides/notesSlide44.xml"/><Relationship Id="rId7" Type="http://schemas.openxmlformats.org/officeDocument/2006/relationships/oleObject" Target="../embeddings/oleObject93.bin"/><Relationship Id="rId12" Type="http://schemas.openxmlformats.org/officeDocument/2006/relationships/oleObject" Target="../embeddings/oleObject9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92.bin"/><Relationship Id="rId11" Type="http://schemas.openxmlformats.org/officeDocument/2006/relationships/oleObject" Target="../embeddings/oleObject97.bin"/><Relationship Id="rId5" Type="http://schemas.openxmlformats.org/officeDocument/2006/relationships/oleObject" Target="../embeddings/oleObject91.bin"/><Relationship Id="rId10" Type="http://schemas.openxmlformats.org/officeDocument/2006/relationships/oleObject" Target="../embeddings/oleObject96.bin"/><Relationship Id="rId4" Type="http://schemas.openxmlformats.org/officeDocument/2006/relationships/oleObject" Target="../embeddings/oleObject90.bin"/><Relationship Id="rId9" Type="http://schemas.openxmlformats.org/officeDocument/2006/relationships/oleObject" Target="../embeddings/oleObject95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2.bin"/><Relationship Id="rId3" Type="http://schemas.openxmlformats.org/officeDocument/2006/relationships/notesSlide" Target="../notesSlides/notesSlide45.xml"/><Relationship Id="rId7" Type="http://schemas.openxmlformats.org/officeDocument/2006/relationships/oleObject" Target="../embeddings/oleObject10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00.bin"/><Relationship Id="rId5" Type="http://schemas.openxmlformats.org/officeDocument/2006/relationships/image" Target="../media/image7.jpeg"/><Relationship Id="rId4" Type="http://schemas.openxmlformats.org/officeDocument/2006/relationships/hyperlink" Target="http://download.intel.com/pressroom/kits/pentiumee/pentiumee_processor_back.jpg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jpeg"/><Relationship Id="rId4" Type="http://schemas.openxmlformats.org/officeDocument/2006/relationships/hyperlink" Target="http://download.intel.com/pressroom/kits/pentiumee/pentiumee_processor_back.jpg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w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13.bin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2.bin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5.bin"/><Relationship Id="rId15" Type="http://schemas.openxmlformats.org/officeDocument/2006/relationships/oleObject" Target="../embeddings/oleObject15.bin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9.bin"/><Relationship Id="rId14" Type="http://schemas.openxmlformats.org/officeDocument/2006/relationships/oleObject" Target="../embeddings/oleObject14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oleObject" Target="../embeddings/oleObject27.bin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21.bin"/><Relationship Id="rId12" Type="http://schemas.openxmlformats.org/officeDocument/2006/relationships/oleObject" Target="../embeddings/oleObject26.bin"/><Relationship Id="rId17" Type="http://schemas.openxmlformats.org/officeDocument/2006/relationships/oleObject" Target="../embeddings/oleObject31.bin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30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9.bin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3.bin"/><Relationship Id="rId14" Type="http://schemas.openxmlformats.org/officeDocument/2006/relationships/oleObject" Target="../embeddings/oleObject28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4.bin"/><Relationship Id="rId5" Type="http://schemas.openxmlformats.org/officeDocument/2006/relationships/oleObject" Target="../embeddings/oleObject33.bin"/><Relationship Id="rId10" Type="http://schemas.openxmlformats.org/officeDocument/2006/relationships/oleObject" Target="../embeddings/oleObject38.bin"/><Relationship Id="rId4" Type="http://schemas.openxmlformats.org/officeDocument/2006/relationships/oleObject" Target="../embeddings/oleObject32.bin"/><Relationship Id="rId9" Type="http://schemas.openxmlformats.org/officeDocument/2006/relationships/oleObject" Target="../embeddings/oleObject3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78C825-D1D1-48C7-811E-516A44AF7CCB}" type="slidenum">
              <a:rPr lang="en-US" smtClean="0">
                <a:cs typeface="Arial" pitchFamily="34" charset="0"/>
              </a:rPr>
              <a:pPr/>
              <a:t>1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1524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462088"/>
          </a:xfrm>
        </p:spPr>
        <p:txBody>
          <a:bodyPr/>
          <a:lstStyle/>
          <a:p>
            <a:pPr eaLnBrk="1" hangingPunct="1">
              <a:defRPr/>
            </a:pPr>
            <a:r>
              <a:rPr lang="en-US" sz="4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Exact Inference Algorithms </a:t>
            </a:r>
            <a:br>
              <a:rPr lang="en-US" sz="4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Bucket-elimination and more</a:t>
            </a:r>
            <a:r>
              <a:rPr lang="en-US" sz="3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3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COMPSCI 179, Spring 2010</a:t>
            </a:r>
          </a:p>
          <a:p>
            <a:pPr eaLnBrk="1" hangingPunct="1"/>
            <a:r>
              <a:rPr lang="en-US" sz="2400" dirty="0" smtClean="0"/>
              <a:t>Set 8: </a:t>
            </a:r>
            <a:r>
              <a:rPr lang="en-US" sz="2400" dirty="0" err="1" smtClean="0"/>
              <a:t>Rina</a:t>
            </a:r>
            <a:r>
              <a:rPr lang="en-US" sz="2400" dirty="0" smtClean="0"/>
              <a:t> </a:t>
            </a:r>
            <a:r>
              <a:rPr lang="en-US" sz="2400" dirty="0" err="1" smtClean="0"/>
              <a:t>Dechter</a:t>
            </a:r>
            <a:endParaRPr lang="en-US" sz="2400" dirty="0" smtClean="0"/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457200" y="6324600"/>
            <a:ext cx="4403749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dirty="0"/>
              <a:t>(Reading: </a:t>
            </a:r>
            <a:r>
              <a:rPr lang="en-US" dirty="0" smtClean="0"/>
              <a:t>chapter 14, Russell and </a:t>
            </a:r>
            <a:r>
              <a:rPr lang="en-US" dirty="0" err="1" smtClean="0"/>
              <a:t>Norvig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val 2"/>
          <p:cNvSpPr>
            <a:spLocks noChangeArrowheads="1"/>
          </p:cNvSpPr>
          <p:nvPr/>
        </p:nvSpPr>
        <p:spPr bwMode="auto">
          <a:xfrm>
            <a:off x="2754313" y="23622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2291" name="Oval 3"/>
          <p:cNvSpPr>
            <a:spLocks noChangeArrowheads="1"/>
          </p:cNvSpPr>
          <p:nvPr/>
        </p:nvSpPr>
        <p:spPr bwMode="auto">
          <a:xfrm>
            <a:off x="1638300" y="3352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2292" name="Oval 4"/>
          <p:cNvSpPr>
            <a:spLocks noChangeArrowheads="1"/>
          </p:cNvSpPr>
          <p:nvPr/>
        </p:nvSpPr>
        <p:spPr bwMode="auto">
          <a:xfrm>
            <a:off x="3870325" y="3352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Z</a:t>
            </a:r>
          </a:p>
        </p:txBody>
      </p:sp>
      <p:cxnSp>
        <p:nvCxnSpPr>
          <p:cNvPr id="12293" name="AutoShape 5"/>
          <p:cNvCxnSpPr>
            <a:cxnSpLocks noChangeShapeType="1"/>
            <a:stCxn id="12290" idx="3"/>
            <a:endCxn id="12291" idx="0"/>
          </p:cNvCxnSpPr>
          <p:nvPr/>
        </p:nvCxnSpPr>
        <p:spPr bwMode="auto">
          <a:xfrm flipH="1">
            <a:off x="1866900" y="2752725"/>
            <a:ext cx="954088" cy="600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2294" name="AutoShape 6"/>
          <p:cNvCxnSpPr>
            <a:cxnSpLocks noChangeShapeType="1"/>
            <a:stCxn id="12290" idx="5"/>
            <a:endCxn id="12292" idx="0"/>
          </p:cNvCxnSpPr>
          <p:nvPr/>
        </p:nvCxnSpPr>
        <p:spPr bwMode="auto">
          <a:xfrm>
            <a:off x="3144838" y="2752725"/>
            <a:ext cx="954087" cy="600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2295" name="Oval 7"/>
          <p:cNvSpPr>
            <a:spLocks noChangeArrowheads="1"/>
          </p:cNvSpPr>
          <p:nvPr/>
        </p:nvSpPr>
        <p:spPr bwMode="auto">
          <a:xfrm>
            <a:off x="1143000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2133600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R</a:t>
            </a:r>
          </a:p>
        </p:txBody>
      </p:sp>
      <p:cxnSp>
        <p:nvCxnSpPr>
          <p:cNvPr id="12297" name="AutoShape 9"/>
          <p:cNvCxnSpPr>
            <a:cxnSpLocks noChangeShapeType="1"/>
            <a:stCxn id="12291" idx="3"/>
            <a:endCxn id="12295" idx="0"/>
          </p:cNvCxnSpPr>
          <p:nvPr/>
        </p:nvCxnSpPr>
        <p:spPr bwMode="auto">
          <a:xfrm flipH="1">
            <a:off x="1371600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2298" name="AutoShape 10"/>
          <p:cNvCxnSpPr>
            <a:cxnSpLocks noChangeShapeType="1"/>
            <a:stCxn id="12291" idx="5"/>
            <a:endCxn id="12296" idx="0"/>
          </p:cNvCxnSpPr>
          <p:nvPr/>
        </p:nvCxnSpPr>
        <p:spPr bwMode="auto">
          <a:xfrm>
            <a:off x="2028825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2299" name="Oval 11"/>
          <p:cNvSpPr>
            <a:spLocks noChangeArrowheads="1"/>
          </p:cNvSpPr>
          <p:nvPr/>
        </p:nvSpPr>
        <p:spPr bwMode="auto">
          <a:xfrm>
            <a:off x="3375025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L</a:t>
            </a:r>
          </a:p>
        </p:txBody>
      </p:sp>
      <p:sp>
        <p:nvSpPr>
          <p:cNvPr id="12300" name="Oval 12"/>
          <p:cNvSpPr>
            <a:spLocks noChangeArrowheads="1"/>
          </p:cNvSpPr>
          <p:nvPr/>
        </p:nvSpPr>
        <p:spPr bwMode="auto">
          <a:xfrm>
            <a:off x="4365625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M</a:t>
            </a:r>
          </a:p>
        </p:txBody>
      </p:sp>
      <p:cxnSp>
        <p:nvCxnSpPr>
          <p:cNvPr id="12301" name="AutoShape 13"/>
          <p:cNvCxnSpPr>
            <a:cxnSpLocks noChangeShapeType="1"/>
            <a:stCxn id="12292" idx="3"/>
            <a:endCxn id="12299" idx="0"/>
          </p:cNvCxnSpPr>
          <p:nvPr/>
        </p:nvCxnSpPr>
        <p:spPr bwMode="auto">
          <a:xfrm flipH="1">
            <a:off x="3603625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2302" name="AutoShape 14"/>
          <p:cNvCxnSpPr>
            <a:cxnSpLocks noChangeShapeType="1"/>
            <a:stCxn id="12292" idx="5"/>
            <a:endCxn id="12300" idx="0"/>
          </p:cNvCxnSpPr>
          <p:nvPr/>
        </p:nvCxnSpPr>
        <p:spPr bwMode="auto">
          <a:xfrm>
            <a:off x="4260850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aphicFrame>
        <p:nvGraphicFramePr>
          <p:cNvPr id="12303" name="Object 15"/>
          <p:cNvGraphicFramePr>
            <a:graphicFrameLocks noChangeAspect="1"/>
          </p:cNvGraphicFramePr>
          <p:nvPr/>
        </p:nvGraphicFramePr>
        <p:xfrm>
          <a:off x="3794125" y="2801938"/>
          <a:ext cx="593725" cy="228600"/>
        </p:xfrm>
        <a:graphic>
          <a:graphicData uri="http://schemas.openxmlformats.org/presentationml/2006/ole">
            <p:oleObj spid="_x0000_s196610" name="Equation" r:id="rId4" imgW="533160" imgH="215640" progId="Equation.3">
              <p:embed/>
            </p:oleObj>
          </a:graphicData>
        </a:graphic>
      </p:graphicFrame>
      <p:graphicFrame>
        <p:nvGraphicFramePr>
          <p:cNvPr id="12307" name="Object 19"/>
          <p:cNvGraphicFramePr>
            <a:graphicFrameLocks noChangeAspect="1"/>
          </p:cNvGraphicFramePr>
          <p:nvPr/>
        </p:nvGraphicFramePr>
        <p:xfrm>
          <a:off x="4576763" y="4005263"/>
          <a:ext cx="593725" cy="228600"/>
        </p:xfrm>
        <a:graphic>
          <a:graphicData uri="http://schemas.openxmlformats.org/presentationml/2006/ole">
            <p:oleObj spid="_x0000_s196611" name="Equation" r:id="rId5" imgW="520560" imgH="215640" progId="Equation.3">
              <p:embed/>
            </p:oleObj>
          </a:graphicData>
        </a:graphic>
      </p:graphicFrame>
      <p:graphicFrame>
        <p:nvGraphicFramePr>
          <p:cNvPr id="12308" name="Object 20"/>
          <p:cNvGraphicFramePr>
            <a:graphicFrameLocks noChangeAspect="1"/>
          </p:cNvGraphicFramePr>
          <p:nvPr/>
        </p:nvGraphicFramePr>
        <p:xfrm>
          <a:off x="3032125" y="4005263"/>
          <a:ext cx="593725" cy="228600"/>
        </p:xfrm>
        <a:graphic>
          <a:graphicData uri="http://schemas.openxmlformats.org/presentationml/2006/ole">
            <p:oleObj spid="_x0000_s196612" name="Equation" r:id="rId6" imgW="495000" imgH="215640" progId="Equation.3">
              <p:embed/>
            </p:oleObj>
          </a:graphicData>
        </a:graphic>
      </p:graphicFrame>
      <p:graphicFrame>
        <p:nvGraphicFramePr>
          <p:cNvPr id="12309" name="Object 21"/>
          <p:cNvGraphicFramePr>
            <a:graphicFrameLocks noChangeAspect="1"/>
          </p:cNvGraphicFramePr>
          <p:nvPr/>
        </p:nvGraphicFramePr>
        <p:xfrm>
          <a:off x="1604963" y="2819400"/>
          <a:ext cx="593725" cy="228600"/>
        </p:xfrm>
        <a:graphic>
          <a:graphicData uri="http://schemas.openxmlformats.org/presentationml/2006/ole">
            <p:oleObj spid="_x0000_s196613" name="Equation" r:id="rId7" imgW="520560" imgH="215640" progId="Equation.3">
              <p:embed/>
            </p:oleObj>
          </a:graphicData>
        </a:graphic>
      </p:graphicFrame>
      <p:graphicFrame>
        <p:nvGraphicFramePr>
          <p:cNvPr id="12311" name="Object 23"/>
          <p:cNvGraphicFramePr>
            <a:graphicFrameLocks noChangeAspect="1"/>
          </p:cNvGraphicFramePr>
          <p:nvPr/>
        </p:nvGraphicFramePr>
        <p:xfrm>
          <a:off x="757238" y="4005263"/>
          <a:ext cx="593725" cy="228600"/>
        </p:xfrm>
        <a:graphic>
          <a:graphicData uri="http://schemas.openxmlformats.org/presentationml/2006/ole">
            <p:oleObj spid="_x0000_s196614" name="Equation" r:id="rId8" imgW="482400" imgH="215640" progId="Equation.3">
              <p:embed/>
            </p:oleObj>
          </a:graphicData>
        </a:graphic>
      </p:graphicFrame>
      <p:graphicFrame>
        <p:nvGraphicFramePr>
          <p:cNvPr id="12313" name="Object 25"/>
          <p:cNvGraphicFramePr>
            <a:graphicFrameLocks noChangeAspect="1"/>
          </p:cNvGraphicFramePr>
          <p:nvPr/>
        </p:nvGraphicFramePr>
        <p:xfrm>
          <a:off x="2325688" y="4005263"/>
          <a:ext cx="593725" cy="228600"/>
        </p:xfrm>
        <a:graphic>
          <a:graphicData uri="http://schemas.openxmlformats.org/presentationml/2006/ole">
            <p:oleObj spid="_x0000_s196615" name="Equation" r:id="rId9" imgW="495000" imgH="215640" progId="Equation.3">
              <p:embed/>
            </p:oleObj>
          </a:graphicData>
        </a:graphic>
      </p:graphicFrame>
      <p:sp>
        <p:nvSpPr>
          <p:cNvPr id="12321" name="Line 33"/>
          <p:cNvSpPr>
            <a:spLocks noChangeShapeType="1"/>
          </p:cNvSpPr>
          <p:nvPr/>
        </p:nvSpPr>
        <p:spPr bwMode="auto">
          <a:xfrm flipV="1">
            <a:off x="1435100" y="423545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22" name="Line 34"/>
          <p:cNvSpPr>
            <a:spLocks noChangeShapeType="1"/>
          </p:cNvSpPr>
          <p:nvPr/>
        </p:nvSpPr>
        <p:spPr bwMode="auto">
          <a:xfrm flipV="1">
            <a:off x="3676650" y="423545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23" name="Line 35"/>
          <p:cNvSpPr>
            <a:spLocks noChangeShapeType="1"/>
          </p:cNvSpPr>
          <p:nvPr/>
        </p:nvSpPr>
        <p:spPr bwMode="auto">
          <a:xfrm flipH="1" flipV="1">
            <a:off x="4381500" y="423545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24" name="Line 36"/>
          <p:cNvSpPr>
            <a:spLocks noChangeShapeType="1"/>
          </p:cNvSpPr>
          <p:nvPr/>
        </p:nvSpPr>
        <p:spPr bwMode="auto">
          <a:xfrm flipH="1" flipV="1">
            <a:off x="2152650" y="422910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25" name="Line 37"/>
          <p:cNvSpPr>
            <a:spLocks noChangeShapeType="1"/>
          </p:cNvSpPr>
          <p:nvPr/>
        </p:nvSpPr>
        <p:spPr bwMode="auto">
          <a:xfrm flipH="1" flipV="1">
            <a:off x="3600450" y="3143250"/>
            <a:ext cx="38735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326" name="Line 38"/>
          <p:cNvSpPr>
            <a:spLocks noChangeShapeType="1"/>
          </p:cNvSpPr>
          <p:nvPr/>
        </p:nvSpPr>
        <p:spPr bwMode="auto">
          <a:xfrm flipV="1">
            <a:off x="1962150" y="3143250"/>
            <a:ext cx="38735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2327" name="Object 39"/>
          <p:cNvGraphicFramePr>
            <a:graphicFrameLocks noChangeAspect="1"/>
          </p:cNvGraphicFramePr>
          <p:nvPr/>
        </p:nvGraphicFramePr>
        <p:xfrm>
          <a:off x="5557838" y="2151063"/>
          <a:ext cx="2705100" cy="1727200"/>
        </p:xfrm>
        <a:graphic>
          <a:graphicData uri="http://schemas.openxmlformats.org/presentationml/2006/ole">
            <p:oleObj spid="_x0000_s196616" name="Equation" r:id="rId10" imgW="2184120" imgH="1396800" progId="Equation.3">
              <p:embed/>
            </p:oleObj>
          </a:graphicData>
        </a:graphic>
      </p:graphicFrame>
      <p:sp>
        <p:nvSpPr>
          <p:cNvPr id="12328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#CSP (sum-prod)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3189288" y="2865438"/>
            <a:ext cx="2765425" cy="1554162"/>
            <a:chOff x="1872" y="1680"/>
            <a:chExt cx="1742" cy="979"/>
          </a:xfrm>
        </p:grpSpPr>
        <p:sp>
          <p:nvSpPr>
            <p:cNvPr id="13314" name="Oval 2"/>
            <p:cNvSpPr>
              <a:spLocks noChangeAspect="1" noChangeArrowheads="1"/>
            </p:cNvSpPr>
            <p:nvPr/>
          </p:nvSpPr>
          <p:spPr bwMode="auto">
            <a:xfrm>
              <a:off x="2630" y="1680"/>
              <a:ext cx="173" cy="173"/>
            </a:xfrm>
            <a:prstGeom prst="ellipse">
              <a:avLst/>
            </a:prstGeom>
            <a:solidFill>
              <a:srgbClr val="9D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 anchorCtr="1"/>
            <a:lstStyle/>
            <a:p>
              <a:pPr algn="ctr"/>
              <a:r>
                <a:rPr lang="en-US" sz="1000" b="1">
                  <a:latin typeface="Arial" charset="0"/>
                  <a:cs typeface="Arial" charset="0"/>
                </a:rPr>
                <a:t>X</a:t>
              </a:r>
            </a:p>
          </p:txBody>
        </p:sp>
        <p:sp>
          <p:nvSpPr>
            <p:cNvPr id="13315" name="Oval 3"/>
            <p:cNvSpPr>
              <a:spLocks noChangeAspect="1" noChangeArrowheads="1"/>
            </p:cNvSpPr>
            <p:nvPr/>
          </p:nvSpPr>
          <p:spPr bwMode="auto">
            <a:xfrm>
              <a:off x="2208" y="2054"/>
              <a:ext cx="173" cy="173"/>
            </a:xfrm>
            <a:prstGeom prst="ellipse">
              <a:avLst/>
            </a:prstGeom>
            <a:solidFill>
              <a:srgbClr val="9D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1">
                  <a:latin typeface="Arial" charset="0"/>
                  <a:cs typeface="Arial" charset="0"/>
                </a:rPr>
                <a:t>Y</a:t>
              </a:r>
            </a:p>
          </p:txBody>
        </p:sp>
        <p:sp>
          <p:nvSpPr>
            <p:cNvPr id="13316" name="Oval 4"/>
            <p:cNvSpPr>
              <a:spLocks noChangeAspect="1" noChangeArrowheads="1"/>
            </p:cNvSpPr>
            <p:nvPr/>
          </p:nvSpPr>
          <p:spPr bwMode="auto">
            <a:xfrm>
              <a:off x="3052" y="2054"/>
              <a:ext cx="172" cy="173"/>
            </a:xfrm>
            <a:prstGeom prst="ellipse">
              <a:avLst/>
            </a:prstGeom>
            <a:solidFill>
              <a:srgbClr val="9D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1">
                  <a:latin typeface="Arial" charset="0"/>
                  <a:cs typeface="Arial" charset="0"/>
                </a:rPr>
                <a:t>Z</a:t>
              </a:r>
            </a:p>
          </p:txBody>
        </p:sp>
        <p:cxnSp>
          <p:nvCxnSpPr>
            <p:cNvPr id="13317" name="AutoShape 5"/>
            <p:cNvCxnSpPr>
              <a:cxnSpLocks noChangeAspect="1" noChangeShapeType="1"/>
              <a:stCxn id="13314" idx="3"/>
              <a:endCxn id="13315" idx="0"/>
            </p:cNvCxnSpPr>
            <p:nvPr/>
          </p:nvCxnSpPr>
          <p:spPr bwMode="auto">
            <a:xfrm flipH="1">
              <a:off x="2294" y="1828"/>
              <a:ext cx="361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3318" name="AutoShape 6"/>
            <p:cNvCxnSpPr>
              <a:cxnSpLocks noChangeAspect="1" noChangeShapeType="1"/>
              <a:stCxn id="13314" idx="5"/>
              <a:endCxn id="13316" idx="0"/>
            </p:cNvCxnSpPr>
            <p:nvPr/>
          </p:nvCxnSpPr>
          <p:spPr bwMode="auto">
            <a:xfrm>
              <a:off x="2777" y="1828"/>
              <a:ext cx="361" cy="2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3319" name="Oval 7"/>
            <p:cNvSpPr>
              <a:spLocks noChangeAspect="1" noChangeArrowheads="1"/>
            </p:cNvSpPr>
            <p:nvPr/>
          </p:nvSpPr>
          <p:spPr bwMode="auto">
            <a:xfrm>
              <a:off x="2021" y="2486"/>
              <a:ext cx="173" cy="173"/>
            </a:xfrm>
            <a:prstGeom prst="ellipse">
              <a:avLst/>
            </a:prstGeom>
            <a:solidFill>
              <a:srgbClr val="9D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1">
                  <a:latin typeface="Arial" charset="0"/>
                  <a:cs typeface="Arial" charset="0"/>
                </a:rPr>
                <a:t>T</a:t>
              </a:r>
            </a:p>
          </p:txBody>
        </p:sp>
        <p:sp>
          <p:nvSpPr>
            <p:cNvPr id="13320" name="Oval 8"/>
            <p:cNvSpPr>
              <a:spLocks noChangeAspect="1" noChangeArrowheads="1"/>
            </p:cNvSpPr>
            <p:nvPr/>
          </p:nvSpPr>
          <p:spPr bwMode="auto">
            <a:xfrm>
              <a:off x="2395" y="2486"/>
              <a:ext cx="173" cy="173"/>
            </a:xfrm>
            <a:prstGeom prst="ellipse">
              <a:avLst/>
            </a:prstGeom>
            <a:solidFill>
              <a:srgbClr val="9D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1">
                  <a:latin typeface="Arial" charset="0"/>
                  <a:cs typeface="Arial" charset="0"/>
                </a:rPr>
                <a:t>R</a:t>
              </a:r>
            </a:p>
          </p:txBody>
        </p:sp>
        <p:cxnSp>
          <p:nvCxnSpPr>
            <p:cNvPr id="13321" name="AutoShape 9"/>
            <p:cNvCxnSpPr>
              <a:cxnSpLocks noChangeAspect="1" noChangeShapeType="1"/>
              <a:stCxn id="13315" idx="3"/>
              <a:endCxn id="13319" idx="0"/>
            </p:cNvCxnSpPr>
            <p:nvPr/>
          </p:nvCxnSpPr>
          <p:spPr bwMode="auto">
            <a:xfrm flipH="1">
              <a:off x="2107" y="2202"/>
              <a:ext cx="12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3322" name="AutoShape 10"/>
            <p:cNvCxnSpPr>
              <a:cxnSpLocks noChangeAspect="1" noChangeShapeType="1"/>
              <a:stCxn id="13315" idx="5"/>
              <a:endCxn id="13320" idx="0"/>
            </p:cNvCxnSpPr>
            <p:nvPr/>
          </p:nvCxnSpPr>
          <p:spPr bwMode="auto">
            <a:xfrm>
              <a:off x="2356" y="2202"/>
              <a:ext cx="12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sp>
          <p:nvSpPr>
            <p:cNvPr id="13323" name="Oval 11"/>
            <p:cNvSpPr>
              <a:spLocks noChangeAspect="1" noChangeArrowheads="1"/>
            </p:cNvSpPr>
            <p:nvPr/>
          </p:nvSpPr>
          <p:spPr bwMode="auto">
            <a:xfrm>
              <a:off x="2864" y="2486"/>
              <a:ext cx="173" cy="173"/>
            </a:xfrm>
            <a:prstGeom prst="ellipse">
              <a:avLst/>
            </a:prstGeom>
            <a:solidFill>
              <a:srgbClr val="9D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1">
                  <a:latin typeface="Arial" charset="0"/>
                  <a:cs typeface="Arial" charset="0"/>
                </a:rPr>
                <a:t>L</a:t>
              </a:r>
            </a:p>
          </p:txBody>
        </p:sp>
        <p:sp>
          <p:nvSpPr>
            <p:cNvPr id="13324" name="Oval 12"/>
            <p:cNvSpPr>
              <a:spLocks noChangeAspect="1" noChangeArrowheads="1"/>
            </p:cNvSpPr>
            <p:nvPr/>
          </p:nvSpPr>
          <p:spPr bwMode="auto">
            <a:xfrm>
              <a:off x="3239" y="2486"/>
              <a:ext cx="173" cy="173"/>
            </a:xfrm>
            <a:prstGeom prst="ellipse">
              <a:avLst/>
            </a:prstGeom>
            <a:solidFill>
              <a:srgbClr val="9DEC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000" b="1">
                  <a:latin typeface="Arial" charset="0"/>
                  <a:cs typeface="Arial" charset="0"/>
                </a:rPr>
                <a:t>M</a:t>
              </a:r>
            </a:p>
          </p:txBody>
        </p:sp>
        <p:cxnSp>
          <p:nvCxnSpPr>
            <p:cNvPr id="13325" name="AutoShape 13"/>
            <p:cNvCxnSpPr>
              <a:cxnSpLocks noChangeAspect="1" noChangeShapeType="1"/>
              <a:stCxn id="13316" idx="3"/>
              <a:endCxn id="13323" idx="0"/>
            </p:cNvCxnSpPr>
            <p:nvPr/>
          </p:nvCxnSpPr>
          <p:spPr bwMode="auto">
            <a:xfrm flipH="1">
              <a:off x="2951" y="2202"/>
              <a:ext cx="12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13326" name="AutoShape 14"/>
            <p:cNvCxnSpPr>
              <a:cxnSpLocks noChangeAspect="1" noChangeShapeType="1"/>
              <a:stCxn id="13316" idx="5"/>
              <a:endCxn id="13324" idx="0"/>
            </p:cNvCxnSpPr>
            <p:nvPr/>
          </p:nvCxnSpPr>
          <p:spPr bwMode="auto">
            <a:xfrm>
              <a:off x="3199" y="2202"/>
              <a:ext cx="12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graphicFrame>
          <p:nvGraphicFramePr>
            <p:cNvPr id="13327" name="Object 15"/>
            <p:cNvGraphicFramePr>
              <a:graphicFrameLocks noChangeAspect="1"/>
            </p:cNvGraphicFramePr>
            <p:nvPr/>
          </p:nvGraphicFramePr>
          <p:xfrm>
            <a:off x="3023" y="1846"/>
            <a:ext cx="302" cy="122"/>
          </p:xfrm>
          <a:graphic>
            <a:graphicData uri="http://schemas.openxmlformats.org/presentationml/2006/ole">
              <p:oleObj spid="_x0000_s197640" name="Equation" r:id="rId4" imgW="533160" imgH="215640" progId="Equation.3">
                <p:embed/>
              </p:oleObj>
            </a:graphicData>
          </a:graphic>
        </p:graphicFrame>
        <p:graphicFrame>
          <p:nvGraphicFramePr>
            <p:cNvPr id="13328" name="Object 16"/>
            <p:cNvGraphicFramePr>
              <a:graphicFrameLocks noChangeAspect="1"/>
            </p:cNvGraphicFramePr>
            <p:nvPr/>
          </p:nvGraphicFramePr>
          <p:xfrm>
            <a:off x="3022" y="1731"/>
            <a:ext cx="302" cy="122"/>
          </p:xfrm>
          <a:graphic>
            <a:graphicData uri="http://schemas.openxmlformats.org/presentationml/2006/ole">
              <p:oleObj spid="_x0000_s197641" name="Equation" r:id="rId5" imgW="533160" imgH="215640" progId="Equation.3">
                <p:embed/>
              </p:oleObj>
            </a:graphicData>
          </a:graphic>
        </p:graphicFrame>
        <p:graphicFrame>
          <p:nvGraphicFramePr>
            <p:cNvPr id="13329" name="Object 17"/>
            <p:cNvGraphicFramePr>
              <a:graphicFrameLocks noChangeAspect="1"/>
            </p:cNvGraphicFramePr>
            <p:nvPr/>
          </p:nvGraphicFramePr>
          <p:xfrm>
            <a:off x="3319" y="2186"/>
            <a:ext cx="295" cy="122"/>
          </p:xfrm>
          <a:graphic>
            <a:graphicData uri="http://schemas.openxmlformats.org/presentationml/2006/ole">
              <p:oleObj spid="_x0000_s197642" name="Equation" r:id="rId6" imgW="520560" imgH="215640" progId="Equation.3">
                <p:embed/>
              </p:oleObj>
            </a:graphicData>
          </a:graphic>
        </p:graphicFrame>
        <p:graphicFrame>
          <p:nvGraphicFramePr>
            <p:cNvPr id="13330" name="Object 18"/>
            <p:cNvGraphicFramePr>
              <a:graphicFrameLocks noChangeAspect="1"/>
            </p:cNvGraphicFramePr>
            <p:nvPr/>
          </p:nvGraphicFramePr>
          <p:xfrm>
            <a:off x="2736" y="2186"/>
            <a:ext cx="273" cy="122"/>
          </p:xfrm>
          <a:graphic>
            <a:graphicData uri="http://schemas.openxmlformats.org/presentationml/2006/ole">
              <p:oleObj spid="_x0000_s197643" name="Equation" r:id="rId7" imgW="482400" imgH="215640" progId="Equation.3">
                <p:embed/>
              </p:oleObj>
            </a:graphicData>
          </a:graphic>
        </p:graphicFrame>
        <p:graphicFrame>
          <p:nvGraphicFramePr>
            <p:cNvPr id="13331" name="Object 19"/>
            <p:cNvGraphicFramePr>
              <a:graphicFrameLocks noChangeAspect="1"/>
            </p:cNvGraphicFramePr>
            <p:nvPr/>
          </p:nvGraphicFramePr>
          <p:xfrm>
            <a:off x="3319" y="2301"/>
            <a:ext cx="295" cy="122"/>
          </p:xfrm>
          <a:graphic>
            <a:graphicData uri="http://schemas.openxmlformats.org/presentationml/2006/ole">
              <p:oleObj spid="_x0000_s197644" name="Equation" r:id="rId8" imgW="520560" imgH="215640" progId="Equation.3">
                <p:embed/>
              </p:oleObj>
            </a:graphicData>
          </a:graphic>
        </p:graphicFrame>
        <p:graphicFrame>
          <p:nvGraphicFramePr>
            <p:cNvPr id="13332" name="Object 20"/>
            <p:cNvGraphicFramePr>
              <a:graphicFrameLocks noChangeAspect="1"/>
            </p:cNvGraphicFramePr>
            <p:nvPr/>
          </p:nvGraphicFramePr>
          <p:xfrm>
            <a:off x="2735" y="2301"/>
            <a:ext cx="281" cy="122"/>
          </p:xfrm>
          <a:graphic>
            <a:graphicData uri="http://schemas.openxmlformats.org/presentationml/2006/ole">
              <p:oleObj spid="_x0000_s197645" name="Equation" r:id="rId9" imgW="495000" imgH="215640" progId="Equation.3">
                <p:embed/>
              </p:oleObj>
            </a:graphicData>
          </a:graphic>
        </p:graphicFrame>
        <p:graphicFrame>
          <p:nvGraphicFramePr>
            <p:cNvPr id="13333" name="Object 21"/>
            <p:cNvGraphicFramePr>
              <a:graphicFrameLocks noChangeAspect="1"/>
            </p:cNvGraphicFramePr>
            <p:nvPr/>
          </p:nvGraphicFramePr>
          <p:xfrm>
            <a:off x="2195" y="1853"/>
            <a:ext cx="295" cy="122"/>
          </p:xfrm>
          <a:graphic>
            <a:graphicData uri="http://schemas.openxmlformats.org/presentationml/2006/ole">
              <p:oleObj spid="_x0000_s197646" name="Equation" r:id="rId10" imgW="520560" imgH="215640" progId="Equation.3">
                <p:embed/>
              </p:oleObj>
            </a:graphicData>
          </a:graphic>
        </p:graphicFrame>
        <p:graphicFrame>
          <p:nvGraphicFramePr>
            <p:cNvPr id="13334" name="Object 22"/>
            <p:cNvGraphicFramePr>
              <a:graphicFrameLocks noChangeAspect="1"/>
            </p:cNvGraphicFramePr>
            <p:nvPr/>
          </p:nvGraphicFramePr>
          <p:xfrm>
            <a:off x="2191" y="1738"/>
            <a:ext cx="302" cy="122"/>
          </p:xfrm>
          <a:graphic>
            <a:graphicData uri="http://schemas.openxmlformats.org/presentationml/2006/ole">
              <p:oleObj spid="_x0000_s197647" name="Equation" r:id="rId11" imgW="533160" imgH="215640" progId="Equation.3">
                <p:embed/>
              </p:oleObj>
            </a:graphicData>
          </a:graphic>
        </p:graphicFrame>
        <p:graphicFrame>
          <p:nvGraphicFramePr>
            <p:cNvPr id="13335" name="Object 23"/>
            <p:cNvGraphicFramePr>
              <a:graphicFrameLocks noChangeAspect="1"/>
            </p:cNvGraphicFramePr>
            <p:nvPr/>
          </p:nvGraphicFramePr>
          <p:xfrm>
            <a:off x="1875" y="2301"/>
            <a:ext cx="273" cy="122"/>
          </p:xfrm>
          <a:graphic>
            <a:graphicData uri="http://schemas.openxmlformats.org/presentationml/2006/ole">
              <p:oleObj spid="_x0000_s197648" name="Equation" r:id="rId12" imgW="482400" imgH="215640" progId="Equation.3">
                <p:embed/>
              </p:oleObj>
            </a:graphicData>
          </a:graphic>
        </p:graphicFrame>
        <p:graphicFrame>
          <p:nvGraphicFramePr>
            <p:cNvPr id="13336" name="Object 24"/>
            <p:cNvGraphicFramePr>
              <a:graphicFrameLocks noChangeAspect="1"/>
            </p:cNvGraphicFramePr>
            <p:nvPr/>
          </p:nvGraphicFramePr>
          <p:xfrm>
            <a:off x="1872" y="2186"/>
            <a:ext cx="273" cy="122"/>
          </p:xfrm>
          <a:graphic>
            <a:graphicData uri="http://schemas.openxmlformats.org/presentationml/2006/ole">
              <p:oleObj spid="_x0000_s197649" name="Equation" r:id="rId13" imgW="482400" imgH="215640" progId="Equation.3">
                <p:embed/>
              </p:oleObj>
            </a:graphicData>
          </a:graphic>
        </p:graphicFrame>
        <p:graphicFrame>
          <p:nvGraphicFramePr>
            <p:cNvPr id="13337" name="Object 25"/>
            <p:cNvGraphicFramePr>
              <a:graphicFrameLocks noChangeAspect="1"/>
            </p:cNvGraphicFramePr>
            <p:nvPr/>
          </p:nvGraphicFramePr>
          <p:xfrm>
            <a:off x="2468" y="2301"/>
            <a:ext cx="281" cy="122"/>
          </p:xfrm>
          <a:graphic>
            <a:graphicData uri="http://schemas.openxmlformats.org/presentationml/2006/ole">
              <p:oleObj spid="_x0000_s197650" name="Equation" r:id="rId14" imgW="495000" imgH="215640" progId="Equation.3">
                <p:embed/>
              </p:oleObj>
            </a:graphicData>
          </a:graphic>
        </p:graphicFrame>
        <p:graphicFrame>
          <p:nvGraphicFramePr>
            <p:cNvPr id="13338" name="Object 26"/>
            <p:cNvGraphicFramePr>
              <a:graphicFrameLocks noChangeAspect="1"/>
            </p:cNvGraphicFramePr>
            <p:nvPr/>
          </p:nvGraphicFramePr>
          <p:xfrm>
            <a:off x="2469" y="2186"/>
            <a:ext cx="266" cy="122"/>
          </p:xfrm>
          <a:graphic>
            <a:graphicData uri="http://schemas.openxmlformats.org/presentationml/2006/ole">
              <p:oleObj spid="_x0000_s197651" name="Equation" r:id="rId15" imgW="469800" imgH="215640" progId="Equation.3">
                <p:embed/>
              </p:oleObj>
            </a:graphicData>
          </a:graphic>
        </p:graphicFrame>
        <p:sp>
          <p:nvSpPr>
            <p:cNvPr id="13339" name="Line 27"/>
            <p:cNvSpPr>
              <a:spLocks noChangeAspect="1" noChangeShapeType="1"/>
            </p:cNvSpPr>
            <p:nvPr/>
          </p:nvSpPr>
          <p:spPr bwMode="auto">
            <a:xfrm>
              <a:off x="2796" y="1795"/>
              <a:ext cx="164" cy="9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0" name="Line 28"/>
            <p:cNvSpPr>
              <a:spLocks noChangeAspect="1" noChangeShapeType="1"/>
            </p:cNvSpPr>
            <p:nvPr/>
          </p:nvSpPr>
          <p:spPr bwMode="auto">
            <a:xfrm flipH="1">
              <a:off x="2486" y="1795"/>
              <a:ext cx="147" cy="87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1" name="Line 29"/>
            <p:cNvSpPr>
              <a:spLocks noChangeAspect="1" noChangeShapeType="1"/>
            </p:cNvSpPr>
            <p:nvPr/>
          </p:nvSpPr>
          <p:spPr bwMode="auto">
            <a:xfrm flipH="1">
              <a:off x="2165" y="2184"/>
              <a:ext cx="53" cy="10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2" name="Line 30"/>
            <p:cNvSpPr>
              <a:spLocks noChangeAspect="1" noChangeShapeType="1"/>
            </p:cNvSpPr>
            <p:nvPr/>
          </p:nvSpPr>
          <p:spPr bwMode="auto">
            <a:xfrm flipH="1">
              <a:off x="3010" y="2184"/>
              <a:ext cx="52" cy="10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3" name="Line 31"/>
            <p:cNvSpPr>
              <a:spLocks noChangeAspect="1" noChangeShapeType="1"/>
            </p:cNvSpPr>
            <p:nvPr/>
          </p:nvSpPr>
          <p:spPr bwMode="auto">
            <a:xfrm>
              <a:off x="3214" y="2184"/>
              <a:ext cx="52" cy="10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4" name="Line 32"/>
            <p:cNvSpPr>
              <a:spLocks noChangeAspect="1" noChangeShapeType="1"/>
            </p:cNvSpPr>
            <p:nvPr/>
          </p:nvSpPr>
          <p:spPr bwMode="auto">
            <a:xfrm>
              <a:off x="2369" y="2184"/>
              <a:ext cx="53" cy="101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5" name="Line 33"/>
            <p:cNvSpPr>
              <a:spLocks noChangeAspect="1" noChangeShapeType="1"/>
            </p:cNvSpPr>
            <p:nvPr/>
          </p:nvSpPr>
          <p:spPr bwMode="auto">
            <a:xfrm flipV="1">
              <a:off x="2131" y="2388"/>
              <a:ext cx="53" cy="10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6" name="Line 34"/>
            <p:cNvSpPr>
              <a:spLocks noChangeAspect="1" noChangeShapeType="1"/>
            </p:cNvSpPr>
            <p:nvPr/>
          </p:nvSpPr>
          <p:spPr bwMode="auto">
            <a:xfrm flipV="1">
              <a:off x="2978" y="2388"/>
              <a:ext cx="53" cy="10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7" name="Line 35"/>
            <p:cNvSpPr>
              <a:spLocks noChangeAspect="1" noChangeShapeType="1"/>
            </p:cNvSpPr>
            <p:nvPr/>
          </p:nvSpPr>
          <p:spPr bwMode="auto">
            <a:xfrm flipH="1" flipV="1">
              <a:off x="3245" y="2388"/>
              <a:ext cx="53" cy="10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8" name="Line 36"/>
            <p:cNvSpPr>
              <a:spLocks noChangeAspect="1" noChangeShapeType="1"/>
            </p:cNvSpPr>
            <p:nvPr/>
          </p:nvSpPr>
          <p:spPr bwMode="auto">
            <a:xfrm flipH="1" flipV="1">
              <a:off x="2402" y="2385"/>
              <a:ext cx="53" cy="10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49" name="Line 37"/>
            <p:cNvSpPr>
              <a:spLocks noChangeAspect="1" noChangeShapeType="1"/>
            </p:cNvSpPr>
            <p:nvPr/>
          </p:nvSpPr>
          <p:spPr bwMode="auto">
            <a:xfrm flipH="1" flipV="1">
              <a:off x="2950" y="1975"/>
              <a:ext cx="146" cy="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50" name="Line 38"/>
            <p:cNvSpPr>
              <a:spLocks noChangeAspect="1" noChangeShapeType="1"/>
            </p:cNvSpPr>
            <p:nvPr/>
          </p:nvSpPr>
          <p:spPr bwMode="auto">
            <a:xfrm flipV="1">
              <a:off x="2330" y="1975"/>
              <a:ext cx="147" cy="8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52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Tree-solving</a:t>
            </a:r>
          </a:p>
        </p:txBody>
      </p:sp>
      <p:graphicFrame>
        <p:nvGraphicFramePr>
          <p:cNvPr id="13356" name="Object 44"/>
          <p:cNvGraphicFramePr>
            <a:graphicFrameLocks noChangeAspect="1"/>
          </p:cNvGraphicFramePr>
          <p:nvPr/>
        </p:nvGraphicFramePr>
        <p:xfrm>
          <a:off x="381000" y="2138363"/>
          <a:ext cx="2068513" cy="947737"/>
        </p:xfrm>
        <a:graphic>
          <a:graphicData uri="http://schemas.openxmlformats.org/presentationml/2006/ole">
            <p:oleObj spid="_x0000_s197634" name="Equation" r:id="rId16" imgW="2298600" imgH="1054080" progId="Equation.3">
              <p:embed/>
            </p:oleObj>
          </a:graphicData>
        </a:graphic>
      </p:graphicFrame>
      <p:graphicFrame>
        <p:nvGraphicFramePr>
          <p:cNvPr id="13357" name="Object 45"/>
          <p:cNvGraphicFramePr>
            <a:graphicFrameLocks noChangeAspect="1"/>
          </p:cNvGraphicFramePr>
          <p:nvPr/>
        </p:nvGraphicFramePr>
        <p:xfrm>
          <a:off x="381000" y="3128963"/>
          <a:ext cx="2182813" cy="833437"/>
        </p:xfrm>
        <a:graphic>
          <a:graphicData uri="http://schemas.openxmlformats.org/presentationml/2006/ole">
            <p:oleObj spid="_x0000_s197635" name="Equation" r:id="rId17" imgW="2425680" imgH="927000" progId="Equation.3">
              <p:embed/>
            </p:oleObj>
          </a:graphicData>
        </a:graphic>
      </p:graphicFrame>
      <p:sp>
        <p:nvSpPr>
          <p:cNvPr id="13358" name="Text Box 46"/>
          <p:cNvSpPr txBox="1">
            <a:spLocks noChangeArrowheads="1"/>
          </p:cNvSpPr>
          <p:nvPr/>
        </p:nvSpPr>
        <p:spPr bwMode="auto">
          <a:xfrm>
            <a:off x="304800" y="180975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Belief updating (sum-prod)</a:t>
            </a:r>
          </a:p>
        </p:txBody>
      </p:sp>
      <p:sp>
        <p:nvSpPr>
          <p:cNvPr id="13359" name="Text Box 47"/>
          <p:cNvSpPr txBox="1">
            <a:spLocks noChangeArrowheads="1"/>
          </p:cNvSpPr>
          <p:nvPr/>
        </p:nvSpPr>
        <p:spPr bwMode="auto">
          <a:xfrm>
            <a:off x="304800" y="41910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MPE (max-prod)</a:t>
            </a:r>
          </a:p>
        </p:txBody>
      </p:sp>
      <p:graphicFrame>
        <p:nvGraphicFramePr>
          <p:cNvPr id="13360" name="Object 48"/>
          <p:cNvGraphicFramePr>
            <a:graphicFrameLocks noChangeAspect="1"/>
          </p:cNvGraphicFramePr>
          <p:nvPr/>
        </p:nvGraphicFramePr>
        <p:xfrm>
          <a:off x="381000" y="4572000"/>
          <a:ext cx="2159000" cy="754063"/>
        </p:xfrm>
        <a:graphic>
          <a:graphicData uri="http://schemas.openxmlformats.org/presentationml/2006/ole">
            <p:oleObj spid="_x0000_s197636" name="Equation" r:id="rId18" imgW="2400120" imgH="838080" progId="Equation.3">
              <p:embed/>
            </p:oleObj>
          </a:graphicData>
        </a:graphic>
      </p:graphicFrame>
      <p:graphicFrame>
        <p:nvGraphicFramePr>
          <p:cNvPr id="13361" name="Object 49"/>
          <p:cNvGraphicFramePr>
            <a:graphicFrameLocks noChangeAspect="1"/>
          </p:cNvGraphicFramePr>
          <p:nvPr/>
        </p:nvGraphicFramePr>
        <p:xfrm>
          <a:off x="381000" y="5387975"/>
          <a:ext cx="2273300" cy="708025"/>
        </p:xfrm>
        <a:graphic>
          <a:graphicData uri="http://schemas.openxmlformats.org/presentationml/2006/ole">
            <p:oleObj spid="_x0000_s197637" name="Equation" r:id="rId19" imgW="2527200" imgH="787320" progId="Equation.3">
              <p:embed/>
            </p:oleObj>
          </a:graphicData>
        </a:graphic>
      </p:graphicFrame>
      <p:sp>
        <p:nvSpPr>
          <p:cNvPr id="13362" name="Text Box 50"/>
          <p:cNvSpPr txBox="1">
            <a:spLocks noChangeArrowheads="1"/>
          </p:cNvSpPr>
          <p:nvPr/>
        </p:nvSpPr>
        <p:spPr bwMode="auto">
          <a:xfrm>
            <a:off x="6172200" y="1828800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/>
              <a:t>CSP – consistency (projection-join)</a:t>
            </a:r>
          </a:p>
        </p:txBody>
      </p:sp>
      <p:graphicFrame>
        <p:nvGraphicFramePr>
          <p:cNvPr id="13363" name="Object 51"/>
          <p:cNvGraphicFramePr>
            <a:graphicFrameLocks noChangeAspect="1"/>
          </p:cNvGraphicFramePr>
          <p:nvPr/>
        </p:nvGraphicFramePr>
        <p:xfrm>
          <a:off x="6264275" y="2209800"/>
          <a:ext cx="1965325" cy="812800"/>
        </p:xfrm>
        <a:graphic>
          <a:graphicData uri="http://schemas.openxmlformats.org/presentationml/2006/ole">
            <p:oleObj spid="_x0000_s197638" name="Equation" r:id="rId20" imgW="2171520" imgH="901440" progId="Equation.3">
              <p:embed/>
            </p:oleObj>
          </a:graphicData>
        </a:graphic>
      </p:graphicFrame>
      <p:sp>
        <p:nvSpPr>
          <p:cNvPr id="13364" name="Text Box 52"/>
          <p:cNvSpPr txBox="1">
            <a:spLocks noChangeArrowheads="1"/>
          </p:cNvSpPr>
          <p:nvPr/>
        </p:nvSpPr>
        <p:spPr bwMode="auto">
          <a:xfrm>
            <a:off x="6172200" y="4191000"/>
            <a:ext cx="2286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#CSP (sum-prod)</a:t>
            </a:r>
          </a:p>
        </p:txBody>
      </p:sp>
      <p:graphicFrame>
        <p:nvGraphicFramePr>
          <p:cNvPr id="13365" name="Object 53"/>
          <p:cNvGraphicFramePr>
            <a:graphicFrameLocks noChangeAspect="1"/>
          </p:cNvGraphicFramePr>
          <p:nvPr/>
        </p:nvGraphicFramePr>
        <p:xfrm>
          <a:off x="6264275" y="4572000"/>
          <a:ext cx="1965325" cy="1254125"/>
        </p:xfrm>
        <a:graphic>
          <a:graphicData uri="http://schemas.openxmlformats.org/presentationml/2006/ole">
            <p:oleObj spid="_x0000_s197639" name="Equation" r:id="rId21" imgW="2184120" imgH="1396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Belief Propagation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Instances of </a:t>
            </a:r>
            <a:r>
              <a:rPr lang="en-US" sz="2800">
                <a:solidFill>
                  <a:schemeClr val="hlink"/>
                </a:solidFill>
              </a:rPr>
              <a:t>tree message passing</a:t>
            </a:r>
            <a:r>
              <a:rPr lang="en-US" sz="2800"/>
              <a:t> algorithm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chemeClr val="hlink"/>
                </a:solidFill>
              </a:rPr>
              <a:t>Exact</a:t>
            </a:r>
            <a:r>
              <a:rPr lang="en-US" sz="2800"/>
              <a:t> for trees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chemeClr val="hlink"/>
                </a:solidFill>
              </a:rPr>
              <a:t>Linear</a:t>
            </a:r>
            <a:r>
              <a:rPr lang="en-US" sz="2800"/>
              <a:t> in the input size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Importance: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One of the first algorithms for inference in Bayesian networks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Gives a cognitive dimension to its computations 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Basis for conditioning algorithms for arbitrary Bayesian network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Basis for </a:t>
            </a:r>
            <a:r>
              <a:rPr lang="en-US" sz="1800">
                <a:solidFill>
                  <a:schemeClr val="hlink"/>
                </a:solidFill>
              </a:rPr>
              <a:t>Loopy Belief Propagation </a:t>
            </a:r>
            <a:r>
              <a:rPr lang="en-US" sz="1800"/>
              <a:t>(approximate algorithms)</a:t>
            </a: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5438775" y="1019175"/>
            <a:ext cx="3230563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folHlink"/>
                </a:solidFill>
                <a:latin typeface="Verdana" pitchFamily="34" charset="0"/>
              </a:rPr>
              <a:t>[Pearl, 1988]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0003C1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0004J1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0005Tk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0006er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0007sm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0008nC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 descr="0009A0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0002ux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0012oJ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F78C825-D1D1-48C7-811E-516A44AF7CCB}" type="slidenum">
              <a:rPr lang="en-US" smtClean="0">
                <a:cs typeface="Arial" pitchFamily="34" charset="0"/>
              </a:rPr>
              <a:pPr/>
              <a:t>21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15247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462088"/>
          </a:xfrm>
        </p:spPr>
        <p:txBody>
          <a:bodyPr/>
          <a:lstStyle/>
          <a:p>
            <a:pPr eaLnBrk="1" hangingPunct="1">
              <a:defRPr/>
            </a:pPr>
            <a:r>
              <a:rPr lang="en-US" sz="4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Exact Inference Algorithms </a:t>
            </a:r>
            <a:br>
              <a:rPr lang="en-US" sz="4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4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Bucket-elimination</a:t>
            </a:r>
            <a:r>
              <a:rPr lang="en-US" sz="3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n-US" sz="33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n-US" sz="33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COMPSCI 179, Spring 2010</a:t>
            </a:r>
          </a:p>
          <a:p>
            <a:pPr eaLnBrk="1" hangingPunct="1"/>
            <a:r>
              <a:rPr lang="en-US" sz="2400" dirty="0" smtClean="0"/>
              <a:t>Set 8: </a:t>
            </a:r>
            <a:r>
              <a:rPr lang="en-US" sz="2400" dirty="0" err="1" smtClean="0"/>
              <a:t>Rina</a:t>
            </a:r>
            <a:r>
              <a:rPr lang="en-US" sz="2400" dirty="0" smtClean="0"/>
              <a:t> </a:t>
            </a:r>
            <a:r>
              <a:rPr lang="en-US" sz="2400" dirty="0" err="1" smtClean="0"/>
              <a:t>Dechter</a:t>
            </a:r>
            <a:endParaRPr lang="en-US" sz="2400" dirty="0" smtClean="0"/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457200" y="6324600"/>
            <a:ext cx="4403749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lang="en-US" dirty="0"/>
              <a:t>(Reading: </a:t>
            </a:r>
            <a:r>
              <a:rPr lang="en-US" dirty="0" smtClean="0"/>
              <a:t>chapter 14, Russell and </a:t>
            </a:r>
            <a:r>
              <a:rPr lang="en-US" dirty="0" err="1" smtClean="0"/>
              <a:t>Norvig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406400"/>
            <a:ext cx="9142412" cy="6073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482600"/>
            <a:ext cx="9142412" cy="5921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488950"/>
            <a:ext cx="9142412" cy="5910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473075"/>
            <a:ext cx="9142412" cy="5942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15F25A-57D2-4B39-8FF5-363C936AB2D3}" type="slidenum">
              <a:rPr lang="en-US" smtClean="0">
                <a:cs typeface="Arial" pitchFamily="34" charset="0"/>
              </a:rPr>
              <a:pPr/>
              <a:t>26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7793038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 Belief Updating</a:t>
            </a:r>
            <a:r>
              <a:rPr lang="en-US" sz="3600" smtClean="0"/>
              <a:t> </a:t>
            </a:r>
            <a:r>
              <a:rPr lang="en-US" sz="4000" smtClean="0"/>
              <a:t> </a:t>
            </a:r>
          </a:p>
        </p:txBody>
      </p:sp>
      <p:sp>
        <p:nvSpPr>
          <p:cNvPr id="15364" name="Oval 3"/>
          <p:cNvSpPr>
            <a:spLocks noChangeArrowheads="1"/>
          </p:cNvSpPr>
          <p:nvPr/>
        </p:nvSpPr>
        <p:spPr bwMode="auto">
          <a:xfrm>
            <a:off x="1676400" y="2905125"/>
            <a:ext cx="1720850" cy="4619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Times New Roman" pitchFamily="18" charset="0"/>
              </a:rPr>
              <a:t>lung Cancer</a:t>
            </a:r>
          </a:p>
        </p:txBody>
      </p:sp>
      <p:sp>
        <p:nvSpPr>
          <p:cNvPr id="15365" name="Oval 4"/>
          <p:cNvSpPr>
            <a:spLocks noChangeArrowheads="1"/>
          </p:cNvSpPr>
          <p:nvPr/>
        </p:nvSpPr>
        <p:spPr bwMode="auto">
          <a:xfrm>
            <a:off x="3562350" y="1981200"/>
            <a:ext cx="1255713" cy="4302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Times New Roman" pitchFamily="18" charset="0"/>
              </a:rPr>
              <a:t>Smoking</a:t>
            </a:r>
          </a:p>
        </p:txBody>
      </p:sp>
      <p:sp>
        <p:nvSpPr>
          <p:cNvPr id="15366" name="Oval 5"/>
          <p:cNvSpPr>
            <a:spLocks noChangeArrowheads="1"/>
          </p:cNvSpPr>
          <p:nvPr/>
        </p:nvSpPr>
        <p:spPr bwMode="auto">
          <a:xfrm>
            <a:off x="2305050" y="4368800"/>
            <a:ext cx="898525" cy="3857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Times New Roman" pitchFamily="18" charset="0"/>
              </a:rPr>
              <a:t>X-ray</a:t>
            </a:r>
          </a:p>
        </p:txBody>
      </p:sp>
      <p:sp>
        <p:nvSpPr>
          <p:cNvPr id="15367" name="Oval 6"/>
          <p:cNvSpPr>
            <a:spLocks noChangeArrowheads="1"/>
          </p:cNvSpPr>
          <p:nvPr/>
        </p:nvSpPr>
        <p:spPr bwMode="auto">
          <a:xfrm>
            <a:off x="5178425" y="2905125"/>
            <a:ext cx="152717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Times New Roman" pitchFamily="18" charset="0"/>
              </a:rPr>
              <a:t>Bronchitis</a:t>
            </a:r>
          </a:p>
        </p:txBody>
      </p:sp>
      <p:sp>
        <p:nvSpPr>
          <p:cNvPr id="15368" name="Oval 7"/>
          <p:cNvSpPr>
            <a:spLocks noChangeArrowheads="1"/>
          </p:cNvSpPr>
          <p:nvPr/>
        </p:nvSpPr>
        <p:spPr bwMode="auto">
          <a:xfrm>
            <a:off x="4100513" y="4368800"/>
            <a:ext cx="1527175" cy="431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>
                <a:latin typeface="Times New Roman" pitchFamily="18" charset="0"/>
              </a:rPr>
              <a:t>Dyspnoea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536825" y="2347913"/>
            <a:ext cx="3405188" cy="2076450"/>
            <a:chOff x="1228" y="1525"/>
            <a:chExt cx="1820" cy="1294"/>
          </a:xfrm>
        </p:grpSpPr>
        <p:cxnSp>
          <p:nvCxnSpPr>
            <p:cNvPr id="15371" name="AutoShape 9"/>
            <p:cNvCxnSpPr>
              <a:cxnSpLocks noChangeShapeType="1"/>
            </p:cNvCxnSpPr>
            <p:nvPr/>
          </p:nvCxnSpPr>
          <p:spPr bwMode="auto">
            <a:xfrm flipH="1">
              <a:off x="1228" y="1525"/>
              <a:ext cx="646" cy="34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5372" name="AutoShape 10"/>
            <p:cNvCxnSpPr>
              <a:cxnSpLocks noChangeShapeType="1"/>
            </p:cNvCxnSpPr>
            <p:nvPr/>
          </p:nvCxnSpPr>
          <p:spPr bwMode="auto">
            <a:xfrm>
              <a:off x="2304" y="1536"/>
              <a:ext cx="699" cy="347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5373" name="AutoShape 11"/>
            <p:cNvCxnSpPr>
              <a:cxnSpLocks noChangeShapeType="1"/>
            </p:cNvCxnSpPr>
            <p:nvPr/>
          </p:nvCxnSpPr>
          <p:spPr bwMode="auto">
            <a:xfrm>
              <a:off x="1228" y="2160"/>
              <a:ext cx="116" cy="62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5374" name="AutoShape 12"/>
            <p:cNvCxnSpPr>
              <a:cxnSpLocks noChangeShapeType="1"/>
            </p:cNvCxnSpPr>
            <p:nvPr/>
          </p:nvCxnSpPr>
          <p:spPr bwMode="auto">
            <a:xfrm flipH="1">
              <a:off x="1514" y="1564"/>
              <a:ext cx="598" cy="125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5375" name="AutoShape 13"/>
            <p:cNvCxnSpPr>
              <a:cxnSpLocks noChangeShapeType="1"/>
            </p:cNvCxnSpPr>
            <p:nvPr/>
          </p:nvCxnSpPr>
          <p:spPr bwMode="auto">
            <a:xfrm>
              <a:off x="1553" y="2118"/>
              <a:ext cx="919" cy="66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5376" name="AutoShape 14"/>
            <p:cNvCxnSpPr>
              <a:cxnSpLocks noChangeShapeType="1"/>
            </p:cNvCxnSpPr>
            <p:nvPr/>
          </p:nvCxnSpPr>
          <p:spPr bwMode="auto">
            <a:xfrm flipH="1">
              <a:off x="2472" y="2141"/>
              <a:ext cx="576" cy="643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5370" name="Text Box 15"/>
          <p:cNvSpPr txBox="1">
            <a:spLocks noChangeArrowheads="1"/>
          </p:cNvSpPr>
          <p:nvPr/>
        </p:nvSpPr>
        <p:spPr bwMode="auto">
          <a:xfrm>
            <a:off x="838200" y="5334000"/>
            <a:ext cx="7683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hlink"/>
                </a:solidFill>
              </a:rPr>
              <a:t>P (</a:t>
            </a:r>
            <a:r>
              <a:rPr lang="en-US" sz="2400">
                <a:solidFill>
                  <a:schemeClr val="tx2"/>
                </a:solidFill>
              </a:rPr>
              <a:t>lung cancer</a:t>
            </a:r>
            <a:r>
              <a:rPr lang="en-US" sz="2400">
                <a:solidFill>
                  <a:schemeClr val="hlink"/>
                </a:solidFill>
              </a:rPr>
              <a:t>=yes | </a:t>
            </a:r>
            <a:r>
              <a:rPr lang="en-US" sz="2400">
                <a:solidFill>
                  <a:schemeClr val="tx2"/>
                </a:solidFill>
              </a:rPr>
              <a:t>smoking</a:t>
            </a:r>
            <a:r>
              <a:rPr lang="en-US" sz="2400">
                <a:solidFill>
                  <a:schemeClr val="hlink"/>
                </a:solidFill>
              </a:rPr>
              <a:t>=no, </a:t>
            </a:r>
            <a:r>
              <a:rPr lang="en-US" sz="2400">
                <a:solidFill>
                  <a:schemeClr val="tx2"/>
                </a:solidFill>
              </a:rPr>
              <a:t>dyspnoea</a:t>
            </a:r>
            <a:r>
              <a:rPr lang="en-US" sz="2400">
                <a:solidFill>
                  <a:schemeClr val="hlink"/>
                </a:solidFill>
              </a:rPr>
              <a:t>=yes ) = 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427734-E9CA-4FF3-8188-F780B774E95B}" type="slidenum">
              <a:rPr lang="en-US" smtClean="0">
                <a:cs typeface="Arial" pitchFamily="34" charset="0"/>
              </a:rPr>
              <a:pPr/>
              <a:t>27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2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33400"/>
            <a:ext cx="7620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4000" smtClean="0"/>
              <a:t>  Belief updating: </a:t>
            </a:r>
            <a:r>
              <a:rPr lang="en-US" sz="3200" smtClean="0"/>
              <a:t>P(X|evidence)=?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981200"/>
            <a:ext cx="1924050" cy="2652713"/>
            <a:chOff x="4080" y="96"/>
            <a:chExt cx="1212" cy="1671"/>
          </a:xfrm>
        </p:grpSpPr>
        <p:sp>
          <p:nvSpPr>
            <p:cNvPr id="2096" name="Text Box 4"/>
            <p:cNvSpPr txBox="1">
              <a:spLocks noChangeArrowheads="1"/>
            </p:cNvSpPr>
            <p:nvPr/>
          </p:nvSpPr>
          <p:spPr bwMode="auto">
            <a:xfrm>
              <a:off x="4132" y="1536"/>
              <a:ext cx="11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“Moral” graph</a:t>
              </a:r>
            </a:p>
          </p:txBody>
        </p:sp>
        <p:sp>
          <p:nvSpPr>
            <p:cNvPr id="2097" name="Oval 5"/>
            <p:cNvSpPr>
              <a:spLocks noChangeArrowheads="1"/>
            </p:cNvSpPr>
            <p:nvPr/>
          </p:nvSpPr>
          <p:spPr bwMode="auto">
            <a:xfrm>
              <a:off x="4708" y="96"/>
              <a:ext cx="205" cy="1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2098" name="Oval 6"/>
            <p:cNvSpPr>
              <a:spLocks noChangeArrowheads="1"/>
            </p:cNvSpPr>
            <p:nvPr/>
          </p:nvSpPr>
          <p:spPr bwMode="auto">
            <a:xfrm>
              <a:off x="4080" y="1257"/>
              <a:ext cx="205" cy="20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2099" name="Oval 7"/>
            <p:cNvSpPr>
              <a:spLocks noChangeArrowheads="1"/>
            </p:cNvSpPr>
            <p:nvPr/>
          </p:nvSpPr>
          <p:spPr bwMode="auto">
            <a:xfrm>
              <a:off x="4708" y="1267"/>
              <a:ext cx="207" cy="1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2100" name="Oval 8"/>
            <p:cNvSpPr>
              <a:spLocks noChangeArrowheads="1"/>
            </p:cNvSpPr>
            <p:nvPr/>
          </p:nvSpPr>
          <p:spPr bwMode="auto">
            <a:xfrm>
              <a:off x="5088" y="681"/>
              <a:ext cx="204" cy="20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2101" name="Oval 9"/>
            <p:cNvSpPr>
              <a:spLocks noChangeArrowheads="1"/>
            </p:cNvSpPr>
            <p:nvPr/>
          </p:nvSpPr>
          <p:spPr bwMode="auto">
            <a:xfrm>
              <a:off x="4224" y="681"/>
              <a:ext cx="204" cy="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B</a:t>
              </a:r>
            </a:p>
          </p:txBody>
        </p:sp>
        <p:cxnSp>
          <p:nvCxnSpPr>
            <p:cNvPr id="2102" name="AutoShape 10"/>
            <p:cNvCxnSpPr>
              <a:cxnSpLocks noChangeShapeType="1"/>
              <a:stCxn id="2098" idx="7"/>
              <a:endCxn id="2097" idx="4"/>
            </p:cNvCxnSpPr>
            <p:nvPr/>
          </p:nvCxnSpPr>
          <p:spPr bwMode="auto">
            <a:xfrm flipV="1">
              <a:off x="4255" y="295"/>
              <a:ext cx="556" cy="99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103" name="AutoShape 11"/>
            <p:cNvCxnSpPr>
              <a:cxnSpLocks noChangeShapeType="1"/>
              <a:stCxn id="2101" idx="4"/>
              <a:endCxn id="2098" idx="0"/>
            </p:cNvCxnSpPr>
            <p:nvPr/>
          </p:nvCxnSpPr>
          <p:spPr bwMode="auto">
            <a:xfrm flipH="1">
              <a:off x="4183" y="881"/>
              <a:ext cx="143" cy="37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104" name="AutoShape 12"/>
            <p:cNvCxnSpPr>
              <a:cxnSpLocks noChangeShapeType="1"/>
            </p:cNvCxnSpPr>
            <p:nvPr/>
          </p:nvCxnSpPr>
          <p:spPr bwMode="auto">
            <a:xfrm flipH="1">
              <a:off x="4398" y="266"/>
              <a:ext cx="340" cy="4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105" name="AutoShape 13"/>
            <p:cNvCxnSpPr>
              <a:cxnSpLocks noChangeShapeType="1"/>
            </p:cNvCxnSpPr>
            <p:nvPr/>
          </p:nvCxnSpPr>
          <p:spPr bwMode="auto">
            <a:xfrm>
              <a:off x="4883" y="266"/>
              <a:ext cx="307" cy="4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106" name="AutoShape 14"/>
            <p:cNvCxnSpPr>
              <a:cxnSpLocks noChangeShapeType="1"/>
            </p:cNvCxnSpPr>
            <p:nvPr/>
          </p:nvCxnSpPr>
          <p:spPr bwMode="auto">
            <a:xfrm flipH="1">
              <a:off x="4885" y="882"/>
              <a:ext cx="305" cy="41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107" name="AutoShape 15"/>
            <p:cNvCxnSpPr>
              <a:cxnSpLocks noChangeShapeType="1"/>
            </p:cNvCxnSpPr>
            <p:nvPr/>
          </p:nvCxnSpPr>
          <p:spPr bwMode="auto">
            <a:xfrm>
              <a:off x="4398" y="852"/>
              <a:ext cx="340" cy="4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841172" name="Text Box 20"/>
          <p:cNvSpPr txBox="1">
            <a:spLocks noChangeArrowheads="1"/>
          </p:cNvSpPr>
          <p:nvPr/>
        </p:nvSpPr>
        <p:spPr bwMode="auto">
          <a:xfrm>
            <a:off x="2895600" y="2057400"/>
            <a:ext cx="1752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>
                <a:solidFill>
                  <a:schemeClr val="hlink"/>
                </a:solidFill>
                <a:latin typeface="Times New Roman" pitchFamily="18" charset="0"/>
              </a:rPr>
              <a:t>P(a|e=0)</a:t>
            </a: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4572000" y="2057400"/>
            <a:ext cx="1981200" cy="519113"/>
            <a:chOff x="2832" y="1152"/>
            <a:chExt cx="1248" cy="327"/>
          </a:xfrm>
        </p:grpSpPr>
        <p:graphicFrame>
          <p:nvGraphicFramePr>
            <p:cNvPr id="2057" name="Object 22"/>
            <p:cNvGraphicFramePr>
              <a:graphicFrameLocks noChangeAspect="1"/>
            </p:cNvGraphicFramePr>
            <p:nvPr/>
          </p:nvGraphicFramePr>
          <p:xfrm>
            <a:off x="2832" y="1248"/>
            <a:ext cx="250" cy="206"/>
          </p:xfrm>
          <a:graphic>
            <a:graphicData uri="http://schemas.openxmlformats.org/presentationml/2006/ole">
              <p:oleObj spid="_x0000_s9225" name="Equation" r:id="rId4" imgW="152280" imgH="126720" progId="Equation.3">
                <p:embed/>
              </p:oleObj>
            </a:graphicData>
          </a:graphic>
        </p:graphicFrame>
        <p:sp>
          <p:nvSpPr>
            <p:cNvPr id="2095" name="Text Box 23"/>
            <p:cNvSpPr txBox="1">
              <a:spLocks noChangeArrowheads="1"/>
            </p:cNvSpPr>
            <p:nvPr/>
          </p:nvSpPr>
          <p:spPr bwMode="auto">
            <a:xfrm>
              <a:off x="3024" y="1152"/>
              <a:ext cx="105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>
                  <a:solidFill>
                    <a:schemeClr val="tx2"/>
                  </a:solidFill>
                  <a:latin typeface="Times New Roman" pitchFamily="18" charset="0"/>
                </a:rPr>
                <a:t>P(a,e=0)=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667000" y="2971800"/>
            <a:ext cx="5638800" cy="876300"/>
            <a:chOff x="1680" y="1632"/>
            <a:chExt cx="3552" cy="552"/>
          </a:xfrm>
        </p:grpSpPr>
        <p:graphicFrame>
          <p:nvGraphicFramePr>
            <p:cNvPr id="2055" name="Object 25"/>
            <p:cNvGraphicFramePr>
              <a:graphicFrameLocks noChangeAspect="1"/>
            </p:cNvGraphicFramePr>
            <p:nvPr/>
          </p:nvGraphicFramePr>
          <p:xfrm>
            <a:off x="3377" y="1871"/>
            <a:ext cx="157" cy="313"/>
          </p:xfrm>
          <a:graphic>
            <a:graphicData uri="http://schemas.openxmlformats.org/presentationml/2006/ole">
              <p:oleObj spid="_x0000_s9223" name="Equation" r:id="rId5" imgW="114120" imgH="215640" progId="Equation.3">
                <p:embed/>
              </p:oleObj>
            </a:graphicData>
          </a:graphic>
        </p:graphicFrame>
        <p:graphicFrame>
          <p:nvGraphicFramePr>
            <p:cNvPr id="2056" name="Object 26"/>
            <p:cNvGraphicFramePr>
              <a:graphicFrameLocks noChangeAspect="1"/>
            </p:cNvGraphicFramePr>
            <p:nvPr/>
          </p:nvGraphicFramePr>
          <p:xfrm>
            <a:off x="1680" y="1632"/>
            <a:ext cx="624" cy="547"/>
          </p:xfrm>
          <a:graphic>
            <a:graphicData uri="http://schemas.openxmlformats.org/presentationml/2006/ole">
              <p:oleObj spid="_x0000_s9224" name="Equation" r:id="rId6" imgW="406080" imgH="355320" progId="Equation.3">
                <p:embed/>
              </p:oleObj>
            </a:graphicData>
          </a:graphic>
        </p:graphicFrame>
        <p:sp>
          <p:nvSpPr>
            <p:cNvPr id="2091" name="Text Box 27"/>
            <p:cNvSpPr txBox="1">
              <a:spLocks noChangeArrowheads="1"/>
            </p:cNvSpPr>
            <p:nvPr/>
          </p:nvSpPr>
          <p:spPr bwMode="auto">
            <a:xfrm>
              <a:off x="2400" y="1770"/>
              <a:ext cx="1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 sz="1600">
                <a:solidFill>
                  <a:schemeClr val="hlink"/>
                </a:solidFill>
              </a:endParaRPr>
            </a:p>
          </p:txBody>
        </p:sp>
        <p:sp>
          <p:nvSpPr>
            <p:cNvPr id="2092" name="Text Box 28"/>
            <p:cNvSpPr txBox="1">
              <a:spLocks noChangeArrowheads="1"/>
            </p:cNvSpPr>
            <p:nvPr/>
          </p:nvSpPr>
          <p:spPr bwMode="auto">
            <a:xfrm>
              <a:off x="2112" y="1674"/>
              <a:ext cx="31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>
                  <a:solidFill>
                    <a:schemeClr val="tx2"/>
                  </a:solidFill>
                  <a:latin typeface="Times New Roman" pitchFamily="18" charset="0"/>
                </a:rPr>
                <a:t>P(a)P(</a:t>
              </a:r>
              <a:r>
                <a:rPr lang="en-US" sz="2800">
                  <a:solidFill>
                    <a:schemeClr val="hlink"/>
                  </a:solidFill>
                  <a:latin typeface="Times New Roman" pitchFamily="18" charset="0"/>
                </a:rPr>
                <a:t>b</a:t>
              </a:r>
              <a:r>
                <a:rPr lang="en-US" sz="2800">
                  <a:solidFill>
                    <a:schemeClr val="tx2"/>
                  </a:solidFill>
                  <a:latin typeface="Times New Roman" pitchFamily="18" charset="0"/>
                </a:rPr>
                <a:t>|a)P(c|a)P(d|</a:t>
              </a:r>
              <a:r>
                <a:rPr lang="en-US" sz="2800">
                  <a:solidFill>
                    <a:schemeClr val="hlink"/>
                  </a:solidFill>
                  <a:latin typeface="Times New Roman" pitchFamily="18" charset="0"/>
                </a:rPr>
                <a:t>b</a:t>
              </a:r>
              <a:r>
                <a:rPr lang="en-US" sz="2800">
                  <a:solidFill>
                    <a:schemeClr val="tx2"/>
                  </a:solidFill>
                  <a:latin typeface="Times New Roman" pitchFamily="18" charset="0"/>
                </a:rPr>
                <a:t>,a)P(e|</a:t>
              </a:r>
              <a:r>
                <a:rPr lang="en-US" sz="2800">
                  <a:solidFill>
                    <a:schemeClr val="hlink"/>
                  </a:solidFill>
                  <a:latin typeface="Times New Roman" pitchFamily="18" charset="0"/>
                </a:rPr>
                <a:t>b</a:t>
              </a:r>
              <a:r>
                <a:rPr lang="en-US" sz="2800">
                  <a:solidFill>
                    <a:schemeClr val="tx2"/>
                  </a:solidFill>
                  <a:latin typeface="Times New Roman" pitchFamily="18" charset="0"/>
                </a:rPr>
                <a:t>,c)=</a:t>
              </a:r>
            </a:p>
          </p:txBody>
        </p:sp>
        <p:sp>
          <p:nvSpPr>
            <p:cNvPr id="2093" name="AutoShape 29"/>
            <p:cNvSpPr>
              <a:spLocks/>
            </p:cNvSpPr>
            <p:nvPr/>
          </p:nvSpPr>
          <p:spPr bwMode="auto">
            <a:xfrm rot="5400000" flipH="1" flipV="1">
              <a:off x="2784" y="1776"/>
              <a:ext cx="96" cy="480"/>
            </a:xfrm>
            <a:prstGeom prst="leftBrace">
              <a:avLst>
                <a:gd name="adj1" fmla="val 41667"/>
                <a:gd name="adj2" fmla="val 50000"/>
              </a:avLst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4" name="AutoShape 30"/>
            <p:cNvSpPr>
              <a:spLocks/>
            </p:cNvSpPr>
            <p:nvPr/>
          </p:nvSpPr>
          <p:spPr bwMode="auto">
            <a:xfrm rot="5400000" flipH="1" flipV="1">
              <a:off x="4248" y="1368"/>
              <a:ext cx="144" cy="1344"/>
            </a:xfrm>
            <a:prstGeom prst="leftBrace">
              <a:avLst>
                <a:gd name="adj1" fmla="val 77778"/>
                <a:gd name="adj2" fmla="val 50000"/>
              </a:avLst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841183" name="Object 31"/>
          <p:cNvGraphicFramePr>
            <a:graphicFrameLocks noChangeAspect="1"/>
          </p:cNvGraphicFramePr>
          <p:nvPr/>
        </p:nvGraphicFramePr>
        <p:xfrm>
          <a:off x="3048000" y="4343400"/>
          <a:ext cx="552450" cy="669925"/>
        </p:xfrm>
        <a:graphic>
          <a:graphicData uri="http://schemas.openxmlformats.org/presentationml/2006/ole">
            <p:oleObj spid="_x0000_s9218" name="Equation" r:id="rId7" imgW="291960" imgH="342720" progId="Equation.3">
              <p:embed/>
            </p:oleObj>
          </a:graphicData>
        </a:graphic>
      </p:graphicFrame>
      <p:sp>
        <p:nvSpPr>
          <p:cNvPr id="1841184" name="Text Box 32"/>
          <p:cNvSpPr txBox="1">
            <a:spLocks noChangeArrowheads="1"/>
          </p:cNvSpPr>
          <p:nvPr/>
        </p:nvSpPr>
        <p:spPr bwMode="auto">
          <a:xfrm>
            <a:off x="2362200" y="4343400"/>
            <a:ext cx="914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  <a:latin typeface="Times New Roman" pitchFamily="18" charset="0"/>
              </a:rPr>
              <a:t>P(a)</a:t>
            </a:r>
          </a:p>
        </p:txBody>
      </p:sp>
      <p:graphicFrame>
        <p:nvGraphicFramePr>
          <p:cNvPr id="1841185" name="Object 33"/>
          <p:cNvGraphicFramePr>
            <a:graphicFrameLocks noChangeAspect="1"/>
          </p:cNvGraphicFramePr>
          <p:nvPr/>
        </p:nvGraphicFramePr>
        <p:xfrm>
          <a:off x="3429000" y="4343400"/>
          <a:ext cx="552450" cy="669925"/>
        </p:xfrm>
        <a:graphic>
          <a:graphicData uri="http://schemas.openxmlformats.org/presentationml/2006/ole">
            <p:oleObj spid="_x0000_s9219" name="Equation" r:id="rId8" imgW="291960" imgH="342720" progId="Equation.3">
              <p:embed/>
            </p:oleObj>
          </a:graphicData>
        </a:graphic>
      </p:graphicFrame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5105400" y="5105400"/>
            <a:ext cx="3352800" cy="681038"/>
            <a:chOff x="3216" y="2736"/>
            <a:chExt cx="2112" cy="429"/>
          </a:xfrm>
        </p:grpSpPr>
        <p:sp>
          <p:nvSpPr>
            <p:cNvPr id="2090" name="AutoShape 35"/>
            <p:cNvSpPr>
              <a:spLocks/>
            </p:cNvSpPr>
            <p:nvPr/>
          </p:nvSpPr>
          <p:spPr bwMode="auto">
            <a:xfrm rot="5400000" flipH="1" flipV="1">
              <a:off x="4176" y="1776"/>
              <a:ext cx="192" cy="2112"/>
            </a:xfrm>
            <a:prstGeom prst="leftBrace">
              <a:avLst>
                <a:gd name="adj1" fmla="val 91667"/>
                <a:gd name="adj2" fmla="val 50000"/>
              </a:avLst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4" name="Object 36"/>
            <p:cNvGraphicFramePr>
              <a:graphicFrameLocks noChangeAspect="1"/>
            </p:cNvGraphicFramePr>
            <p:nvPr/>
          </p:nvGraphicFramePr>
          <p:xfrm>
            <a:off x="3849" y="2914"/>
            <a:ext cx="957" cy="251"/>
          </p:xfrm>
          <a:graphic>
            <a:graphicData uri="http://schemas.openxmlformats.org/presentationml/2006/ole">
              <p:oleObj spid="_x0000_s9222" name="Equation" r:id="rId9" imgW="812520" imgH="228600" progId="Equation.3">
                <p:embed/>
              </p:oleObj>
            </a:graphicData>
          </a:graphic>
        </p:graphicFrame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4572000" y="3886200"/>
            <a:ext cx="4038600" cy="1219200"/>
            <a:chOff x="2976" y="2160"/>
            <a:chExt cx="2400" cy="662"/>
          </a:xfrm>
        </p:grpSpPr>
        <p:graphicFrame>
          <p:nvGraphicFramePr>
            <p:cNvPr id="2053" name="Object 38"/>
            <p:cNvGraphicFramePr>
              <a:graphicFrameLocks noChangeAspect="1"/>
            </p:cNvGraphicFramePr>
            <p:nvPr/>
          </p:nvGraphicFramePr>
          <p:xfrm>
            <a:off x="3168" y="2400"/>
            <a:ext cx="348" cy="422"/>
          </p:xfrm>
          <a:graphic>
            <a:graphicData uri="http://schemas.openxmlformats.org/presentationml/2006/ole">
              <p:oleObj spid="_x0000_s9221" name="Equation" r:id="rId10" imgW="291960" imgH="342720" progId="Equation.3">
                <p:embed/>
              </p:oleObj>
            </a:graphicData>
          </a:graphic>
        </p:graphicFrame>
        <p:grpSp>
          <p:nvGrpSpPr>
            <p:cNvPr id="7" name="Group 39"/>
            <p:cNvGrpSpPr>
              <a:grpSpLocks/>
            </p:cNvGrpSpPr>
            <p:nvPr/>
          </p:nvGrpSpPr>
          <p:grpSpPr bwMode="auto">
            <a:xfrm>
              <a:off x="2976" y="2160"/>
              <a:ext cx="2400" cy="522"/>
              <a:chOff x="2976" y="2160"/>
              <a:chExt cx="2400" cy="522"/>
            </a:xfrm>
          </p:grpSpPr>
          <p:sp>
            <p:nvSpPr>
              <p:cNvPr id="2087" name="Text Box 40"/>
              <p:cNvSpPr txBox="1">
                <a:spLocks noChangeArrowheads="1"/>
              </p:cNvSpPr>
              <p:nvPr/>
            </p:nvSpPr>
            <p:spPr bwMode="auto">
              <a:xfrm>
                <a:off x="3312" y="2400"/>
                <a:ext cx="2064" cy="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800">
                    <a:solidFill>
                      <a:schemeClr val="hlink"/>
                    </a:solidFill>
                    <a:latin typeface="Times New Roman" pitchFamily="18" charset="0"/>
                  </a:rPr>
                  <a:t>P(b|a)P(d|b,a)P(e|b,c)</a:t>
                </a:r>
              </a:p>
            </p:txBody>
          </p:sp>
          <p:sp>
            <p:nvSpPr>
              <p:cNvPr id="2088" name="Line 41"/>
              <p:cNvSpPr>
                <a:spLocks noChangeShapeType="1"/>
              </p:cNvSpPr>
              <p:nvPr/>
            </p:nvSpPr>
            <p:spPr bwMode="auto">
              <a:xfrm>
                <a:off x="2976" y="2160"/>
                <a:ext cx="624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89" name="Line 42"/>
              <p:cNvSpPr>
                <a:spLocks noChangeShapeType="1"/>
              </p:cNvSpPr>
              <p:nvPr/>
            </p:nvSpPr>
            <p:spPr bwMode="auto">
              <a:xfrm>
                <a:off x="4320" y="225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533400" y="2286000"/>
            <a:ext cx="1981200" cy="1905000"/>
            <a:chOff x="533400" y="2286000"/>
            <a:chExt cx="1981200" cy="1905000"/>
          </a:xfrm>
        </p:grpSpPr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914400" y="2286000"/>
              <a:ext cx="1322388" cy="1701800"/>
              <a:chOff x="672" y="1440"/>
              <a:chExt cx="833" cy="1072"/>
            </a:xfrm>
          </p:grpSpPr>
          <p:cxnSp>
            <p:nvCxnSpPr>
              <p:cNvPr id="2083" name="AutoShape 17"/>
              <p:cNvCxnSpPr>
                <a:cxnSpLocks noChangeShapeType="1"/>
              </p:cNvCxnSpPr>
              <p:nvPr/>
            </p:nvCxnSpPr>
            <p:spPr bwMode="auto">
              <a:xfrm>
                <a:off x="1198" y="1440"/>
                <a:ext cx="1" cy="972"/>
              </a:xfrm>
              <a:prstGeom prst="straightConnector1">
                <a:avLst/>
              </a:prstGeom>
              <a:noFill/>
              <a:ln w="28575">
                <a:solidFill>
                  <a:schemeClr val="hlink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2084" name="AutoShape 18"/>
              <p:cNvCxnSpPr>
                <a:cxnSpLocks noChangeShapeType="1"/>
              </p:cNvCxnSpPr>
              <p:nvPr/>
            </p:nvCxnSpPr>
            <p:spPr bwMode="auto">
              <a:xfrm>
                <a:off x="672" y="2503"/>
                <a:ext cx="423" cy="9"/>
              </a:xfrm>
              <a:prstGeom prst="straightConnector1">
                <a:avLst/>
              </a:prstGeom>
              <a:noFill/>
              <a:ln w="28575">
                <a:solidFill>
                  <a:schemeClr val="hlink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2085" name="AutoShape 19"/>
              <p:cNvCxnSpPr>
                <a:cxnSpLocks noChangeShapeType="1"/>
              </p:cNvCxnSpPr>
              <p:nvPr/>
            </p:nvCxnSpPr>
            <p:spPr bwMode="auto">
              <a:xfrm flipV="1">
                <a:off x="672" y="1998"/>
                <a:ext cx="833" cy="505"/>
              </a:xfrm>
              <a:prstGeom prst="straightConnector1">
                <a:avLst/>
              </a:prstGeom>
              <a:noFill/>
              <a:ln w="28575">
                <a:solidFill>
                  <a:schemeClr val="hlink"/>
                </a:solidFill>
                <a:prstDash val="dash"/>
                <a:round/>
                <a:headEnd/>
                <a:tailEnd/>
              </a:ln>
            </p:spPr>
          </p:cxnSp>
        </p:grpSp>
        <p:sp>
          <p:nvSpPr>
            <p:cNvPr id="2078" name="Oval 43"/>
            <p:cNvSpPr>
              <a:spLocks noChangeArrowheads="1"/>
            </p:cNvSpPr>
            <p:nvPr/>
          </p:nvSpPr>
          <p:spPr bwMode="auto">
            <a:xfrm>
              <a:off x="685800" y="2895600"/>
              <a:ext cx="400050" cy="3810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2079" name="Oval 44"/>
            <p:cNvSpPr>
              <a:spLocks noChangeArrowheads="1"/>
            </p:cNvSpPr>
            <p:nvPr/>
          </p:nvSpPr>
          <p:spPr bwMode="auto">
            <a:xfrm>
              <a:off x="2133600" y="2895600"/>
              <a:ext cx="381000" cy="3810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2080" name="Oval 45"/>
            <p:cNvSpPr>
              <a:spLocks noChangeArrowheads="1"/>
            </p:cNvSpPr>
            <p:nvPr/>
          </p:nvSpPr>
          <p:spPr bwMode="auto">
            <a:xfrm>
              <a:off x="1524000" y="3810000"/>
              <a:ext cx="381000" cy="3810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2081" name="Oval 46"/>
            <p:cNvSpPr>
              <a:spLocks noChangeArrowheads="1"/>
            </p:cNvSpPr>
            <p:nvPr/>
          </p:nvSpPr>
          <p:spPr bwMode="auto">
            <a:xfrm>
              <a:off x="533400" y="3810000"/>
              <a:ext cx="381000" cy="3810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D</a:t>
              </a:r>
            </a:p>
          </p:txBody>
        </p:sp>
        <p:cxnSp>
          <p:nvCxnSpPr>
            <p:cNvPr id="2082" name="AutoShape 47"/>
            <p:cNvCxnSpPr>
              <a:cxnSpLocks noChangeShapeType="1"/>
              <a:stCxn id="2078" idx="6"/>
              <a:endCxn id="2079" idx="2"/>
            </p:cNvCxnSpPr>
            <p:nvPr/>
          </p:nvCxnSpPr>
          <p:spPr bwMode="auto">
            <a:xfrm>
              <a:off x="1085850" y="3086100"/>
              <a:ext cx="104775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10" name="Group 48"/>
          <p:cNvGrpSpPr>
            <a:grpSpLocks/>
          </p:cNvGrpSpPr>
          <p:nvPr/>
        </p:nvGrpSpPr>
        <p:grpSpPr bwMode="auto">
          <a:xfrm>
            <a:off x="2819400" y="5105400"/>
            <a:ext cx="2514600" cy="625475"/>
            <a:chOff x="1776" y="2832"/>
            <a:chExt cx="1584" cy="394"/>
          </a:xfrm>
        </p:grpSpPr>
        <p:sp>
          <p:nvSpPr>
            <p:cNvPr id="2071" name="Text Box 49"/>
            <p:cNvSpPr txBox="1">
              <a:spLocks noChangeArrowheads="1"/>
            </p:cNvSpPr>
            <p:nvPr/>
          </p:nvSpPr>
          <p:spPr bwMode="auto">
            <a:xfrm>
              <a:off x="1776" y="2976"/>
              <a:ext cx="15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hlink"/>
                  </a:solidFill>
                </a:rPr>
                <a:t>Variable Elimination</a:t>
              </a:r>
            </a:p>
          </p:txBody>
        </p:sp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2064" y="2832"/>
              <a:ext cx="1104" cy="192"/>
              <a:chOff x="2064" y="2832"/>
              <a:chExt cx="1104" cy="192"/>
            </a:xfrm>
          </p:grpSpPr>
          <p:sp>
            <p:nvSpPr>
              <p:cNvPr id="2073" name="Line 51"/>
              <p:cNvSpPr>
                <a:spLocks noChangeShapeType="1"/>
              </p:cNvSpPr>
              <p:nvPr/>
            </p:nvSpPr>
            <p:spPr bwMode="auto">
              <a:xfrm flipH="1" flipV="1">
                <a:off x="2064" y="2832"/>
                <a:ext cx="459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74" name="Line 52"/>
              <p:cNvSpPr>
                <a:spLocks noChangeShapeType="1"/>
              </p:cNvSpPr>
              <p:nvPr/>
            </p:nvSpPr>
            <p:spPr bwMode="auto">
              <a:xfrm flipH="1" flipV="1">
                <a:off x="2448" y="2832"/>
                <a:ext cx="23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75" name="Line 53"/>
              <p:cNvSpPr>
                <a:spLocks noChangeShapeType="1"/>
              </p:cNvSpPr>
              <p:nvPr/>
            </p:nvSpPr>
            <p:spPr bwMode="auto">
              <a:xfrm flipV="1">
                <a:off x="2709" y="2832"/>
                <a:ext cx="459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2076" name="Line 54"/>
              <p:cNvSpPr>
                <a:spLocks noChangeShapeType="1"/>
              </p:cNvSpPr>
              <p:nvPr/>
            </p:nvSpPr>
            <p:spPr bwMode="auto">
              <a:xfrm flipH="1" flipV="1">
                <a:off x="2304" y="2832"/>
                <a:ext cx="288" cy="192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" name="Group 55"/>
          <p:cNvGrpSpPr>
            <a:grpSpLocks/>
          </p:cNvGrpSpPr>
          <p:nvPr/>
        </p:nvGrpSpPr>
        <p:grpSpPr bwMode="auto">
          <a:xfrm>
            <a:off x="3733800" y="4343400"/>
            <a:ext cx="1295400" cy="669925"/>
            <a:chOff x="2400" y="2400"/>
            <a:chExt cx="816" cy="422"/>
          </a:xfrm>
        </p:grpSpPr>
        <p:sp>
          <p:nvSpPr>
            <p:cNvPr id="2070" name="Text Box 56"/>
            <p:cNvSpPr txBox="1">
              <a:spLocks noChangeArrowheads="1"/>
            </p:cNvSpPr>
            <p:nvPr/>
          </p:nvSpPr>
          <p:spPr bwMode="auto">
            <a:xfrm>
              <a:off x="2544" y="2400"/>
              <a:ext cx="6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>
                  <a:solidFill>
                    <a:schemeClr val="tx2"/>
                  </a:solidFill>
                  <a:latin typeface="Times New Roman" pitchFamily="18" charset="0"/>
                </a:rPr>
                <a:t>P(c|a)</a:t>
              </a:r>
            </a:p>
          </p:txBody>
        </p:sp>
        <p:graphicFrame>
          <p:nvGraphicFramePr>
            <p:cNvPr id="2052" name="Object 57"/>
            <p:cNvGraphicFramePr>
              <a:graphicFrameLocks noChangeAspect="1"/>
            </p:cNvGraphicFramePr>
            <p:nvPr/>
          </p:nvGraphicFramePr>
          <p:xfrm>
            <a:off x="2400" y="2400"/>
            <a:ext cx="348" cy="422"/>
          </p:xfrm>
          <a:graphic>
            <a:graphicData uri="http://schemas.openxmlformats.org/presentationml/2006/ole">
              <p:oleObj spid="_x0000_s9220" name="Equation" r:id="rId11" imgW="291960" imgH="342720" progId="Equation.3">
                <p:embed/>
              </p:oleObj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1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1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1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1172" grpId="0" autoUpdateAnimBg="0"/>
      <p:bldP spid="1841184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7563232-C285-44C9-BA3C-BCD2BC2D9E6F}" type="slidenum">
              <a:rPr lang="en-US" smtClean="0">
                <a:cs typeface="Arial" pitchFamily="34" charset="0"/>
              </a:rPr>
              <a:pPr/>
              <a:t>28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512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6962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4000" smtClean="0"/>
              <a:t> Bucket elimination </a:t>
            </a:r>
            <a:br>
              <a:rPr lang="en-US" sz="4000" smtClean="0"/>
            </a:br>
            <a:r>
              <a:rPr lang="en-US" sz="2800" smtClean="0"/>
              <a:t> </a:t>
            </a:r>
            <a:r>
              <a:rPr lang="en-US" sz="2400" smtClean="0">
                <a:solidFill>
                  <a:schemeClr val="hlink"/>
                </a:solidFill>
              </a:rPr>
              <a:t>Algorithm </a:t>
            </a:r>
            <a:r>
              <a:rPr lang="en-US" sz="2400" i="1" smtClean="0">
                <a:solidFill>
                  <a:schemeClr val="hlink"/>
                </a:solidFill>
              </a:rPr>
              <a:t>BE-bel </a:t>
            </a:r>
            <a:r>
              <a:rPr lang="en-US" sz="2400" smtClean="0">
                <a:solidFill>
                  <a:schemeClr val="tx1"/>
                </a:solidFill>
              </a:rPr>
              <a:t>(Dechter 1996)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0" y="1828800"/>
            <a:ext cx="5054600" cy="704850"/>
            <a:chOff x="1728" y="1152"/>
            <a:chExt cx="3419" cy="444"/>
          </a:xfrm>
        </p:grpSpPr>
        <p:graphicFrame>
          <p:nvGraphicFramePr>
            <p:cNvPr id="5126" name="Object 4"/>
            <p:cNvGraphicFramePr>
              <a:graphicFrameLocks noChangeAspect="1"/>
            </p:cNvGraphicFramePr>
            <p:nvPr/>
          </p:nvGraphicFramePr>
          <p:xfrm>
            <a:off x="2448" y="1152"/>
            <a:ext cx="605" cy="390"/>
          </p:xfrm>
          <a:graphic>
            <a:graphicData uri="http://schemas.openxmlformats.org/presentationml/2006/ole">
              <p:oleObj spid="_x0000_s12294" name="Equation" r:id="rId4" imgW="507960" imgH="342720" progId="Equation.3">
                <p:embed/>
              </p:oleObj>
            </a:graphicData>
          </a:graphic>
        </p:graphicFrame>
        <p:sp>
          <p:nvSpPr>
            <p:cNvPr id="5176" name="AutoShape 5"/>
            <p:cNvSpPr>
              <a:spLocks/>
            </p:cNvSpPr>
            <p:nvPr/>
          </p:nvSpPr>
          <p:spPr bwMode="auto">
            <a:xfrm rot="5400000" flipV="1">
              <a:off x="2789" y="402"/>
              <a:ext cx="133" cy="2256"/>
            </a:xfrm>
            <a:prstGeom prst="leftBrace">
              <a:avLst>
                <a:gd name="adj1" fmla="val 141353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7" name="Text Box 6"/>
            <p:cNvSpPr txBox="1">
              <a:spLocks noChangeArrowheads="1"/>
            </p:cNvSpPr>
            <p:nvPr/>
          </p:nvSpPr>
          <p:spPr bwMode="auto">
            <a:xfrm>
              <a:off x="3492" y="1231"/>
              <a:ext cx="1655" cy="25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/>
                <a:t>Elimination operator</a:t>
              </a:r>
            </a:p>
          </p:txBody>
        </p:sp>
        <p:sp>
          <p:nvSpPr>
            <p:cNvPr id="5178" name="Line 7"/>
            <p:cNvSpPr>
              <a:spLocks noChangeShapeType="1"/>
            </p:cNvSpPr>
            <p:nvPr/>
          </p:nvSpPr>
          <p:spPr bwMode="auto">
            <a:xfrm flipH="1">
              <a:off x="2928" y="1344"/>
              <a:ext cx="432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124200" y="5638800"/>
            <a:ext cx="1524000" cy="671513"/>
            <a:chOff x="1968" y="3504"/>
            <a:chExt cx="960" cy="423"/>
          </a:xfrm>
        </p:grpSpPr>
        <p:sp>
          <p:nvSpPr>
            <p:cNvPr id="5173" name="Text Box 9"/>
            <p:cNvSpPr txBox="1">
              <a:spLocks noChangeArrowheads="1"/>
            </p:cNvSpPr>
            <p:nvPr/>
          </p:nvSpPr>
          <p:spPr bwMode="auto">
            <a:xfrm>
              <a:off x="1968" y="3600"/>
              <a:ext cx="96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800" b="1" i="1">
                  <a:solidFill>
                    <a:schemeClr val="hlink"/>
                  </a:solidFill>
                  <a:latin typeface="Times New Roman" pitchFamily="18" charset="0"/>
                </a:rPr>
                <a:t>P(a|e=0)</a:t>
              </a:r>
            </a:p>
          </p:txBody>
        </p:sp>
        <p:sp>
          <p:nvSpPr>
            <p:cNvPr id="5174" name="Line 10"/>
            <p:cNvSpPr>
              <a:spLocks noChangeShapeType="1"/>
            </p:cNvSpPr>
            <p:nvPr/>
          </p:nvSpPr>
          <p:spPr bwMode="auto">
            <a:xfrm>
              <a:off x="2160" y="3504"/>
              <a:ext cx="384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5" name="Line 11"/>
            <p:cNvSpPr>
              <a:spLocks noChangeShapeType="1"/>
            </p:cNvSpPr>
            <p:nvPr/>
          </p:nvSpPr>
          <p:spPr bwMode="auto">
            <a:xfrm flipH="1">
              <a:off x="2592" y="3504"/>
              <a:ext cx="240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4495800" y="3505200"/>
            <a:ext cx="3124200" cy="2616200"/>
            <a:chOff x="3456" y="2688"/>
            <a:chExt cx="1968" cy="1648"/>
          </a:xfrm>
        </p:grpSpPr>
        <p:sp>
          <p:nvSpPr>
            <p:cNvPr id="5170" name="Text Box 13"/>
            <p:cNvSpPr txBox="1">
              <a:spLocks noChangeArrowheads="1"/>
            </p:cNvSpPr>
            <p:nvPr/>
          </p:nvSpPr>
          <p:spPr bwMode="auto">
            <a:xfrm>
              <a:off x="3989" y="3702"/>
              <a:ext cx="1435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hlink"/>
                  </a:solidFill>
                </a:rPr>
                <a:t>        W*=4</a:t>
              </a:r>
              <a:endParaRPr lang="en-US" sz="2000">
                <a:solidFill>
                  <a:schemeClr val="bg2"/>
                </a:solidFill>
              </a:endParaRPr>
            </a:p>
            <a:p>
              <a:r>
                <a:rPr lang="en-US" sz="2000">
                  <a:solidFill>
                    <a:schemeClr val="bg2"/>
                  </a:solidFill>
                </a:rPr>
                <a:t>”induced width” </a:t>
              </a:r>
            </a:p>
            <a:p>
              <a:r>
                <a:rPr lang="en-US" sz="2000">
                  <a:solidFill>
                    <a:schemeClr val="bg2"/>
                  </a:solidFill>
                </a:rPr>
                <a:t>(max clique size)</a:t>
              </a:r>
            </a:p>
          </p:txBody>
        </p:sp>
        <p:sp>
          <p:nvSpPr>
            <p:cNvPr id="5171" name="AutoShape 14"/>
            <p:cNvSpPr>
              <a:spLocks/>
            </p:cNvSpPr>
            <p:nvPr/>
          </p:nvSpPr>
          <p:spPr bwMode="auto">
            <a:xfrm rot="-5400000">
              <a:off x="3800" y="2344"/>
              <a:ext cx="132" cy="820"/>
            </a:xfrm>
            <a:prstGeom prst="leftBrace">
              <a:avLst>
                <a:gd name="adj1" fmla="val 51768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2" name="Line 15"/>
            <p:cNvSpPr>
              <a:spLocks noChangeShapeType="1"/>
            </p:cNvSpPr>
            <p:nvPr/>
          </p:nvSpPr>
          <p:spPr bwMode="auto">
            <a:xfrm flipH="1" flipV="1">
              <a:off x="4276" y="2776"/>
              <a:ext cx="327" cy="92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914400" y="2438400"/>
            <a:ext cx="7772400" cy="3505200"/>
            <a:chOff x="576" y="1536"/>
            <a:chExt cx="4704" cy="2112"/>
          </a:xfrm>
        </p:grpSpPr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576" y="1536"/>
              <a:ext cx="3504" cy="1962"/>
              <a:chOff x="576" y="1536"/>
              <a:chExt cx="3504" cy="1962"/>
            </a:xfrm>
          </p:grpSpPr>
          <p:sp>
            <p:nvSpPr>
              <p:cNvPr id="5161" name="Text Box 18"/>
              <p:cNvSpPr txBox="1">
                <a:spLocks noChangeArrowheads="1"/>
              </p:cNvSpPr>
              <p:nvPr/>
            </p:nvSpPr>
            <p:spPr bwMode="auto">
              <a:xfrm>
                <a:off x="576" y="1536"/>
                <a:ext cx="1104" cy="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bucket  B: </a:t>
                </a:r>
              </a:p>
            </p:txBody>
          </p:sp>
          <p:sp>
            <p:nvSpPr>
              <p:cNvPr id="5162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222"/>
                <a:ext cx="577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P(a)</a:t>
                </a:r>
              </a:p>
            </p:txBody>
          </p:sp>
          <p:sp>
            <p:nvSpPr>
              <p:cNvPr id="5163" name="Text Box 20"/>
              <p:cNvSpPr txBox="1">
                <a:spLocks noChangeArrowheads="1"/>
              </p:cNvSpPr>
              <p:nvPr/>
            </p:nvSpPr>
            <p:spPr bwMode="auto">
              <a:xfrm>
                <a:off x="1680" y="1936"/>
                <a:ext cx="672" cy="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 P(c|a)</a:t>
                </a:r>
              </a:p>
            </p:txBody>
          </p:sp>
          <p:sp>
            <p:nvSpPr>
              <p:cNvPr id="5164" name="Rectangle 21"/>
              <p:cNvSpPr>
                <a:spLocks noChangeArrowheads="1"/>
              </p:cNvSpPr>
              <p:nvPr/>
            </p:nvSpPr>
            <p:spPr bwMode="auto">
              <a:xfrm>
                <a:off x="1644" y="1536"/>
                <a:ext cx="2436" cy="275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P(b|a)   P(d|b,a)   P(e|b,c)</a:t>
                </a:r>
              </a:p>
            </p:txBody>
          </p:sp>
          <p:sp>
            <p:nvSpPr>
              <p:cNvPr id="5165" name="Text Box 22"/>
              <p:cNvSpPr txBox="1">
                <a:spLocks noChangeArrowheads="1"/>
              </p:cNvSpPr>
              <p:nvPr/>
            </p:nvSpPr>
            <p:spPr bwMode="auto">
              <a:xfrm>
                <a:off x="576" y="1936"/>
                <a:ext cx="1104" cy="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bucket  C: </a:t>
                </a:r>
              </a:p>
            </p:txBody>
          </p:sp>
          <p:sp>
            <p:nvSpPr>
              <p:cNvPr id="5166" name="Text Box 23"/>
              <p:cNvSpPr txBox="1">
                <a:spLocks noChangeArrowheads="1"/>
              </p:cNvSpPr>
              <p:nvPr/>
            </p:nvSpPr>
            <p:spPr bwMode="auto">
              <a:xfrm>
                <a:off x="576" y="2335"/>
                <a:ext cx="1104" cy="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bucket  D:</a:t>
                </a:r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5167" name="Text Box 24"/>
              <p:cNvSpPr txBox="1">
                <a:spLocks noChangeArrowheads="1"/>
              </p:cNvSpPr>
              <p:nvPr/>
            </p:nvSpPr>
            <p:spPr bwMode="auto">
              <a:xfrm>
                <a:off x="576" y="2779"/>
                <a:ext cx="1104" cy="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bucket  E: </a:t>
                </a:r>
              </a:p>
            </p:txBody>
          </p:sp>
          <p:sp>
            <p:nvSpPr>
              <p:cNvPr id="5168" name="Text Box 25"/>
              <p:cNvSpPr txBox="1">
                <a:spLocks noChangeArrowheads="1"/>
              </p:cNvSpPr>
              <p:nvPr/>
            </p:nvSpPr>
            <p:spPr bwMode="auto">
              <a:xfrm>
                <a:off x="576" y="3222"/>
                <a:ext cx="1104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bucket  A:</a:t>
                </a:r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5169" name="Text Box 26"/>
              <p:cNvSpPr txBox="1">
                <a:spLocks noChangeArrowheads="1"/>
              </p:cNvSpPr>
              <p:nvPr/>
            </p:nvSpPr>
            <p:spPr bwMode="auto">
              <a:xfrm>
                <a:off x="1680" y="2779"/>
                <a:ext cx="672" cy="2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e=0</a:t>
                </a:r>
              </a:p>
            </p:txBody>
          </p:sp>
        </p:grpSp>
        <p:sp>
          <p:nvSpPr>
            <p:cNvPr id="5149" name="Oval 27"/>
            <p:cNvSpPr>
              <a:spLocks noChangeArrowheads="1"/>
            </p:cNvSpPr>
            <p:nvPr/>
          </p:nvSpPr>
          <p:spPr bwMode="auto">
            <a:xfrm>
              <a:off x="4652" y="1632"/>
              <a:ext cx="276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5150" name="Oval 28"/>
            <p:cNvSpPr>
              <a:spLocks noChangeArrowheads="1"/>
            </p:cNvSpPr>
            <p:nvPr/>
          </p:nvSpPr>
          <p:spPr bwMode="auto">
            <a:xfrm>
              <a:off x="4652" y="2076"/>
              <a:ext cx="274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5151" name="Oval 29"/>
            <p:cNvSpPr>
              <a:spLocks noChangeArrowheads="1"/>
            </p:cNvSpPr>
            <p:nvPr/>
          </p:nvSpPr>
          <p:spPr bwMode="auto">
            <a:xfrm>
              <a:off x="4652" y="2519"/>
              <a:ext cx="274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5152" name="Oval 30"/>
            <p:cNvSpPr>
              <a:spLocks noChangeArrowheads="1"/>
            </p:cNvSpPr>
            <p:nvPr/>
          </p:nvSpPr>
          <p:spPr bwMode="auto">
            <a:xfrm>
              <a:off x="4652" y="2963"/>
              <a:ext cx="274" cy="24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5153" name="Oval 31"/>
            <p:cNvSpPr>
              <a:spLocks noChangeArrowheads="1"/>
            </p:cNvSpPr>
            <p:nvPr/>
          </p:nvSpPr>
          <p:spPr bwMode="auto">
            <a:xfrm>
              <a:off x="4652" y="3406"/>
              <a:ext cx="275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5154" name="Freeform 32"/>
            <p:cNvSpPr>
              <a:spLocks/>
            </p:cNvSpPr>
            <p:nvPr/>
          </p:nvSpPr>
          <p:spPr bwMode="auto">
            <a:xfrm>
              <a:off x="4903" y="1780"/>
              <a:ext cx="126" cy="887"/>
            </a:xfrm>
            <a:custGeom>
              <a:avLst/>
              <a:gdLst>
                <a:gd name="T0" fmla="*/ 0 w 96"/>
                <a:gd name="T1" fmla="*/ 0 h 576"/>
                <a:gd name="T2" fmla="*/ 374 w 96"/>
                <a:gd name="T3" fmla="*/ 2498 h 576"/>
                <a:gd name="T4" fmla="*/ 0 w 96"/>
                <a:gd name="T5" fmla="*/ 4989 h 576"/>
                <a:gd name="T6" fmla="*/ 0 60000 65536"/>
                <a:gd name="T7" fmla="*/ 0 60000 65536"/>
                <a:gd name="T8" fmla="*/ 0 60000 65536"/>
                <a:gd name="T9" fmla="*/ 0 w 96"/>
                <a:gd name="T10" fmla="*/ 0 h 576"/>
                <a:gd name="T11" fmla="*/ 96 w 9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76">
                  <a:moveTo>
                    <a:pt x="0" y="0"/>
                  </a:moveTo>
                  <a:cubicBezTo>
                    <a:pt x="48" y="96"/>
                    <a:pt x="96" y="192"/>
                    <a:pt x="96" y="288"/>
                  </a:cubicBezTo>
                  <a:cubicBezTo>
                    <a:pt x="96" y="384"/>
                    <a:pt x="48" y="480"/>
                    <a:pt x="0" y="5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55" name="Line 33"/>
            <p:cNvSpPr>
              <a:spLocks noChangeShapeType="1"/>
            </p:cNvSpPr>
            <p:nvPr/>
          </p:nvSpPr>
          <p:spPr bwMode="auto">
            <a:xfrm>
              <a:off x="4778" y="1854"/>
              <a:ext cx="0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56" name="Freeform 34"/>
            <p:cNvSpPr>
              <a:spLocks/>
            </p:cNvSpPr>
            <p:nvPr/>
          </p:nvSpPr>
          <p:spPr bwMode="auto">
            <a:xfrm>
              <a:off x="4527" y="2223"/>
              <a:ext cx="125" cy="888"/>
            </a:xfrm>
            <a:custGeom>
              <a:avLst/>
              <a:gdLst>
                <a:gd name="T0" fmla="*/ 359 w 96"/>
                <a:gd name="T1" fmla="*/ 0 h 576"/>
                <a:gd name="T2" fmla="*/ 0 w 96"/>
                <a:gd name="T3" fmla="*/ 2505 h 576"/>
                <a:gd name="T4" fmla="*/ 359 w 96"/>
                <a:gd name="T5" fmla="*/ 5017 h 576"/>
                <a:gd name="T6" fmla="*/ 0 60000 65536"/>
                <a:gd name="T7" fmla="*/ 0 60000 65536"/>
                <a:gd name="T8" fmla="*/ 0 60000 65536"/>
                <a:gd name="T9" fmla="*/ 0 w 96"/>
                <a:gd name="T10" fmla="*/ 0 h 576"/>
                <a:gd name="T11" fmla="*/ 96 w 9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76">
                  <a:moveTo>
                    <a:pt x="96" y="0"/>
                  </a:moveTo>
                  <a:cubicBezTo>
                    <a:pt x="48" y="96"/>
                    <a:pt x="0" y="192"/>
                    <a:pt x="0" y="288"/>
                  </a:cubicBezTo>
                  <a:cubicBezTo>
                    <a:pt x="0" y="384"/>
                    <a:pt x="48" y="480"/>
                    <a:pt x="96" y="5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57" name="Freeform 35"/>
            <p:cNvSpPr>
              <a:spLocks/>
            </p:cNvSpPr>
            <p:nvPr/>
          </p:nvSpPr>
          <p:spPr bwMode="auto">
            <a:xfrm>
              <a:off x="4464" y="2223"/>
              <a:ext cx="188" cy="1257"/>
            </a:xfrm>
            <a:custGeom>
              <a:avLst/>
              <a:gdLst>
                <a:gd name="T0" fmla="*/ 546 w 144"/>
                <a:gd name="T1" fmla="*/ 0 h 816"/>
                <a:gd name="T2" fmla="*/ 0 w 144"/>
                <a:gd name="T3" fmla="*/ 2916 h 816"/>
                <a:gd name="T4" fmla="*/ 546 w 144"/>
                <a:gd name="T5" fmla="*/ 7077 h 816"/>
                <a:gd name="T6" fmla="*/ 0 60000 65536"/>
                <a:gd name="T7" fmla="*/ 0 60000 65536"/>
                <a:gd name="T8" fmla="*/ 0 60000 65536"/>
                <a:gd name="T9" fmla="*/ 0 w 144"/>
                <a:gd name="T10" fmla="*/ 0 h 816"/>
                <a:gd name="T11" fmla="*/ 144 w 144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16">
                  <a:moveTo>
                    <a:pt x="144" y="0"/>
                  </a:moveTo>
                  <a:cubicBezTo>
                    <a:pt x="72" y="100"/>
                    <a:pt x="0" y="200"/>
                    <a:pt x="0" y="336"/>
                  </a:cubicBezTo>
                  <a:cubicBezTo>
                    <a:pt x="0" y="472"/>
                    <a:pt x="72" y="644"/>
                    <a:pt x="144" y="8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58" name="Freeform 36"/>
            <p:cNvSpPr>
              <a:spLocks/>
            </p:cNvSpPr>
            <p:nvPr/>
          </p:nvSpPr>
          <p:spPr bwMode="auto">
            <a:xfrm>
              <a:off x="4903" y="2667"/>
              <a:ext cx="126" cy="813"/>
            </a:xfrm>
            <a:custGeom>
              <a:avLst/>
              <a:gdLst>
                <a:gd name="T0" fmla="*/ 0 w 96"/>
                <a:gd name="T1" fmla="*/ 0 h 528"/>
                <a:gd name="T2" fmla="*/ 374 w 96"/>
                <a:gd name="T3" fmla="*/ 2490 h 528"/>
                <a:gd name="T4" fmla="*/ 0 w 96"/>
                <a:gd name="T5" fmla="*/ 4572 h 528"/>
                <a:gd name="T6" fmla="*/ 0 60000 65536"/>
                <a:gd name="T7" fmla="*/ 0 60000 65536"/>
                <a:gd name="T8" fmla="*/ 0 60000 65536"/>
                <a:gd name="T9" fmla="*/ 0 w 96"/>
                <a:gd name="T10" fmla="*/ 0 h 528"/>
                <a:gd name="T11" fmla="*/ 96 w 96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28">
                  <a:moveTo>
                    <a:pt x="0" y="0"/>
                  </a:moveTo>
                  <a:cubicBezTo>
                    <a:pt x="48" y="100"/>
                    <a:pt x="96" y="200"/>
                    <a:pt x="96" y="288"/>
                  </a:cubicBezTo>
                  <a:cubicBezTo>
                    <a:pt x="96" y="376"/>
                    <a:pt x="48" y="452"/>
                    <a:pt x="0" y="52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59" name="Freeform 37"/>
            <p:cNvSpPr>
              <a:spLocks/>
            </p:cNvSpPr>
            <p:nvPr/>
          </p:nvSpPr>
          <p:spPr bwMode="auto">
            <a:xfrm>
              <a:off x="4903" y="1780"/>
              <a:ext cx="251" cy="1331"/>
            </a:xfrm>
            <a:custGeom>
              <a:avLst/>
              <a:gdLst>
                <a:gd name="T0" fmla="*/ 0 w 192"/>
                <a:gd name="T1" fmla="*/ 0 h 864"/>
                <a:gd name="T2" fmla="*/ 733 w 192"/>
                <a:gd name="T3" fmla="*/ 3753 h 864"/>
                <a:gd name="T4" fmla="*/ 0 w 192"/>
                <a:gd name="T5" fmla="*/ 7495 h 864"/>
                <a:gd name="T6" fmla="*/ 0 60000 65536"/>
                <a:gd name="T7" fmla="*/ 0 60000 65536"/>
                <a:gd name="T8" fmla="*/ 0 60000 65536"/>
                <a:gd name="T9" fmla="*/ 0 w 192"/>
                <a:gd name="T10" fmla="*/ 0 h 864"/>
                <a:gd name="T11" fmla="*/ 192 w 19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864">
                  <a:moveTo>
                    <a:pt x="0" y="0"/>
                  </a:moveTo>
                  <a:cubicBezTo>
                    <a:pt x="96" y="144"/>
                    <a:pt x="192" y="288"/>
                    <a:pt x="192" y="432"/>
                  </a:cubicBezTo>
                  <a:cubicBezTo>
                    <a:pt x="192" y="576"/>
                    <a:pt x="96" y="720"/>
                    <a:pt x="0" y="86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160" name="Freeform 38"/>
            <p:cNvSpPr>
              <a:spLocks/>
            </p:cNvSpPr>
            <p:nvPr/>
          </p:nvSpPr>
          <p:spPr bwMode="auto">
            <a:xfrm>
              <a:off x="4903" y="1780"/>
              <a:ext cx="377" cy="1774"/>
            </a:xfrm>
            <a:custGeom>
              <a:avLst/>
              <a:gdLst>
                <a:gd name="T0" fmla="*/ 0 w 288"/>
                <a:gd name="T1" fmla="*/ 0 h 1152"/>
                <a:gd name="T2" fmla="*/ 1109 w 288"/>
                <a:gd name="T3" fmla="*/ 4572 h 1152"/>
                <a:gd name="T4" fmla="*/ 0 w 288"/>
                <a:gd name="T5" fmla="*/ 9976 h 1152"/>
                <a:gd name="T6" fmla="*/ 0 60000 65536"/>
                <a:gd name="T7" fmla="*/ 0 60000 65536"/>
                <a:gd name="T8" fmla="*/ 0 60000 65536"/>
                <a:gd name="T9" fmla="*/ 0 w 288"/>
                <a:gd name="T10" fmla="*/ 0 h 1152"/>
                <a:gd name="T11" fmla="*/ 288 w 288"/>
                <a:gd name="T12" fmla="*/ 1152 h 1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152">
                  <a:moveTo>
                    <a:pt x="0" y="0"/>
                  </a:moveTo>
                  <a:cubicBezTo>
                    <a:pt x="144" y="168"/>
                    <a:pt x="288" y="336"/>
                    <a:pt x="288" y="528"/>
                  </a:cubicBezTo>
                  <a:cubicBezTo>
                    <a:pt x="288" y="720"/>
                    <a:pt x="144" y="936"/>
                    <a:pt x="0" y="115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4038600" y="4191000"/>
            <a:ext cx="1295400" cy="762000"/>
            <a:chOff x="2400" y="2592"/>
            <a:chExt cx="816" cy="480"/>
          </a:xfrm>
        </p:grpSpPr>
        <p:graphicFrame>
          <p:nvGraphicFramePr>
            <p:cNvPr id="5125" name="Object 40"/>
            <p:cNvGraphicFramePr>
              <a:graphicFrameLocks noChangeAspect="1"/>
            </p:cNvGraphicFramePr>
            <p:nvPr/>
          </p:nvGraphicFramePr>
          <p:xfrm>
            <a:off x="2400" y="2807"/>
            <a:ext cx="816" cy="265"/>
          </p:xfrm>
          <a:graphic>
            <a:graphicData uri="http://schemas.openxmlformats.org/presentationml/2006/ole">
              <p:oleObj spid="_x0000_s12293" name="Equation" r:id="rId5" imgW="558720" imgH="228600" progId="Equation.3">
                <p:embed/>
              </p:oleObj>
            </a:graphicData>
          </a:graphic>
        </p:graphicFrame>
        <p:sp>
          <p:nvSpPr>
            <p:cNvPr id="5147" name="Line 41"/>
            <p:cNvSpPr>
              <a:spLocks noChangeShapeType="1"/>
            </p:cNvSpPr>
            <p:nvPr/>
          </p:nvSpPr>
          <p:spPr bwMode="auto">
            <a:xfrm flipH="1">
              <a:off x="2736" y="2592"/>
              <a:ext cx="288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3505200" y="4953000"/>
            <a:ext cx="1590675" cy="796925"/>
            <a:chOff x="2064" y="3024"/>
            <a:chExt cx="1002" cy="502"/>
          </a:xfrm>
        </p:grpSpPr>
        <p:graphicFrame>
          <p:nvGraphicFramePr>
            <p:cNvPr id="5124" name="Object 43"/>
            <p:cNvGraphicFramePr>
              <a:graphicFrameLocks noChangeAspect="1"/>
            </p:cNvGraphicFramePr>
            <p:nvPr/>
          </p:nvGraphicFramePr>
          <p:xfrm>
            <a:off x="2451" y="3236"/>
            <a:ext cx="615" cy="290"/>
          </p:xfrm>
          <a:graphic>
            <a:graphicData uri="http://schemas.openxmlformats.org/presentationml/2006/ole">
              <p:oleObj spid="_x0000_s12292" name="Equation" r:id="rId6" imgW="419040" imgH="228600" progId="Equation.3">
                <p:embed/>
              </p:oleObj>
            </a:graphicData>
          </a:graphic>
        </p:graphicFrame>
        <p:sp>
          <p:nvSpPr>
            <p:cNvPr id="5145" name="Line 44"/>
            <p:cNvSpPr>
              <a:spLocks noChangeShapeType="1"/>
            </p:cNvSpPr>
            <p:nvPr/>
          </p:nvSpPr>
          <p:spPr bwMode="auto">
            <a:xfrm flipH="1">
              <a:off x="2592" y="3072"/>
              <a:ext cx="240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Line 45"/>
            <p:cNvSpPr>
              <a:spLocks noChangeShapeType="1"/>
            </p:cNvSpPr>
            <p:nvPr/>
          </p:nvSpPr>
          <p:spPr bwMode="auto">
            <a:xfrm>
              <a:off x="2064" y="3024"/>
              <a:ext cx="480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46"/>
          <p:cNvGrpSpPr>
            <a:grpSpLocks/>
          </p:cNvGrpSpPr>
          <p:nvPr/>
        </p:nvGrpSpPr>
        <p:grpSpPr bwMode="auto">
          <a:xfrm>
            <a:off x="3505200" y="2819400"/>
            <a:ext cx="4419600" cy="2743200"/>
            <a:chOff x="2496" y="1728"/>
            <a:chExt cx="2784" cy="1776"/>
          </a:xfrm>
        </p:grpSpPr>
        <p:graphicFrame>
          <p:nvGraphicFramePr>
            <p:cNvPr id="5123" name="Object 47"/>
            <p:cNvGraphicFramePr>
              <a:graphicFrameLocks noChangeAspect="1"/>
            </p:cNvGraphicFramePr>
            <p:nvPr/>
          </p:nvGraphicFramePr>
          <p:xfrm>
            <a:off x="2736" y="1968"/>
            <a:ext cx="1265" cy="279"/>
          </p:xfrm>
          <a:graphic>
            <a:graphicData uri="http://schemas.openxmlformats.org/presentationml/2006/ole">
              <p:oleObj spid="_x0000_s12291" name="Equation" r:id="rId7" imgW="838080" imgH="228600" progId="Equation.3">
                <p:embed/>
              </p:oleObj>
            </a:graphicData>
          </a:graphic>
        </p:graphicFrame>
        <p:cxnSp>
          <p:nvCxnSpPr>
            <p:cNvPr id="5139" name="AutoShape 48"/>
            <p:cNvCxnSpPr>
              <a:cxnSpLocks noChangeShapeType="1"/>
            </p:cNvCxnSpPr>
            <p:nvPr/>
          </p:nvCxnSpPr>
          <p:spPr bwMode="auto">
            <a:xfrm>
              <a:off x="5269" y="2312"/>
              <a:ext cx="0" cy="219"/>
            </a:xfrm>
            <a:prstGeom prst="straightConnector1">
              <a:avLst/>
            </a:prstGeom>
            <a:noFill/>
            <a:ln w="28575">
              <a:solidFill>
                <a:schemeClr val="hlink"/>
              </a:solidFill>
              <a:prstDash val="dash"/>
              <a:round/>
              <a:headEnd/>
              <a:tailEnd/>
            </a:ln>
          </p:spPr>
        </p:cxnSp>
        <p:cxnSp>
          <p:nvCxnSpPr>
            <p:cNvPr id="5140" name="AutoShape 49"/>
            <p:cNvCxnSpPr>
              <a:cxnSpLocks noChangeShapeType="1"/>
            </p:cNvCxnSpPr>
            <p:nvPr/>
          </p:nvCxnSpPr>
          <p:spPr bwMode="auto">
            <a:xfrm>
              <a:off x="5280" y="2818"/>
              <a:ext cx="0" cy="219"/>
            </a:xfrm>
            <a:prstGeom prst="straightConnector1">
              <a:avLst/>
            </a:prstGeom>
            <a:noFill/>
            <a:ln w="28575">
              <a:solidFill>
                <a:schemeClr val="hlink"/>
              </a:solidFill>
              <a:prstDash val="dash"/>
              <a:round/>
              <a:headEnd/>
              <a:tailEnd/>
            </a:ln>
          </p:spPr>
        </p:cxnSp>
        <p:cxnSp>
          <p:nvCxnSpPr>
            <p:cNvPr id="5141" name="AutoShape 50"/>
            <p:cNvCxnSpPr>
              <a:cxnSpLocks noChangeShapeType="1"/>
            </p:cNvCxnSpPr>
            <p:nvPr/>
          </p:nvCxnSpPr>
          <p:spPr bwMode="auto">
            <a:xfrm>
              <a:off x="5280" y="3285"/>
              <a:ext cx="0" cy="219"/>
            </a:xfrm>
            <a:prstGeom prst="straightConnector1">
              <a:avLst/>
            </a:prstGeom>
            <a:noFill/>
            <a:ln w="28575">
              <a:solidFill>
                <a:schemeClr val="hlink"/>
              </a:solidFill>
              <a:prstDash val="dash"/>
              <a:round/>
              <a:headEnd/>
              <a:tailEnd/>
            </a:ln>
          </p:spPr>
        </p:cxnSp>
        <p:sp>
          <p:nvSpPr>
            <p:cNvPr id="5142" name="Line 51"/>
            <p:cNvSpPr>
              <a:spLocks noChangeShapeType="1"/>
            </p:cNvSpPr>
            <p:nvPr/>
          </p:nvSpPr>
          <p:spPr bwMode="auto">
            <a:xfrm flipH="1">
              <a:off x="2928" y="1776"/>
              <a:ext cx="624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Line 52"/>
            <p:cNvSpPr>
              <a:spLocks noChangeShapeType="1"/>
            </p:cNvSpPr>
            <p:nvPr/>
          </p:nvSpPr>
          <p:spPr bwMode="auto">
            <a:xfrm flipH="1">
              <a:off x="2832" y="1728"/>
              <a:ext cx="336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Line 53"/>
            <p:cNvSpPr>
              <a:spLocks noChangeShapeType="1"/>
            </p:cNvSpPr>
            <p:nvPr/>
          </p:nvSpPr>
          <p:spPr bwMode="auto">
            <a:xfrm>
              <a:off x="2496" y="1728"/>
              <a:ext cx="336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54"/>
          <p:cNvGrpSpPr>
            <a:grpSpLocks/>
          </p:cNvGrpSpPr>
          <p:nvPr/>
        </p:nvGrpSpPr>
        <p:grpSpPr bwMode="auto">
          <a:xfrm>
            <a:off x="3124200" y="3581400"/>
            <a:ext cx="2235200" cy="688975"/>
            <a:chOff x="1968" y="2256"/>
            <a:chExt cx="1408" cy="434"/>
          </a:xfrm>
        </p:grpSpPr>
        <p:graphicFrame>
          <p:nvGraphicFramePr>
            <p:cNvPr id="5122" name="Object 55"/>
            <p:cNvGraphicFramePr>
              <a:graphicFrameLocks noChangeAspect="1"/>
            </p:cNvGraphicFramePr>
            <p:nvPr/>
          </p:nvGraphicFramePr>
          <p:xfrm>
            <a:off x="2352" y="2400"/>
            <a:ext cx="1024" cy="290"/>
          </p:xfrm>
          <a:graphic>
            <a:graphicData uri="http://schemas.openxmlformats.org/presentationml/2006/ole">
              <p:oleObj spid="_x0000_s12290" name="Equation" r:id="rId8" imgW="698400" imgH="228600" progId="Equation.3">
                <p:embed/>
              </p:oleObj>
            </a:graphicData>
          </a:graphic>
        </p:graphicFrame>
        <p:sp>
          <p:nvSpPr>
            <p:cNvPr id="5137" name="Line 56"/>
            <p:cNvSpPr>
              <a:spLocks noChangeAspect="1" noChangeShapeType="1"/>
            </p:cNvSpPr>
            <p:nvPr/>
          </p:nvSpPr>
          <p:spPr bwMode="auto">
            <a:xfrm>
              <a:off x="1968" y="2256"/>
              <a:ext cx="426" cy="1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Line 57"/>
            <p:cNvSpPr>
              <a:spLocks noChangeShapeType="1"/>
            </p:cNvSpPr>
            <p:nvPr/>
          </p:nvSpPr>
          <p:spPr bwMode="auto">
            <a:xfrm flipH="1">
              <a:off x="2448" y="2256"/>
              <a:ext cx="192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18CA297-DC9F-42A3-B588-225588AA2E39}" type="slidenum">
              <a:rPr lang="en-US" smtClean="0">
                <a:cs typeface="Arial" pitchFamily="34" charset="0"/>
              </a:rPr>
              <a:pPr/>
              <a:t>29</a:t>
            </a:fld>
            <a:endParaRPr lang="en-US" smtClean="0">
              <a:cs typeface="Arial" pitchFamily="34" charset="0"/>
            </a:endParaRP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23825" y="-31750"/>
            <a:ext cx="9399588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81000" y="0"/>
            <a:ext cx="1447800" cy="1752600"/>
            <a:chOff x="4080" y="96"/>
            <a:chExt cx="1212" cy="1671"/>
          </a:xfrm>
        </p:grpSpPr>
        <p:sp>
          <p:nvSpPr>
            <p:cNvPr id="4102" name="Text Box 4"/>
            <p:cNvSpPr txBox="1">
              <a:spLocks noChangeArrowheads="1"/>
            </p:cNvSpPr>
            <p:nvPr/>
          </p:nvSpPr>
          <p:spPr bwMode="auto">
            <a:xfrm>
              <a:off x="4132" y="1536"/>
              <a:ext cx="11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“Moral” graph</a:t>
              </a:r>
            </a:p>
          </p:txBody>
        </p:sp>
        <p:sp>
          <p:nvSpPr>
            <p:cNvPr id="4103" name="Oval 5"/>
            <p:cNvSpPr>
              <a:spLocks noChangeArrowheads="1"/>
            </p:cNvSpPr>
            <p:nvPr/>
          </p:nvSpPr>
          <p:spPr bwMode="auto">
            <a:xfrm>
              <a:off x="4708" y="96"/>
              <a:ext cx="205" cy="1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4104" name="Oval 6"/>
            <p:cNvSpPr>
              <a:spLocks noChangeArrowheads="1"/>
            </p:cNvSpPr>
            <p:nvPr/>
          </p:nvSpPr>
          <p:spPr bwMode="auto">
            <a:xfrm>
              <a:off x="4080" y="1257"/>
              <a:ext cx="205" cy="20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4105" name="Oval 7"/>
            <p:cNvSpPr>
              <a:spLocks noChangeArrowheads="1"/>
            </p:cNvSpPr>
            <p:nvPr/>
          </p:nvSpPr>
          <p:spPr bwMode="auto">
            <a:xfrm>
              <a:off x="4708" y="1267"/>
              <a:ext cx="207" cy="1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4106" name="Oval 8"/>
            <p:cNvSpPr>
              <a:spLocks noChangeArrowheads="1"/>
            </p:cNvSpPr>
            <p:nvPr/>
          </p:nvSpPr>
          <p:spPr bwMode="auto">
            <a:xfrm>
              <a:off x="5088" y="681"/>
              <a:ext cx="204" cy="20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4107" name="Oval 9"/>
            <p:cNvSpPr>
              <a:spLocks noChangeArrowheads="1"/>
            </p:cNvSpPr>
            <p:nvPr/>
          </p:nvSpPr>
          <p:spPr bwMode="auto">
            <a:xfrm>
              <a:off x="4224" y="681"/>
              <a:ext cx="204" cy="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B</a:t>
              </a:r>
            </a:p>
          </p:txBody>
        </p:sp>
        <p:cxnSp>
          <p:nvCxnSpPr>
            <p:cNvPr id="4108" name="AutoShape 10"/>
            <p:cNvCxnSpPr>
              <a:cxnSpLocks noChangeShapeType="1"/>
              <a:stCxn id="4104" idx="7"/>
              <a:endCxn id="4103" idx="4"/>
            </p:cNvCxnSpPr>
            <p:nvPr/>
          </p:nvCxnSpPr>
          <p:spPr bwMode="auto">
            <a:xfrm flipV="1">
              <a:off x="4255" y="295"/>
              <a:ext cx="556" cy="99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09" name="AutoShape 11"/>
            <p:cNvCxnSpPr>
              <a:cxnSpLocks noChangeShapeType="1"/>
              <a:stCxn id="4107" idx="4"/>
              <a:endCxn id="4104" idx="0"/>
            </p:cNvCxnSpPr>
            <p:nvPr/>
          </p:nvCxnSpPr>
          <p:spPr bwMode="auto">
            <a:xfrm flipH="1">
              <a:off x="4183" y="881"/>
              <a:ext cx="143" cy="37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10" name="AutoShape 12"/>
            <p:cNvCxnSpPr>
              <a:cxnSpLocks noChangeShapeType="1"/>
            </p:cNvCxnSpPr>
            <p:nvPr/>
          </p:nvCxnSpPr>
          <p:spPr bwMode="auto">
            <a:xfrm flipH="1">
              <a:off x="4398" y="266"/>
              <a:ext cx="340" cy="4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11" name="AutoShape 13"/>
            <p:cNvCxnSpPr>
              <a:cxnSpLocks noChangeShapeType="1"/>
            </p:cNvCxnSpPr>
            <p:nvPr/>
          </p:nvCxnSpPr>
          <p:spPr bwMode="auto">
            <a:xfrm>
              <a:off x="4883" y="266"/>
              <a:ext cx="307" cy="4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12" name="AutoShape 14"/>
            <p:cNvCxnSpPr>
              <a:cxnSpLocks noChangeShapeType="1"/>
            </p:cNvCxnSpPr>
            <p:nvPr/>
          </p:nvCxnSpPr>
          <p:spPr bwMode="auto">
            <a:xfrm flipH="1">
              <a:off x="4885" y="882"/>
              <a:ext cx="305" cy="41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13" name="AutoShape 15"/>
            <p:cNvCxnSpPr>
              <a:cxnSpLocks noChangeShapeType="1"/>
            </p:cNvCxnSpPr>
            <p:nvPr/>
          </p:nvCxnSpPr>
          <p:spPr bwMode="auto">
            <a:xfrm>
              <a:off x="4398" y="852"/>
              <a:ext cx="340" cy="4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inkTgt spid="_x0000_s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inkTgt spid="_x0000_s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inkTgt spid="_x0000_s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Counting</a:t>
            </a:r>
          </a:p>
        </p:txBody>
      </p:sp>
      <p:pic>
        <p:nvPicPr>
          <p:cNvPr id="2054" name="Picture 6" descr="MCj043368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0" y="3492500"/>
            <a:ext cx="679450" cy="1308100"/>
          </a:xfrm>
          <a:prstGeom prst="rect">
            <a:avLst/>
          </a:prstGeom>
          <a:noFill/>
        </p:spPr>
      </p:pic>
      <p:pic>
        <p:nvPicPr>
          <p:cNvPr id="2055" name="Picture 7" descr="MCj043368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288" y="3492500"/>
            <a:ext cx="679450" cy="1308100"/>
          </a:xfrm>
          <a:prstGeom prst="rect">
            <a:avLst/>
          </a:prstGeom>
          <a:noFill/>
        </p:spPr>
      </p:pic>
      <p:pic>
        <p:nvPicPr>
          <p:cNvPr id="2056" name="Picture 8" descr="MCj043368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21163" y="3492500"/>
            <a:ext cx="679450" cy="1308100"/>
          </a:xfrm>
          <a:prstGeom prst="rect">
            <a:avLst/>
          </a:prstGeom>
          <a:noFill/>
        </p:spPr>
      </p:pic>
      <p:pic>
        <p:nvPicPr>
          <p:cNvPr id="2057" name="Picture 9" descr="MCj043368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8038" y="3492500"/>
            <a:ext cx="679450" cy="1308100"/>
          </a:xfrm>
          <a:prstGeom prst="rect">
            <a:avLst/>
          </a:prstGeom>
          <a:noFill/>
        </p:spPr>
      </p:pic>
      <p:pic>
        <p:nvPicPr>
          <p:cNvPr id="2058" name="Picture 10" descr="MCj0433688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4913" y="3492500"/>
            <a:ext cx="679450" cy="1308100"/>
          </a:xfrm>
          <a:prstGeom prst="rect">
            <a:avLst/>
          </a:prstGeom>
          <a:noFill/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228725" y="4902200"/>
            <a:ext cx="6665913" cy="660400"/>
            <a:chOff x="774" y="2112"/>
            <a:chExt cx="4199" cy="416"/>
          </a:xfrm>
        </p:grpSpPr>
        <p:cxnSp>
          <p:nvCxnSpPr>
            <p:cNvPr id="2060" name="AutoShape 12"/>
            <p:cNvCxnSpPr>
              <a:cxnSpLocks noChangeShapeType="1"/>
              <a:stCxn id="0" idx="2"/>
              <a:endCxn id="0" idx="2"/>
            </p:cNvCxnSpPr>
            <p:nvPr/>
          </p:nvCxnSpPr>
          <p:spPr bwMode="auto">
            <a:xfrm rot="16200000" flipH="1">
              <a:off x="1298" y="1588"/>
              <a:ext cx="1" cy="1049"/>
            </a:xfrm>
            <a:prstGeom prst="curvedConnector3">
              <a:avLst>
                <a:gd name="adj1" fmla="val 14400000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061" name="AutoShape 13"/>
            <p:cNvCxnSpPr>
              <a:cxnSpLocks noChangeShapeType="1"/>
              <a:stCxn id="0" idx="2"/>
              <a:endCxn id="0" idx="2"/>
            </p:cNvCxnSpPr>
            <p:nvPr/>
          </p:nvCxnSpPr>
          <p:spPr bwMode="auto">
            <a:xfrm rot="16200000" flipH="1">
              <a:off x="2347" y="1588"/>
              <a:ext cx="1" cy="1050"/>
            </a:xfrm>
            <a:prstGeom prst="curvedConnector3">
              <a:avLst>
                <a:gd name="adj1" fmla="val 14400000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062" name="AutoShape 14"/>
            <p:cNvCxnSpPr>
              <a:cxnSpLocks noChangeShapeType="1"/>
              <a:stCxn id="0" idx="2"/>
              <a:endCxn id="0" idx="2"/>
            </p:cNvCxnSpPr>
            <p:nvPr/>
          </p:nvCxnSpPr>
          <p:spPr bwMode="auto">
            <a:xfrm rot="16200000" flipH="1">
              <a:off x="3397" y="1588"/>
              <a:ext cx="1" cy="1050"/>
            </a:xfrm>
            <a:prstGeom prst="curvedConnector3">
              <a:avLst>
                <a:gd name="adj1" fmla="val 14400000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063" name="AutoShape 15"/>
            <p:cNvCxnSpPr>
              <a:cxnSpLocks noChangeShapeType="1"/>
              <a:stCxn id="0" idx="2"/>
              <a:endCxn id="0" idx="2"/>
            </p:cNvCxnSpPr>
            <p:nvPr/>
          </p:nvCxnSpPr>
          <p:spPr bwMode="auto">
            <a:xfrm rot="16200000" flipH="1">
              <a:off x="4447" y="1588"/>
              <a:ext cx="1" cy="1050"/>
            </a:xfrm>
            <a:prstGeom prst="curvedConnector3">
              <a:avLst>
                <a:gd name="adj1" fmla="val 14400000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069" name="Text Box 21"/>
            <p:cNvSpPr txBox="1">
              <a:spLocks noChangeArrowheads="1"/>
            </p:cNvSpPr>
            <p:nvPr/>
          </p:nvSpPr>
          <p:spPr bwMode="auto">
            <a:xfrm>
              <a:off x="1205" y="2336"/>
              <a:ext cx="18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Verdana" pitchFamily="34" charset="0"/>
                </a:rPr>
                <a:t>1</a:t>
              </a:r>
            </a:p>
          </p:txBody>
        </p:sp>
        <p:sp>
          <p:nvSpPr>
            <p:cNvPr id="2070" name="Text Box 22"/>
            <p:cNvSpPr txBox="1">
              <a:spLocks noChangeArrowheads="1"/>
            </p:cNvSpPr>
            <p:nvPr/>
          </p:nvSpPr>
          <p:spPr bwMode="auto">
            <a:xfrm>
              <a:off x="2254" y="2336"/>
              <a:ext cx="18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Verdana" pitchFamily="34" charset="0"/>
                </a:rPr>
                <a:t>2</a:t>
              </a:r>
            </a:p>
          </p:txBody>
        </p:sp>
        <p:sp>
          <p:nvSpPr>
            <p:cNvPr id="2071" name="Text Box 23"/>
            <p:cNvSpPr txBox="1">
              <a:spLocks noChangeArrowheads="1"/>
            </p:cNvSpPr>
            <p:nvPr/>
          </p:nvSpPr>
          <p:spPr bwMode="auto">
            <a:xfrm>
              <a:off x="3304" y="2336"/>
              <a:ext cx="18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Verdana" pitchFamily="34" charset="0"/>
                </a:rPr>
                <a:t>3</a:t>
              </a:r>
            </a:p>
          </p:txBody>
        </p:sp>
        <p:sp>
          <p:nvSpPr>
            <p:cNvPr id="2072" name="Text Box 24"/>
            <p:cNvSpPr txBox="1">
              <a:spLocks noChangeArrowheads="1"/>
            </p:cNvSpPr>
            <p:nvPr/>
          </p:nvSpPr>
          <p:spPr bwMode="auto">
            <a:xfrm>
              <a:off x="4354" y="2336"/>
              <a:ext cx="18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Verdana" pitchFamily="34" charset="0"/>
                </a:rPr>
                <a:t>4</a:t>
              </a:r>
            </a:p>
          </p:txBody>
        </p:sp>
      </p:grpSp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1228725" y="2781300"/>
            <a:ext cx="6665913" cy="623888"/>
            <a:chOff x="774" y="896"/>
            <a:chExt cx="4199" cy="393"/>
          </a:xfrm>
        </p:grpSpPr>
        <p:cxnSp>
          <p:nvCxnSpPr>
            <p:cNvPr id="2064" name="AutoShape 16"/>
            <p:cNvCxnSpPr>
              <a:cxnSpLocks noChangeShapeType="1"/>
              <a:stCxn id="0" idx="0"/>
              <a:endCxn id="0" idx="0"/>
            </p:cNvCxnSpPr>
            <p:nvPr/>
          </p:nvCxnSpPr>
          <p:spPr bwMode="auto">
            <a:xfrm rot="16200000" flipH="1" flipV="1">
              <a:off x="4447" y="764"/>
              <a:ext cx="1" cy="1050"/>
            </a:xfrm>
            <a:prstGeom prst="curvedConnector3">
              <a:avLst>
                <a:gd name="adj1" fmla="val -14400000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065" name="AutoShape 17"/>
            <p:cNvCxnSpPr>
              <a:cxnSpLocks noChangeShapeType="1"/>
              <a:stCxn id="0" idx="0"/>
              <a:endCxn id="0" idx="0"/>
            </p:cNvCxnSpPr>
            <p:nvPr/>
          </p:nvCxnSpPr>
          <p:spPr bwMode="auto">
            <a:xfrm rot="16200000" flipH="1" flipV="1">
              <a:off x="3397" y="764"/>
              <a:ext cx="1" cy="1050"/>
            </a:xfrm>
            <a:prstGeom prst="curvedConnector3">
              <a:avLst>
                <a:gd name="adj1" fmla="val -14400000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066" name="AutoShape 18"/>
            <p:cNvCxnSpPr>
              <a:cxnSpLocks noChangeShapeType="1"/>
              <a:stCxn id="0" idx="0"/>
              <a:endCxn id="0" idx="0"/>
            </p:cNvCxnSpPr>
            <p:nvPr/>
          </p:nvCxnSpPr>
          <p:spPr bwMode="auto">
            <a:xfrm rot="16200000" flipH="1" flipV="1">
              <a:off x="2347" y="764"/>
              <a:ext cx="1" cy="1050"/>
            </a:xfrm>
            <a:prstGeom prst="curvedConnector3">
              <a:avLst>
                <a:gd name="adj1" fmla="val -14400000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067" name="AutoShape 19"/>
            <p:cNvCxnSpPr>
              <a:cxnSpLocks noChangeShapeType="1"/>
              <a:stCxn id="0" idx="0"/>
              <a:endCxn id="0" idx="0"/>
            </p:cNvCxnSpPr>
            <p:nvPr/>
          </p:nvCxnSpPr>
          <p:spPr bwMode="auto">
            <a:xfrm rot="16200000" flipH="1" flipV="1">
              <a:off x="1298" y="764"/>
              <a:ext cx="1" cy="1049"/>
            </a:xfrm>
            <a:prstGeom prst="curvedConnector3">
              <a:avLst>
                <a:gd name="adj1" fmla="val -14400000"/>
              </a:avLst>
            </a:prstGeom>
            <a:noFill/>
            <a:ln w="9525">
              <a:solidFill>
                <a:schemeClr val="folHlink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073" name="Text Box 25"/>
            <p:cNvSpPr txBox="1">
              <a:spLocks noChangeArrowheads="1"/>
            </p:cNvSpPr>
            <p:nvPr/>
          </p:nvSpPr>
          <p:spPr bwMode="auto">
            <a:xfrm>
              <a:off x="1205" y="896"/>
              <a:ext cx="18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Verdana" pitchFamily="34" charset="0"/>
                </a:rPr>
                <a:t>4</a:t>
              </a:r>
            </a:p>
          </p:txBody>
        </p:sp>
        <p:sp>
          <p:nvSpPr>
            <p:cNvPr id="2074" name="Text Box 26"/>
            <p:cNvSpPr txBox="1">
              <a:spLocks noChangeArrowheads="1"/>
            </p:cNvSpPr>
            <p:nvPr/>
          </p:nvSpPr>
          <p:spPr bwMode="auto">
            <a:xfrm>
              <a:off x="2254" y="896"/>
              <a:ext cx="18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Verdana" pitchFamily="34" charset="0"/>
                </a:rPr>
                <a:t>3</a:t>
              </a:r>
            </a:p>
          </p:txBody>
        </p:sp>
        <p:sp>
          <p:nvSpPr>
            <p:cNvPr id="2075" name="Text Box 27"/>
            <p:cNvSpPr txBox="1">
              <a:spLocks noChangeArrowheads="1"/>
            </p:cNvSpPr>
            <p:nvPr/>
          </p:nvSpPr>
          <p:spPr bwMode="auto">
            <a:xfrm>
              <a:off x="3304" y="896"/>
              <a:ext cx="18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Verdana" pitchFamily="34" charset="0"/>
                </a:rPr>
                <a:t>2</a:t>
              </a:r>
            </a:p>
          </p:txBody>
        </p:sp>
        <p:sp>
          <p:nvSpPr>
            <p:cNvPr id="2076" name="Text Box 28"/>
            <p:cNvSpPr txBox="1">
              <a:spLocks noChangeArrowheads="1"/>
            </p:cNvSpPr>
            <p:nvPr/>
          </p:nvSpPr>
          <p:spPr bwMode="auto">
            <a:xfrm>
              <a:off x="4354" y="896"/>
              <a:ext cx="18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Verdana" pitchFamily="34" charset="0"/>
                </a:rPr>
                <a:t>1</a:t>
              </a:r>
            </a:p>
          </p:txBody>
        </p:sp>
      </p:grpSp>
      <p:sp>
        <p:nvSpPr>
          <p:cNvPr id="2081" name="AutoShape 33"/>
          <p:cNvSpPr>
            <a:spLocks noChangeArrowheads="1"/>
          </p:cNvSpPr>
          <p:nvPr/>
        </p:nvSpPr>
        <p:spPr bwMode="auto">
          <a:xfrm>
            <a:off x="8153400" y="2895600"/>
            <a:ext cx="457200" cy="457200"/>
          </a:xfrm>
          <a:prstGeom prst="wedgeRoundRectCallout">
            <a:avLst>
              <a:gd name="adj1" fmla="val -100694"/>
              <a:gd name="adj2" fmla="val 99306"/>
              <a:gd name="adj3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1600" b="1">
                <a:solidFill>
                  <a:schemeClr val="hlink"/>
                </a:solidFill>
                <a:latin typeface="Tahoma" pitchFamily="34" charset="0"/>
              </a:rPr>
              <a:t>5</a:t>
            </a:r>
          </a:p>
        </p:txBody>
      </p:sp>
      <p:sp>
        <p:nvSpPr>
          <p:cNvPr id="2082" name="AutoShape 34"/>
          <p:cNvSpPr>
            <a:spLocks noChangeArrowheads="1"/>
          </p:cNvSpPr>
          <p:nvPr/>
        </p:nvSpPr>
        <p:spPr bwMode="auto">
          <a:xfrm>
            <a:off x="457200" y="2895600"/>
            <a:ext cx="457200" cy="457200"/>
          </a:xfrm>
          <a:prstGeom prst="wedgeRoundRectCallout">
            <a:avLst>
              <a:gd name="adj1" fmla="val 75694"/>
              <a:gd name="adj2" fmla="val 91667"/>
              <a:gd name="adj3" fmla="val 16667"/>
            </a:avLst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1600" b="1">
                <a:solidFill>
                  <a:schemeClr val="hlink"/>
                </a:solidFill>
                <a:latin typeface="Tahoma" pitchFamily="34" charset="0"/>
              </a:rPr>
              <a:t>5</a:t>
            </a:r>
          </a:p>
        </p:txBody>
      </p:sp>
      <p:sp>
        <p:nvSpPr>
          <p:cNvPr id="2083" name="AutoShape 35"/>
          <p:cNvSpPr>
            <a:spLocks noChangeArrowheads="1"/>
          </p:cNvSpPr>
          <p:nvPr/>
        </p:nvSpPr>
        <p:spPr bwMode="auto">
          <a:xfrm>
            <a:off x="2514600" y="2667000"/>
            <a:ext cx="457200" cy="457200"/>
          </a:xfrm>
          <a:prstGeom prst="wedgeRoundRectCallout">
            <a:avLst>
              <a:gd name="adj1" fmla="val -347"/>
              <a:gd name="adj2" fmla="val 131597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1600" b="1">
                <a:solidFill>
                  <a:schemeClr val="hlink"/>
                </a:solidFill>
                <a:latin typeface="Tahoma" pitchFamily="34" charset="0"/>
              </a:rPr>
              <a:t>5</a:t>
            </a:r>
          </a:p>
        </p:txBody>
      </p:sp>
      <p:sp>
        <p:nvSpPr>
          <p:cNvPr id="2085" name="AutoShape 37"/>
          <p:cNvSpPr>
            <a:spLocks noChangeArrowheads="1"/>
          </p:cNvSpPr>
          <p:nvPr/>
        </p:nvSpPr>
        <p:spPr bwMode="auto">
          <a:xfrm>
            <a:off x="4191000" y="2667000"/>
            <a:ext cx="457200" cy="457200"/>
          </a:xfrm>
          <a:prstGeom prst="wedgeRoundRectCallout">
            <a:avLst>
              <a:gd name="adj1" fmla="val -347"/>
              <a:gd name="adj2" fmla="val 131597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1600" b="1">
                <a:solidFill>
                  <a:schemeClr val="hlink"/>
                </a:solidFill>
                <a:latin typeface="Tahoma" pitchFamily="34" charset="0"/>
              </a:rPr>
              <a:t>5</a:t>
            </a:r>
          </a:p>
        </p:txBody>
      </p:sp>
      <p:sp>
        <p:nvSpPr>
          <p:cNvPr id="2086" name="AutoShape 38"/>
          <p:cNvSpPr>
            <a:spLocks noChangeArrowheads="1"/>
          </p:cNvSpPr>
          <p:nvPr/>
        </p:nvSpPr>
        <p:spPr bwMode="auto">
          <a:xfrm>
            <a:off x="5854700" y="2667000"/>
            <a:ext cx="457200" cy="457200"/>
          </a:xfrm>
          <a:prstGeom prst="wedgeRoundRectCallout">
            <a:avLst>
              <a:gd name="adj1" fmla="val -347"/>
              <a:gd name="adj2" fmla="val 131597"/>
              <a:gd name="adj3" fmla="val 16667"/>
            </a:avLst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 anchorCtr="1"/>
          <a:lstStyle/>
          <a:p>
            <a:r>
              <a:rPr lang="en-US" sz="1600" b="1">
                <a:solidFill>
                  <a:schemeClr val="hlink"/>
                </a:solidFill>
                <a:latin typeface="Tahoma" pitchFamily="34" charset="0"/>
              </a:rPr>
              <a:t>5</a:t>
            </a:r>
          </a:p>
        </p:txBody>
      </p:sp>
      <p:sp>
        <p:nvSpPr>
          <p:cNvPr id="2088" name="Text Box 40"/>
          <p:cNvSpPr txBox="1">
            <a:spLocks noChangeArrowheads="1"/>
          </p:cNvSpPr>
          <p:nvPr/>
        </p:nvSpPr>
        <p:spPr bwMode="auto">
          <a:xfrm>
            <a:off x="3397250" y="6216650"/>
            <a:ext cx="23495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hlink"/>
                </a:solidFill>
                <a:latin typeface="Verdana" pitchFamily="34" charset="0"/>
              </a:rPr>
              <a:t>How many people?</a:t>
            </a:r>
          </a:p>
        </p:txBody>
      </p:sp>
      <p:sp>
        <p:nvSpPr>
          <p:cNvPr id="2089" name="Text Box 41"/>
          <p:cNvSpPr txBox="1">
            <a:spLocks noChangeArrowheads="1"/>
          </p:cNvSpPr>
          <p:nvPr/>
        </p:nvSpPr>
        <p:spPr bwMode="auto">
          <a:xfrm>
            <a:off x="6311900" y="1628775"/>
            <a:ext cx="2149475" cy="581025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b="1">
                <a:solidFill>
                  <a:schemeClr val="folHlink"/>
                </a:solidFill>
                <a:latin typeface="Verdana" pitchFamily="34" charset="0"/>
              </a:rPr>
              <a:t>SUM 	operator</a:t>
            </a:r>
          </a:p>
          <a:p>
            <a:pPr algn="l"/>
            <a:r>
              <a:rPr lang="en-US" sz="1600" b="1">
                <a:solidFill>
                  <a:schemeClr val="folHlink"/>
                </a:solidFill>
                <a:latin typeface="Verdana" pitchFamily="34" charset="0"/>
              </a:rPr>
              <a:t>CHAIN	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1" grpId="0" animBg="1"/>
      <p:bldP spid="2082" grpId="0" animBg="1"/>
      <p:bldP spid="2083" grpId="0" animBg="1"/>
      <p:bldP spid="2085" grpId="0" animBg="1"/>
      <p:bldP spid="2086" grpId="0" animBg="1"/>
      <p:bldP spid="208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2DA11F8-9D73-4973-A31B-CE7509C03212}" type="slidenum">
              <a:rPr lang="en-US" smtClean="0">
                <a:cs typeface="Arial" pitchFamily="34" charset="0"/>
              </a:rPr>
              <a:pPr/>
              <a:t>30</a:t>
            </a:fld>
            <a:endParaRPr lang="en-US" smtClean="0">
              <a:cs typeface="Arial" pitchFamily="34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-31750"/>
            <a:ext cx="8742363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114800" y="1371600"/>
            <a:ext cx="1981200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BE-BEL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390525"/>
            <a:ext cx="9142412" cy="6103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473075"/>
            <a:ext cx="9142412" cy="5942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390525"/>
            <a:ext cx="9142412" cy="6103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473075"/>
            <a:ext cx="9142412" cy="5942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Oval 2"/>
          <p:cNvSpPr>
            <a:spLocks noChangeArrowheads="1"/>
          </p:cNvSpPr>
          <p:nvPr/>
        </p:nvSpPr>
        <p:spPr bwMode="auto">
          <a:xfrm>
            <a:off x="3429000" y="2209800"/>
            <a:ext cx="1981200" cy="609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omic Sans MS" pitchFamily="66" charset="0"/>
              </a:rPr>
              <a:t>Intelligence</a:t>
            </a:r>
          </a:p>
        </p:txBody>
      </p:sp>
      <p:sp>
        <p:nvSpPr>
          <p:cNvPr id="29699" name="Oval 3"/>
          <p:cNvSpPr>
            <a:spLocks noChangeArrowheads="1"/>
          </p:cNvSpPr>
          <p:nvPr/>
        </p:nvSpPr>
        <p:spPr bwMode="auto">
          <a:xfrm>
            <a:off x="838200" y="2209800"/>
            <a:ext cx="1981200" cy="609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omic Sans MS" pitchFamily="66" charset="0"/>
              </a:rPr>
              <a:t>Difficulty</a:t>
            </a:r>
          </a:p>
        </p:txBody>
      </p:sp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2209800" y="3276600"/>
            <a:ext cx="1524000" cy="609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omic Sans MS" pitchFamily="66" charset="0"/>
              </a:rPr>
              <a:t>Grade</a:t>
            </a: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2209800" y="4343400"/>
            <a:ext cx="1524000" cy="609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omic Sans MS" pitchFamily="66" charset="0"/>
              </a:rPr>
              <a:t>Letter</a:t>
            </a: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5105400" y="3276600"/>
            <a:ext cx="1524000" cy="609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omic Sans MS" pitchFamily="66" charset="0"/>
              </a:rPr>
              <a:t>SAT</a:t>
            </a:r>
          </a:p>
        </p:txBody>
      </p:sp>
      <p:cxnSp>
        <p:nvCxnSpPr>
          <p:cNvPr id="29703" name="AutoShape 7"/>
          <p:cNvCxnSpPr>
            <a:cxnSpLocks noChangeShapeType="1"/>
            <a:stCxn id="29699" idx="4"/>
            <a:endCxn id="29700" idx="0"/>
          </p:cNvCxnSpPr>
          <p:nvPr/>
        </p:nvCxnSpPr>
        <p:spPr bwMode="auto">
          <a:xfrm>
            <a:off x="1828800" y="2819400"/>
            <a:ext cx="114300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med"/>
          </a:ln>
        </p:spPr>
      </p:cxnSp>
      <p:cxnSp>
        <p:nvCxnSpPr>
          <p:cNvPr id="29704" name="AutoShape 8"/>
          <p:cNvCxnSpPr>
            <a:cxnSpLocks noChangeShapeType="1"/>
            <a:stCxn id="29698" idx="4"/>
            <a:endCxn id="29700" idx="0"/>
          </p:cNvCxnSpPr>
          <p:nvPr/>
        </p:nvCxnSpPr>
        <p:spPr bwMode="auto">
          <a:xfrm flipH="1">
            <a:off x="2971800" y="2819400"/>
            <a:ext cx="144780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med"/>
          </a:ln>
        </p:spPr>
      </p:cxnSp>
      <p:cxnSp>
        <p:nvCxnSpPr>
          <p:cNvPr id="29705" name="AutoShape 9"/>
          <p:cNvCxnSpPr>
            <a:cxnSpLocks noChangeShapeType="1"/>
            <a:stCxn id="29698" idx="4"/>
            <a:endCxn id="29702" idx="0"/>
          </p:cNvCxnSpPr>
          <p:nvPr/>
        </p:nvCxnSpPr>
        <p:spPr bwMode="auto">
          <a:xfrm>
            <a:off x="4419600" y="2819400"/>
            <a:ext cx="144780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med"/>
          </a:ln>
        </p:spPr>
      </p:cxnSp>
      <p:cxnSp>
        <p:nvCxnSpPr>
          <p:cNvPr id="29706" name="AutoShape 10"/>
          <p:cNvCxnSpPr>
            <a:cxnSpLocks noChangeShapeType="1"/>
            <a:stCxn id="29700" idx="4"/>
            <a:endCxn id="29701" idx="0"/>
          </p:cNvCxnSpPr>
          <p:nvPr/>
        </p:nvCxnSpPr>
        <p:spPr bwMode="auto">
          <a:xfrm>
            <a:off x="2971800" y="3886200"/>
            <a:ext cx="0" cy="457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med"/>
          </a:ln>
        </p:spPr>
      </p:cxnSp>
      <p:sp>
        <p:nvSpPr>
          <p:cNvPr id="29707" name="Oval 11"/>
          <p:cNvSpPr>
            <a:spLocks noChangeArrowheads="1"/>
          </p:cNvSpPr>
          <p:nvPr/>
        </p:nvSpPr>
        <p:spPr bwMode="auto">
          <a:xfrm>
            <a:off x="3733800" y="5181600"/>
            <a:ext cx="1524000" cy="609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omic Sans MS" pitchFamily="66" charset="0"/>
              </a:rPr>
              <a:t>Job</a:t>
            </a:r>
          </a:p>
        </p:txBody>
      </p:sp>
      <p:cxnSp>
        <p:nvCxnSpPr>
          <p:cNvPr id="29708" name="AutoShape 12"/>
          <p:cNvCxnSpPr>
            <a:cxnSpLocks noChangeShapeType="1"/>
            <a:stCxn id="29702" idx="4"/>
            <a:endCxn id="29707" idx="7"/>
          </p:cNvCxnSpPr>
          <p:nvPr/>
        </p:nvCxnSpPr>
        <p:spPr bwMode="auto">
          <a:xfrm flipH="1">
            <a:off x="5033963" y="3886200"/>
            <a:ext cx="833437" cy="1384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med"/>
          </a:ln>
        </p:spPr>
      </p:cxnSp>
      <p:cxnSp>
        <p:nvCxnSpPr>
          <p:cNvPr id="29709" name="AutoShape 13"/>
          <p:cNvCxnSpPr>
            <a:cxnSpLocks noChangeShapeType="1"/>
            <a:stCxn id="29701" idx="5"/>
            <a:endCxn id="29707" idx="1"/>
          </p:cNvCxnSpPr>
          <p:nvPr/>
        </p:nvCxnSpPr>
        <p:spPr bwMode="auto">
          <a:xfrm>
            <a:off x="3509963" y="4864100"/>
            <a:ext cx="447675" cy="406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med"/>
          </a:ln>
        </p:spPr>
      </p:cxnSp>
      <p:sp>
        <p:nvSpPr>
          <p:cNvPr id="29710" name="Oval 14"/>
          <p:cNvSpPr>
            <a:spLocks noChangeArrowheads="1"/>
          </p:cNvSpPr>
          <p:nvPr/>
        </p:nvSpPr>
        <p:spPr bwMode="auto">
          <a:xfrm>
            <a:off x="3810000" y="4038600"/>
            <a:ext cx="1371600" cy="6096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omic Sans MS" pitchFamily="66" charset="0"/>
              </a:rPr>
              <a:t>Apply</a:t>
            </a:r>
          </a:p>
        </p:txBody>
      </p:sp>
      <p:cxnSp>
        <p:nvCxnSpPr>
          <p:cNvPr id="29711" name="AutoShape 15"/>
          <p:cNvCxnSpPr>
            <a:cxnSpLocks noChangeShapeType="1"/>
            <a:stCxn id="29710" idx="4"/>
            <a:endCxn id="29707" idx="0"/>
          </p:cNvCxnSpPr>
          <p:nvPr/>
        </p:nvCxnSpPr>
        <p:spPr bwMode="auto">
          <a:xfrm>
            <a:off x="4495800" y="4648200"/>
            <a:ext cx="0" cy="5334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lg" len="med"/>
          </a:ln>
        </p:spPr>
      </p:cxnSp>
      <p:sp>
        <p:nvSpPr>
          <p:cNvPr id="29712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Student Network example</a:t>
            </a:r>
          </a:p>
        </p:txBody>
      </p:sp>
      <p:sp>
        <p:nvSpPr>
          <p:cNvPr id="29713" name="Content Placeholder 17"/>
          <p:cNvSpPr>
            <a:spLocks noGrp="1"/>
          </p:cNvSpPr>
          <p:nvPr>
            <p:ph idx="1"/>
          </p:nvPr>
        </p:nvSpPr>
        <p:spPr>
          <a:xfrm>
            <a:off x="5486400" y="2057400"/>
            <a:ext cx="7772400" cy="4114800"/>
          </a:xfrm>
        </p:spPr>
        <p:txBody>
          <a:bodyPr/>
          <a:lstStyle/>
          <a:p>
            <a:r>
              <a:rPr lang="en-US" smtClean="0"/>
              <a:t>P(J)?</a:t>
            </a:r>
          </a:p>
          <a:p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3F3A4B8-3B1C-44CC-A7DF-5B54700DC171}" type="slidenum">
              <a:rPr lang="en-US" smtClean="0">
                <a:cs typeface="Arial" pitchFamily="34" charset="0"/>
              </a:rPr>
              <a:pPr/>
              <a:t>36</a:t>
            </a:fld>
            <a:endParaRPr lang="en-US" smtClean="0">
              <a:cs typeface="Arial" pitchFamily="34" charset="0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3825" y="-31750"/>
            <a:ext cx="9399588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7239000" y="2971800"/>
            <a:ext cx="685800" cy="1447800"/>
            <a:chOff x="3360" y="2304"/>
            <a:chExt cx="487" cy="1344"/>
          </a:xfrm>
        </p:grpSpPr>
        <p:sp>
          <p:nvSpPr>
            <p:cNvPr id="30741" name="Oval 4"/>
            <p:cNvSpPr>
              <a:spLocks noChangeArrowheads="1"/>
            </p:cNvSpPr>
            <p:nvPr/>
          </p:nvSpPr>
          <p:spPr bwMode="auto">
            <a:xfrm>
              <a:off x="3493" y="2304"/>
              <a:ext cx="195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30742" name="Oval 5"/>
            <p:cNvSpPr>
              <a:spLocks noChangeArrowheads="1"/>
            </p:cNvSpPr>
            <p:nvPr/>
          </p:nvSpPr>
          <p:spPr bwMode="auto">
            <a:xfrm>
              <a:off x="3493" y="2601"/>
              <a:ext cx="193" cy="15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0743" name="Oval 6"/>
            <p:cNvSpPr>
              <a:spLocks noChangeArrowheads="1"/>
            </p:cNvSpPr>
            <p:nvPr/>
          </p:nvSpPr>
          <p:spPr bwMode="auto">
            <a:xfrm>
              <a:off x="3493" y="2896"/>
              <a:ext cx="193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30744" name="Oval 7"/>
            <p:cNvSpPr>
              <a:spLocks noChangeArrowheads="1"/>
            </p:cNvSpPr>
            <p:nvPr/>
          </p:nvSpPr>
          <p:spPr bwMode="auto">
            <a:xfrm>
              <a:off x="3493" y="3191"/>
              <a:ext cx="193" cy="1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30745" name="Oval 8"/>
            <p:cNvSpPr>
              <a:spLocks noChangeArrowheads="1"/>
            </p:cNvSpPr>
            <p:nvPr/>
          </p:nvSpPr>
          <p:spPr bwMode="auto">
            <a:xfrm>
              <a:off x="3493" y="3487"/>
              <a:ext cx="194" cy="1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0746" name="Freeform 9"/>
            <p:cNvSpPr>
              <a:spLocks/>
            </p:cNvSpPr>
            <p:nvPr/>
          </p:nvSpPr>
          <p:spPr bwMode="auto">
            <a:xfrm>
              <a:off x="3670" y="2403"/>
              <a:ext cx="89" cy="591"/>
            </a:xfrm>
            <a:custGeom>
              <a:avLst/>
              <a:gdLst>
                <a:gd name="T0" fmla="*/ 0 w 96"/>
                <a:gd name="T1" fmla="*/ 0 h 576"/>
                <a:gd name="T2" fmla="*/ 66 w 96"/>
                <a:gd name="T3" fmla="*/ 328 h 576"/>
                <a:gd name="T4" fmla="*/ 0 w 96"/>
                <a:gd name="T5" fmla="*/ 655 h 576"/>
                <a:gd name="T6" fmla="*/ 0 60000 65536"/>
                <a:gd name="T7" fmla="*/ 0 60000 65536"/>
                <a:gd name="T8" fmla="*/ 0 60000 65536"/>
                <a:gd name="T9" fmla="*/ 0 w 96"/>
                <a:gd name="T10" fmla="*/ 0 h 576"/>
                <a:gd name="T11" fmla="*/ 96 w 9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76">
                  <a:moveTo>
                    <a:pt x="0" y="0"/>
                  </a:moveTo>
                  <a:cubicBezTo>
                    <a:pt x="48" y="96"/>
                    <a:pt x="96" y="192"/>
                    <a:pt x="96" y="288"/>
                  </a:cubicBezTo>
                  <a:cubicBezTo>
                    <a:pt x="96" y="384"/>
                    <a:pt x="48" y="480"/>
                    <a:pt x="0" y="5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47" name="Freeform 10"/>
            <p:cNvSpPr>
              <a:spLocks/>
            </p:cNvSpPr>
            <p:nvPr/>
          </p:nvSpPr>
          <p:spPr bwMode="auto">
            <a:xfrm>
              <a:off x="3405" y="2699"/>
              <a:ext cx="88" cy="591"/>
            </a:xfrm>
            <a:custGeom>
              <a:avLst/>
              <a:gdLst>
                <a:gd name="T0" fmla="*/ 62 w 96"/>
                <a:gd name="T1" fmla="*/ 0 h 576"/>
                <a:gd name="T2" fmla="*/ 0 w 96"/>
                <a:gd name="T3" fmla="*/ 328 h 576"/>
                <a:gd name="T4" fmla="*/ 62 w 96"/>
                <a:gd name="T5" fmla="*/ 655 h 576"/>
                <a:gd name="T6" fmla="*/ 0 60000 65536"/>
                <a:gd name="T7" fmla="*/ 0 60000 65536"/>
                <a:gd name="T8" fmla="*/ 0 60000 65536"/>
                <a:gd name="T9" fmla="*/ 0 w 96"/>
                <a:gd name="T10" fmla="*/ 0 h 576"/>
                <a:gd name="T11" fmla="*/ 96 w 9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76">
                  <a:moveTo>
                    <a:pt x="96" y="0"/>
                  </a:moveTo>
                  <a:cubicBezTo>
                    <a:pt x="48" y="96"/>
                    <a:pt x="0" y="192"/>
                    <a:pt x="0" y="288"/>
                  </a:cubicBezTo>
                  <a:cubicBezTo>
                    <a:pt x="0" y="384"/>
                    <a:pt x="48" y="480"/>
                    <a:pt x="96" y="5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48" name="Freeform 11"/>
            <p:cNvSpPr>
              <a:spLocks/>
            </p:cNvSpPr>
            <p:nvPr/>
          </p:nvSpPr>
          <p:spPr bwMode="auto">
            <a:xfrm>
              <a:off x="3360" y="2699"/>
              <a:ext cx="133" cy="837"/>
            </a:xfrm>
            <a:custGeom>
              <a:avLst/>
              <a:gdLst>
                <a:gd name="T0" fmla="*/ 97 w 144"/>
                <a:gd name="T1" fmla="*/ 0 h 816"/>
                <a:gd name="T2" fmla="*/ 0 w 144"/>
                <a:gd name="T3" fmla="*/ 382 h 816"/>
                <a:gd name="T4" fmla="*/ 97 w 144"/>
                <a:gd name="T5" fmla="*/ 927 h 816"/>
                <a:gd name="T6" fmla="*/ 0 60000 65536"/>
                <a:gd name="T7" fmla="*/ 0 60000 65536"/>
                <a:gd name="T8" fmla="*/ 0 60000 65536"/>
                <a:gd name="T9" fmla="*/ 0 w 144"/>
                <a:gd name="T10" fmla="*/ 0 h 816"/>
                <a:gd name="T11" fmla="*/ 144 w 144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16">
                  <a:moveTo>
                    <a:pt x="144" y="0"/>
                  </a:moveTo>
                  <a:cubicBezTo>
                    <a:pt x="72" y="100"/>
                    <a:pt x="0" y="200"/>
                    <a:pt x="0" y="336"/>
                  </a:cubicBezTo>
                  <a:cubicBezTo>
                    <a:pt x="0" y="472"/>
                    <a:pt x="72" y="644"/>
                    <a:pt x="144" y="8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49" name="Freeform 12"/>
            <p:cNvSpPr>
              <a:spLocks/>
            </p:cNvSpPr>
            <p:nvPr/>
          </p:nvSpPr>
          <p:spPr bwMode="auto">
            <a:xfrm>
              <a:off x="3670" y="2994"/>
              <a:ext cx="89" cy="542"/>
            </a:xfrm>
            <a:custGeom>
              <a:avLst/>
              <a:gdLst>
                <a:gd name="T0" fmla="*/ 0 w 96"/>
                <a:gd name="T1" fmla="*/ 0 h 528"/>
                <a:gd name="T2" fmla="*/ 66 w 96"/>
                <a:gd name="T3" fmla="*/ 328 h 528"/>
                <a:gd name="T4" fmla="*/ 0 w 96"/>
                <a:gd name="T5" fmla="*/ 602 h 528"/>
                <a:gd name="T6" fmla="*/ 0 60000 65536"/>
                <a:gd name="T7" fmla="*/ 0 60000 65536"/>
                <a:gd name="T8" fmla="*/ 0 60000 65536"/>
                <a:gd name="T9" fmla="*/ 0 w 96"/>
                <a:gd name="T10" fmla="*/ 0 h 528"/>
                <a:gd name="T11" fmla="*/ 96 w 96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28">
                  <a:moveTo>
                    <a:pt x="0" y="0"/>
                  </a:moveTo>
                  <a:cubicBezTo>
                    <a:pt x="48" y="100"/>
                    <a:pt x="96" y="200"/>
                    <a:pt x="96" y="288"/>
                  </a:cubicBezTo>
                  <a:cubicBezTo>
                    <a:pt x="96" y="376"/>
                    <a:pt x="48" y="452"/>
                    <a:pt x="0" y="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50" name="Freeform 13"/>
            <p:cNvSpPr>
              <a:spLocks/>
            </p:cNvSpPr>
            <p:nvPr/>
          </p:nvSpPr>
          <p:spPr bwMode="auto">
            <a:xfrm>
              <a:off x="3670" y="2403"/>
              <a:ext cx="177" cy="887"/>
            </a:xfrm>
            <a:custGeom>
              <a:avLst/>
              <a:gdLst>
                <a:gd name="T0" fmla="*/ 0 w 192"/>
                <a:gd name="T1" fmla="*/ 0 h 864"/>
                <a:gd name="T2" fmla="*/ 127 w 192"/>
                <a:gd name="T3" fmla="*/ 493 h 864"/>
                <a:gd name="T4" fmla="*/ 0 w 192"/>
                <a:gd name="T5" fmla="*/ 986 h 864"/>
                <a:gd name="T6" fmla="*/ 0 60000 65536"/>
                <a:gd name="T7" fmla="*/ 0 60000 65536"/>
                <a:gd name="T8" fmla="*/ 0 60000 65536"/>
                <a:gd name="T9" fmla="*/ 0 w 192"/>
                <a:gd name="T10" fmla="*/ 0 h 864"/>
                <a:gd name="T11" fmla="*/ 192 w 19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864">
                  <a:moveTo>
                    <a:pt x="0" y="0"/>
                  </a:moveTo>
                  <a:cubicBezTo>
                    <a:pt x="96" y="144"/>
                    <a:pt x="192" y="288"/>
                    <a:pt x="192" y="432"/>
                  </a:cubicBezTo>
                  <a:cubicBezTo>
                    <a:pt x="192" y="576"/>
                    <a:pt x="96" y="720"/>
                    <a:pt x="0" y="86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cxnSp>
          <p:nvCxnSpPr>
            <p:cNvPr id="30751" name="AutoShape 14"/>
            <p:cNvCxnSpPr>
              <a:cxnSpLocks noChangeShapeType="1"/>
              <a:endCxn id="30744" idx="0"/>
            </p:cNvCxnSpPr>
            <p:nvPr/>
          </p:nvCxnSpPr>
          <p:spPr bwMode="auto">
            <a:xfrm flipH="1">
              <a:off x="3590" y="3024"/>
              <a:ext cx="10" cy="167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752" name="AutoShape 15"/>
            <p:cNvCxnSpPr>
              <a:cxnSpLocks noChangeShapeType="1"/>
            </p:cNvCxnSpPr>
            <p:nvPr/>
          </p:nvCxnSpPr>
          <p:spPr bwMode="auto">
            <a:xfrm>
              <a:off x="3600" y="3360"/>
              <a:ext cx="0" cy="136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7162800" y="4800600"/>
            <a:ext cx="762000" cy="1447800"/>
            <a:chOff x="2544" y="2256"/>
            <a:chExt cx="576" cy="1344"/>
          </a:xfrm>
        </p:grpSpPr>
        <p:sp>
          <p:nvSpPr>
            <p:cNvPr id="30726" name="Oval 17"/>
            <p:cNvSpPr>
              <a:spLocks noChangeArrowheads="1"/>
            </p:cNvSpPr>
            <p:nvPr/>
          </p:nvSpPr>
          <p:spPr bwMode="auto">
            <a:xfrm>
              <a:off x="2677" y="2256"/>
              <a:ext cx="195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30727" name="Oval 18"/>
            <p:cNvSpPr>
              <a:spLocks noChangeArrowheads="1"/>
            </p:cNvSpPr>
            <p:nvPr/>
          </p:nvSpPr>
          <p:spPr bwMode="auto">
            <a:xfrm>
              <a:off x="2677" y="2553"/>
              <a:ext cx="193" cy="15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30728" name="Oval 19"/>
            <p:cNvSpPr>
              <a:spLocks noChangeArrowheads="1"/>
            </p:cNvSpPr>
            <p:nvPr/>
          </p:nvSpPr>
          <p:spPr bwMode="auto">
            <a:xfrm>
              <a:off x="2677" y="2848"/>
              <a:ext cx="193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30729" name="Oval 20"/>
            <p:cNvSpPr>
              <a:spLocks noChangeArrowheads="1"/>
            </p:cNvSpPr>
            <p:nvPr/>
          </p:nvSpPr>
          <p:spPr bwMode="auto">
            <a:xfrm>
              <a:off x="2677" y="3143"/>
              <a:ext cx="193" cy="1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30730" name="Oval 21"/>
            <p:cNvSpPr>
              <a:spLocks noChangeArrowheads="1"/>
            </p:cNvSpPr>
            <p:nvPr/>
          </p:nvSpPr>
          <p:spPr bwMode="auto">
            <a:xfrm>
              <a:off x="2677" y="3439"/>
              <a:ext cx="194" cy="1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30731" name="Freeform 22"/>
            <p:cNvSpPr>
              <a:spLocks/>
            </p:cNvSpPr>
            <p:nvPr/>
          </p:nvSpPr>
          <p:spPr bwMode="auto">
            <a:xfrm>
              <a:off x="2854" y="2355"/>
              <a:ext cx="89" cy="591"/>
            </a:xfrm>
            <a:custGeom>
              <a:avLst/>
              <a:gdLst>
                <a:gd name="T0" fmla="*/ 0 w 96"/>
                <a:gd name="T1" fmla="*/ 0 h 576"/>
                <a:gd name="T2" fmla="*/ 66 w 96"/>
                <a:gd name="T3" fmla="*/ 328 h 576"/>
                <a:gd name="T4" fmla="*/ 0 w 96"/>
                <a:gd name="T5" fmla="*/ 655 h 576"/>
                <a:gd name="T6" fmla="*/ 0 60000 65536"/>
                <a:gd name="T7" fmla="*/ 0 60000 65536"/>
                <a:gd name="T8" fmla="*/ 0 60000 65536"/>
                <a:gd name="T9" fmla="*/ 0 w 96"/>
                <a:gd name="T10" fmla="*/ 0 h 576"/>
                <a:gd name="T11" fmla="*/ 96 w 9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76">
                  <a:moveTo>
                    <a:pt x="0" y="0"/>
                  </a:moveTo>
                  <a:cubicBezTo>
                    <a:pt x="48" y="96"/>
                    <a:pt x="96" y="192"/>
                    <a:pt x="96" y="288"/>
                  </a:cubicBezTo>
                  <a:cubicBezTo>
                    <a:pt x="96" y="384"/>
                    <a:pt x="48" y="480"/>
                    <a:pt x="0" y="5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32" name="Line 23"/>
            <p:cNvSpPr>
              <a:spLocks noChangeShapeType="1"/>
            </p:cNvSpPr>
            <p:nvPr/>
          </p:nvSpPr>
          <p:spPr bwMode="auto">
            <a:xfrm>
              <a:off x="2766" y="2404"/>
              <a:ext cx="0" cy="1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33" name="Freeform 24"/>
            <p:cNvSpPr>
              <a:spLocks/>
            </p:cNvSpPr>
            <p:nvPr/>
          </p:nvSpPr>
          <p:spPr bwMode="auto">
            <a:xfrm>
              <a:off x="2589" y="2651"/>
              <a:ext cx="88" cy="591"/>
            </a:xfrm>
            <a:custGeom>
              <a:avLst/>
              <a:gdLst>
                <a:gd name="T0" fmla="*/ 62 w 96"/>
                <a:gd name="T1" fmla="*/ 0 h 576"/>
                <a:gd name="T2" fmla="*/ 0 w 96"/>
                <a:gd name="T3" fmla="*/ 328 h 576"/>
                <a:gd name="T4" fmla="*/ 62 w 96"/>
                <a:gd name="T5" fmla="*/ 655 h 576"/>
                <a:gd name="T6" fmla="*/ 0 60000 65536"/>
                <a:gd name="T7" fmla="*/ 0 60000 65536"/>
                <a:gd name="T8" fmla="*/ 0 60000 65536"/>
                <a:gd name="T9" fmla="*/ 0 w 96"/>
                <a:gd name="T10" fmla="*/ 0 h 576"/>
                <a:gd name="T11" fmla="*/ 96 w 9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76">
                  <a:moveTo>
                    <a:pt x="96" y="0"/>
                  </a:moveTo>
                  <a:cubicBezTo>
                    <a:pt x="48" y="96"/>
                    <a:pt x="0" y="192"/>
                    <a:pt x="0" y="288"/>
                  </a:cubicBezTo>
                  <a:cubicBezTo>
                    <a:pt x="0" y="384"/>
                    <a:pt x="48" y="480"/>
                    <a:pt x="96" y="5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34" name="Freeform 25"/>
            <p:cNvSpPr>
              <a:spLocks/>
            </p:cNvSpPr>
            <p:nvPr/>
          </p:nvSpPr>
          <p:spPr bwMode="auto">
            <a:xfrm>
              <a:off x="2544" y="2651"/>
              <a:ext cx="133" cy="837"/>
            </a:xfrm>
            <a:custGeom>
              <a:avLst/>
              <a:gdLst>
                <a:gd name="T0" fmla="*/ 97 w 144"/>
                <a:gd name="T1" fmla="*/ 0 h 816"/>
                <a:gd name="T2" fmla="*/ 0 w 144"/>
                <a:gd name="T3" fmla="*/ 382 h 816"/>
                <a:gd name="T4" fmla="*/ 97 w 144"/>
                <a:gd name="T5" fmla="*/ 927 h 816"/>
                <a:gd name="T6" fmla="*/ 0 60000 65536"/>
                <a:gd name="T7" fmla="*/ 0 60000 65536"/>
                <a:gd name="T8" fmla="*/ 0 60000 65536"/>
                <a:gd name="T9" fmla="*/ 0 w 144"/>
                <a:gd name="T10" fmla="*/ 0 h 816"/>
                <a:gd name="T11" fmla="*/ 144 w 144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16">
                  <a:moveTo>
                    <a:pt x="144" y="0"/>
                  </a:moveTo>
                  <a:cubicBezTo>
                    <a:pt x="72" y="100"/>
                    <a:pt x="0" y="200"/>
                    <a:pt x="0" y="336"/>
                  </a:cubicBezTo>
                  <a:cubicBezTo>
                    <a:pt x="0" y="472"/>
                    <a:pt x="72" y="644"/>
                    <a:pt x="144" y="8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35" name="Freeform 26"/>
            <p:cNvSpPr>
              <a:spLocks/>
            </p:cNvSpPr>
            <p:nvPr/>
          </p:nvSpPr>
          <p:spPr bwMode="auto">
            <a:xfrm>
              <a:off x="2854" y="2946"/>
              <a:ext cx="89" cy="542"/>
            </a:xfrm>
            <a:custGeom>
              <a:avLst/>
              <a:gdLst>
                <a:gd name="T0" fmla="*/ 0 w 96"/>
                <a:gd name="T1" fmla="*/ 0 h 528"/>
                <a:gd name="T2" fmla="*/ 66 w 96"/>
                <a:gd name="T3" fmla="*/ 328 h 528"/>
                <a:gd name="T4" fmla="*/ 0 w 96"/>
                <a:gd name="T5" fmla="*/ 602 h 528"/>
                <a:gd name="T6" fmla="*/ 0 60000 65536"/>
                <a:gd name="T7" fmla="*/ 0 60000 65536"/>
                <a:gd name="T8" fmla="*/ 0 60000 65536"/>
                <a:gd name="T9" fmla="*/ 0 w 96"/>
                <a:gd name="T10" fmla="*/ 0 h 528"/>
                <a:gd name="T11" fmla="*/ 96 w 96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28">
                  <a:moveTo>
                    <a:pt x="0" y="0"/>
                  </a:moveTo>
                  <a:cubicBezTo>
                    <a:pt x="48" y="100"/>
                    <a:pt x="96" y="200"/>
                    <a:pt x="96" y="288"/>
                  </a:cubicBezTo>
                  <a:cubicBezTo>
                    <a:pt x="96" y="376"/>
                    <a:pt x="48" y="452"/>
                    <a:pt x="0" y="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36" name="Freeform 27"/>
            <p:cNvSpPr>
              <a:spLocks/>
            </p:cNvSpPr>
            <p:nvPr/>
          </p:nvSpPr>
          <p:spPr bwMode="auto">
            <a:xfrm>
              <a:off x="2854" y="2355"/>
              <a:ext cx="177" cy="887"/>
            </a:xfrm>
            <a:custGeom>
              <a:avLst/>
              <a:gdLst>
                <a:gd name="T0" fmla="*/ 0 w 192"/>
                <a:gd name="T1" fmla="*/ 0 h 864"/>
                <a:gd name="T2" fmla="*/ 127 w 192"/>
                <a:gd name="T3" fmla="*/ 493 h 864"/>
                <a:gd name="T4" fmla="*/ 0 w 192"/>
                <a:gd name="T5" fmla="*/ 986 h 864"/>
                <a:gd name="T6" fmla="*/ 0 60000 65536"/>
                <a:gd name="T7" fmla="*/ 0 60000 65536"/>
                <a:gd name="T8" fmla="*/ 0 60000 65536"/>
                <a:gd name="T9" fmla="*/ 0 w 192"/>
                <a:gd name="T10" fmla="*/ 0 h 864"/>
                <a:gd name="T11" fmla="*/ 192 w 19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864">
                  <a:moveTo>
                    <a:pt x="0" y="0"/>
                  </a:moveTo>
                  <a:cubicBezTo>
                    <a:pt x="96" y="144"/>
                    <a:pt x="192" y="288"/>
                    <a:pt x="192" y="432"/>
                  </a:cubicBezTo>
                  <a:cubicBezTo>
                    <a:pt x="192" y="576"/>
                    <a:pt x="96" y="720"/>
                    <a:pt x="0" y="86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37" name="Freeform 28"/>
            <p:cNvSpPr>
              <a:spLocks/>
            </p:cNvSpPr>
            <p:nvPr/>
          </p:nvSpPr>
          <p:spPr bwMode="auto">
            <a:xfrm>
              <a:off x="2854" y="2355"/>
              <a:ext cx="266" cy="1182"/>
            </a:xfrm>
            <a:custGeom>
              <a:avLst/>
              <a:gdLst>
                <a:gd name="T0" fmla="*/ 0 w 288"/>
                <a:gd name="T1" fmla="*/ 0 h 1152"/>
                <a:gd name="T2" fmla="*/ 194 w 288"/>
                <a:gd name="T3" fmla="*/ 600 h 1152"/>
                <a:gd name="T4" fmla="*/ 0 w 288"/>
                <a:gd name="T5" fmla="*/ 1310 h 1152"/>
                <a:gd name="T6" fmla="*/ 0 60000 65536"/>
                <a:gd name="T7" fmla="*/ 0 60000 65536"/>
                <a:gd name="T8" fmla="*/ 0 60000 65536"/>
                <a:gd name="T9" fmla="*/ 0 w 288"/>
                <a:gd name="T10" fmla="*/ 0 h 1152"/>
                <a:gd name="T11" fmla="*/ 288 w 288"/>
                <a:gd name="T12" fmla="*/ 1152 h 1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152">
                  <a:moveTo>
                    <a:pt x="0" y="0"/>
                  </a:moveTo>
                  <a:cubicBezTo>
                    <a:pt x="144" y="168"/>
                    <a:pt x="288" y="336"/>
                    <a:pt x="288" y="528"/>
                  </a:cubicBezTo>
                  <a:cubicBezTo>
                    <a:pt x="288" y="720"/>
                    <a:pt x="144" y="936"/>
                    <a:pt x="0" y="115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cxnSp>
          <p:nvCxnSpPr>
            <p:cNvPr id="30738" name="AutoShape 29"/>
            <p:cNvCxnSpPr>
              <a:cxnSpLocks noChangeShapeType="1"/>
              <a:stCxn id="30727" idx="4"/>
              <a:endCxn id="30728" idx="0"/>
            </p:cNvCxnSpPr>
            <p:nvPr/>
          </p:nvCxnSpPr>
          <p:spPr bwMode="auto">
            <a:xfrm>
              <a:off x="2774" y="2712"/>
              <a:ext cx="0" cy="136"/>
            </a:xfrm>
            <a:prstGeom prst="straightConnector1">
              <a:avLst/>
            </a:prstGeom>
            <a:noFill/>
            <a:ln w="15875">
              <a:solidFill>
                <a:schemeClr val="hlink"/>
              </a:solidFill>
              <a:prstDash val="dash"/>
              <a:round/>
              <a:headEnd/>
              <a:tailEnd/>
            </a:ln>
          </p:spPr>
        </p:cxnSp>
        <p:cxnSp>
          <p:nvCxnSpPr>
            <p:cNvPr id="30739" name="AutoShape 30"/>
            <p:cNvCxnSpPr>
              <a:cxnSpLocks noChangeShapeType="1"/>
            </p:cNvCxnSpPr>
            <p:nvPr/>
          </p:nvCxnSpPr>
          <p:spPr bwMode="auto">
            <a:xfrm>
              <a:off x="2784" y="3024"/>
              <a:ext cx="0" cy="136"/>
            </a:xfrm>
            <a:prstGeom prst="straightConnector1">
              <a:avLst/>
            </a:prstGeom>
            <a:noFill/>
            <a:ln w="15875">
              <a:solidFill>
                <a:schemeClr val="hlink"/>
              </a:solidFill>
              <a:prstDash val="dash"/>
              <a:round/>
              <a:headEnd/>
              <a:tailEnd/>
            </a:ln>
          </p:spPr>
        </p:cxnSp>
        <p:cxnSp>
          <p:nvCxnSpPr>
            <p:cNvPr id="30740" name="AutoShape 31"/>
            <p:cNvCxnSpPr>
              <a:cxnSpLocks noChangeShapeType="1"/>
            </p:cNvCxnSpPr>
            <p:nvPr/>
          </p:nvCxnSpPr>
          <p:spPr bwMode="auto">
            <a:xfrm>
              <a:off x="2784" y="3312"/>
              <a:ext cx="0" cy="136"/>
            </a:xfrm>
            <a:prstGeom prst="straightConnector1">
              <a:avLst/>
            </a:prstGeom>
            <a:noFill/>
            <a:ln w="15875">
              <a:solidFill>
                <a:schemeClr val="hlink"/>
              </a:solidFill>
              <a:prstDash val="dash"/>
              <a:round/>
              <a:headEnd/>
              <a:tailEnd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>
                <a:cs typeface="Arial" pitchFamily="34" charset="0"/>
              </a:rPr>
              <a:t>Fall 2003</a:t>
            </a:r>
          </a:p>
        </p:txBody>
      </p:sp>
      <p:sp>
        <p:nvSpPr>
          <p:cNvPr id="3174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cs typeface="Arial" pitchFamily="34" charset="0"/>
              </a:rPr>
              <a:t>ICS 275A - Constraint Networks</a:t>
            </a:r>
          </a:p>
        </p:txBody>
      </p:sp>
      <p:sp>
        <p:nvSpPr>
          <p:cNvPr id="3174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BA2C178-60A9-43AA-B4DD-23172672897B}" type="slidenum">
              <a:rPr lang="en-US" smtClean="0">
                <a:cs typeface="Arial" pitchFamily="34" charset="0"/>
              </a:rPr>
              <a:pPr/>
              <a:t>37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>
          <a:xfrm>
            <a:off x="723900" y="152400"/>
            <a:ext cx="7696200" cy="1143000"/>
          </a:xfrm>
        </p:spPr>
        <p:txBody>
          <a:bodyPr/>
          <a:lstStyle/>
          <a:p>
            <a:r>
              <a:rPr lang="en-US" smtClean="0"/>
              <a:t>The induced-width</a:t>
            </a:r>
          </a:p>
        </p:txBody>
      </p:sp>
      <p:sp>
        <p:nvSpPr>
          <p:cNvPr id="31750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4800600"/>
            <a:ext cx="8229600" cy="2187575"/>
          </a:xfrm>
        </p:spPr>
        <p:txBody>
          <a:bodyPr/>
          <a:lstStyle/>
          <a:p>
            <a:r>
              <a:rPr lang="en-US" sz="1600" smtClean="0"/>
              <a:t>width: is the max number of parents in the ordered graph</a:t>
            </a:r>
          </a:p>
          <a:p>
            <a:r>
              <a:rPr lang="en-US" sz="1600" smtClean="0"/>
              <a:t>Induced-width: width of induced graph: recursively connecting parents going from last node to first.</a:t>
            </a:r>
          </a:p>
          <a:p>
            <a:r>
              <a:rPr lang="en-US" sz="1600" smtClean="0"/>
              <a:t>Induced-width w*(d) = the max induced-width over all nodes</a:t>
            </a:r>
          </a:p>
          <a:p>
            <a:r>
              <a:rPr lang="en-US" sz="1600" smtClean="0"/>
              <a:t>Induced-width of a graph: max w*(d) over all d</a:t>
            </a:r>
          </a:p>
          <a:p>
            <a:endParaRPr lang="en-US" sz="1900" smtClean="0"/>
          </a:p>
        </p:txBody>
      </p:sp>
      <p:pic>
        <p:nvPicPr>
          <p:cNvPr id="31751" name="Picture 6" descr="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133600" y="1981200"/>
            <a:ext cx="4343400" cy="2751138"/>
          </a:xfrm>
          <a:noFill/>
        </p:spPr>
      </p:pic>
      <p:sp>
        <p:nvSpPr>
          <p:cNvPr id="8" name="Rounded Rectangle 7"/>
          <p:cNvSpPr/>
          <p:nvPr/>
        </p:nvSpPr>
        <p:spPr>
          <a:xfrm>
            <a:off x="838200" y="6629400"/>
            <a:ext cx="5638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89E54B7-EDD7-4F16-92D8-A03BBE1BA8D1}" type="slidenum">
              <a:rPr lang="en-US" smtClean="0">
                <a:cs typeface="Arial" pitchFamily="34" charset="0"/>
              </a:rPr>
              <a:pPr/>
              <a:t>38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71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93038" cy="1462088"/>
          </a:xfrm>
        </p:spPr>
        <p:txBody>
          <a:bodyPr/>
          <a:lstStyle/>
          <a:p>
            <a:pPr eaLnBrk="1" hangingPunct="1"/>
            <a:r>
              <a:rPr lang="en-US" sz="4000" smtClean="0"/>
              <a:t>Complexity of elimination</a:t>
            </a:r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2835275" y="1828800"/>
          <a:ext cx="2533650" cy="577850"/>
        </p:xfrm>
        <a:graphic>
          <a:graphicData uri="http://schemas.openxmlformats.org/presentationml/2006/ole">
            <p:oleObj spid="_x0000_s14338" name="Equation" r:id="rId4" imgW="1002960" imgH="228600" progId="Equation.3">
              <p:embed/>
            </p:oleObj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1143000" y="2438400"/>
          <a:ext cx="6472238" cy="409575"/>
        </p:xfrm>
        <a:graphic>
          <a:graphicData uri="http://schemas.openxmlformats.org/presentationml/2006/ole">
            <p:oleObj spid="_x0000_s14339" name="Equation" r:id="rId5" imgW="3619440" imgH="228600" progId="Equation.3">
              <p:embed/>
            </p:oleObj>
          </a:graphicData>
        </a:graphic>
      </p:graphicFrame>
      <p:sp>
        <p:nvSpPr>
          <p:cNvPr id="7176" name="Text Box 5"/>
          <p:cNvSpPr txBox="1">
            <a:spLocks noChangeArrowheads="1"/>
          </p:cNvSpPr>
          <p:nvPr/>
        </p:nvSpPr>
        <p:spPr bwMode="auto">
          <a:xfrm>
            <a:off x="4267200" y="3048000"/>
            <a:ext cx="316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hlink"/>
                </a:solidFill>
              </a:rPr>
              <a:t>The effect of the ordering:</a:t>
            </a:r>
            <a:endParaRPr lang="en-US" sz="3200"/>
          </a:p>
        </p:txBody>
      </p:sp>
      <p:graphicFrame>
        <p:nvGraphicFramePr>
          <p:cNvPr id="7172" name="Object 6"/>
          <p:cNvGraphicFramePr>
            <a:graphicFrameLocks noChangeAspect="1"/>
          </p:cNvGraphicFramePr>
          <p:nvPr/>
        </p:nvGraphicFramePr>
        <p:xfrm>
          <a:off x="3886200" y="5791200"/>
          <a:ext cx="1524000" cy="498475"/>
        </p:xfrm>
        <a:graphic>
          <a:graphicData uri="http://schemas.openxmlformats.org/presentationml/2006/ole">
            <p:oleObj spid="_x0000_s14340" name="Equation" r:id="rId6" imgW="698400" imgH="228600" progId="Equation.3">
              <p:embed/>
            </p:oleObj>
          </a:graphicData>
        </a:graphic>
      </p:graphicFrame>
      <p:graphicFrame>
        <p:nvGraphicFramePr>
          <p:cNvPr id="7173" name="Object 7"/>
          <p:cNvGraphicFramePr>
            <a:graphicFrameLocks noChangeAspect="1"/>
          </p:cNvGraphicFramePr>
          <p:nvPr/>
        </p:nvGraphicFramePr>
        <p:xfrm>
          <a:off x="6324600" y="5791200"/>
          <a:ext cx="1552575" cy="498475"/>
        </p:xfrm>
        <a:graphic>
          <a:graphicData uri="http://schemas.openxmlformats.org/presentationml/2006/ole">
            <p:oleObj spid="_x0000_s14341" name="Equation" r:id="rId7" imgW="711000" imgH="228600" progId="Equation.3">
              <p:embed/>
            </p:oleObj>
          </a:graphicData>
        </a:graphic>
      </p:graphicFrame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62000" y="3505200"/>
            <a:ext cx="1924050" cy="2652713"/>
            <a:chOff x="4080" y="96"/>
            <a:chExt cx="1212" cy="1671"/>
          </a:xfrm>
        </p:grpSpPr>
        <p:sp>
          <p:nvSpPr>
            <p:cNvPr id="7208" name="Text Box 9"/>
            <p:cNvSpPr txBox="1">
              <a:spLocks noChangeArrowheads="1"/>
            </p:cNvSpPr>
            <p:nvPr/>
          </p:nvSpPr>
          <p:spPr bwMode="auto">
            <a:xfrm>
              <a:off x="4132" y="1536"/>
              <a:ext cx="11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/>
                <a:t>“Moral” graph</a:t>
              </a:r>
            </a:p>
          </p:txBody>
        </p:sp>
        <p:sp>
          <p:nvSpPr>
            <p:cNvPr id="7209" name="Oval 10"/>
            <p:cNvSpPr>
              <a:spLocks noChangeArrowheads="1"/>
            </p:cNvSpPr>
            <p:nvPr/>
          </p:nvSpPr>
          <p:spPr bwMode="auto">
            <a:xfrm>
              <a:off x="4708" y="96"/>
              <a:ext cx="205" cy="1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7210" name="Oval 11"/>
            <p:cNvSpPr>
              <a:spLocks noChangeArrowheads="1"/>
            </p:cNvSpPr>
            <p:nvPr/>
          </p:nvSpPr>
          <p:spPr bwMode="auto">
            <a:xfrm>
              <a:off x="4080" y="1257"/>
              <a:ext cx="205" cy="20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7211" name="Oval 12"/>
            <p:cNvSpPr>
              <a:spLocks noChangeArrowheads="1"/>
            </p:cNvSpPr>
            <p:nvPr/>
          </p:nvSpPr>
          <p:spPr bwMode="auto">
            <a:xfrm>
              <a:off x="4708" y="1267"/>
              <a:ext cx="207" cy="19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7212" name="Oval 13"/>
            <p:cNvSpPr>
              <a:spLocks noChangeArrowheads="1"/>
            </p:cNvSpPr>
            <p:nvPr/>
          </p:nvSpPr>
          <p:spPr bwMode="auto">
            <a:xfrm>
              <a:off x="5088" y="681"/>
              <a:ext cx="204" cy="20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7213" name="Oval 14"/>
            <p:cNvSpPr>
              <a:spLocks noChangeArrowheads="1"/>
            </p:cNvSpPr>
            <p:nvPr/>
          </p:nvSpPr>
          <p:spPr bwMode="auto">
            <a:xfrm>
              <a:off x="4224" y="681"/>
              <a:ext cx="204" cy="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400">
                  <a:latin typeface="Times New Roman" pitchFamily="18" charset="0"/>
                </a:rPr>
                <a:t>B</a:t>
              </a:r>
            </a:p>
          </p:txBody>
        </p:sp>
        <p:cxnSp>
          <p:nvCxnSpPr>
            <p:cNvPr id="7214" name="AutoShape 15"/>
            <p:cNvCxnSpPr>
              <a:cxnSpLocks noChangeShapeType="1"/>
              <a:stCxn id="7210" idx="7"/>
              <a:endCxn id="7209" idx="4"/>
            </p:cNvCxnSpPr>
            <p:nvPr/>
          </p:nvCxnSpPr>
          <p:spPr bwMode="auto">
            <a:xfrm flipV="1">
              <a:off x="4255" y="295"/>
              <a:ext cx="556" cy="991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215" name="AutoShape 16"/>
            <p:cNvCxnSpPr>
              <a:cxnSpLocks noChangeShapeType="1"/>
              <a:stCxn id="7213" idx="4"/>
              <a:endCxn id="7210" idx="0"/>
            </p:cNvCxnSpPr>
            <p:nvPr/>
          </p:nvCxnSpPr>
          <p:spPr bwMode="auto">
            <a:xfrm flipH="1">
              <a:off x="4183" y="881"/>
              <a:ext cx="143" cy="37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216" name="AutoShape 17"/>
            <p:cNvCxnSpPr>
              <a:cxnSpLocks noChangeShapeType="1"/>
            </p:cNvCxnSpPr>
            <p:nvPr/>
          </p:nvCxnSpPr>
          <p:spPr bwMode="auto">
            <a:xfrm flipH="1">
              <a:off x="4398" y="266"/>
              <a:ext cx="340" cy="4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217" name="AutoShape 18"/>
            <p:cNvCxnSpPr>
              <a:cxnSpLocks noChangeShapeType="1"/>
            </p:cNvCxnSpPr>
            <p:nvPr/>
          </p:nvCxnSpPr>
          <p:spPr bwMode="auto">
            <a:xfrm>
              <a:off x="4883" y="266"/>
              <a:ext cx="307" cy="41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218" name="AutoShape 19"/>
            <p:cNvCxnSpPr>
              <a:cxnSpLocks noChangeShapeType="1"/>
            </p:cNvCxnSpPr>
            <p:nvPr/>
          </p:nvCxnSpPr>
          <p:spPr bwMode="auto">
            <a:xfrm flipH="1">
              <a:off x="4885" y="882"/>
              <a:ext cx="305" cy="41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219" name="AutoShape 20"/>
            <p:cNvCxnSpPr>
              <a:cxnSpLocks noChangeShapeType="1"/>
            </p:cNvCxnSpPr>
            <p:nvPr/>
          </p:nvCxnSpPr>
          <p:spPr bwMode="auto">
            <a:xfrm>
              <a:off x="4398" y="852"/>
              <a:ext cx="340" cy="44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</p:cxnSp>
      </p:grpSp>
      <p:cxnSp>
        <p:nvCxnSpPr>
          <p:cNvPr id="7178" name="AutoShape 21"/>
          <p:cNvCxnSpPr>
            <a:cxnSpLocks noChangeShapeType="1"/>
            <a:stCxn id="7213" idx="6"/>
            <a:endCxn id="7212" idx="2"/>
          </p:cNvCxnSpPr>
          <p:nvPr/>
        </p:nvCxnSpPr>
        <p:spPr bwMode="auto">
          <a:xfrm>
            <a:off x="1314450" y="4592638"/>
            <a:ext cx="1047750" cy="15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4038600" y="3581400"/>
            <a:ext cx="914400" cy="2133600"/>
            <a:chOff x="2544" y="2256"/>
            <a:chExt cx="576" cy="1344"/>
          </a:xfrm>
        </p:grpSpPr>
        <p:sp>
          <p:nvSpPr>
            <p:cNvPr id="7193" name="Oval 23"/>
            <p:cNvSpPr>
              <a:spLocks noChangeArrowheads="1"/>
            </p:cNvSpPr>
            <p:nvPr/>
          </p:nvSpPr>
          <p:spPr bwMode="auto">
            <a:xfrm>
              <a:off x="2677" y="2256"/>
              <a:ext cx="195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7194" name="Oval 24"/>
            <p:cNvSpPr>
              <a:spLocks noChangeArrowheads="1"/>
            </p:cNvSpPr>
            <p:nvPr/>
          </p:nvSpPr>
          <p:spPr bwMode="auto">
            <a:xfrm>
              <a:off x="2677" y="2553"/>
              <a:ext cx="193" cy="15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7195" name="Oval 25"/>
            <p:cNvSpPr>
              <a:spLocks noChangeArrowheads="1"/>
            </p:cNvSpPr>
            <p:nvPr/>
          </p:nvSpPr>
          <p:spPr bwMode="auto">
            <a:xfrm>
              <a:off x="2677" y="2848"/>
              <a:ext cx="193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7196" name="Oval 26"/>
            <p:cNvSpPr>
              <a:spLocks noChangeArrowheads="1"/>
            </p:cNvSpPr>
            <p:nvPr/>
          </p:nvSpPr>
          <p:spPr bwMode="auto">
            <a:xfrm>
              <a:off x="2677" y="3143"/>
              <a:ext cx="193" cy="1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7197" name="Oval 27"/>
            <p:cNvSpPr>
              <a:spLocks noChangeArrowheads="1"/>
            </p:cNvSpPr>
            <p:nvPr/>
          </p:nvSpPr>
          <p:spPr bwMode="auto">
            <a:xfrm>
              <a:off x="2677" y="3439"/>
              <a:ext cx="194" cy="1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7198" name="Freeform 28"/>
            <p:cNvSpPr>
              <a:spLocks/>
            </p:cNvSpPr>
            <p:nvPr/>
          </p:nvSpPr>
          <p:spPr bwMode="auto">
            <a:xfrm>
              <a:off x="2854" y="2355"/>
              <a:ext cx="89" cy="591"/>
            </a:xfrm>
            <a:custGeom>
              <a:avLst/>
              <a:gdLst>
                <a:gd name="T0" fmla="*/ 0 w 96"/>
                <a:gd name="T1" fmla="*/ 0 h 576"/>
                <a:gd name="T2" fmla="*/ 66 w 96"/>
                <a:gd name="T3" fmla="*/ 328 h 576"/>
                <a:gd name="T4" fmla="*/ 0 w 96"/>
                <a:gd name="T5" fmla="*/ 655 h 576"/>
                <a:gd name="T6" fmla="*/ 0 60000 65536"/>
                <a:gd name="T7" fmla="*/ 0 60000 65536"/>
                <a:gd name="T8" fmla="*/ 0 60000 65536"/>
                <a:gd name="T9" fmla="*/ 0 w 96"/>
                <a:gd name="T10" fmla="*/ 0 h 576"/>
                <a:gd name="T11" fmla="*/ 96 w 9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76">
                  <a:moveTo>
                    <a:pt x="0" y="0"/>
                  </a:moveTo>
                  <a:cubicBezTo>
                    <a:pt x="48" y="96"/>
                    <a:pt x="96" y="192"/>
                    <a:pt x="96" y="288"/>
                  </a:cubicBezTo>
                  <a:cubicBezTo>
                    <a:pt x="96" y="384"/>
                    <a:pt x="48" y="480"/>
                    <a:pt x="0" y="5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199" name="Line 29"/>
            <p:cNvSpPr>
              <a:spLocks noChangeShapeType="1"/>
            </p:cNvSpPr>
            <p:nvPr/>
          </p:nvSpPr>
          <p:spPr bwMode="auto">
            <a:xfrm>
              <a:off x="2766" y="2404"/>
              <a:ext cx="0" cy="14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00" name="Freeform 30"/>
            <p:cNvSpPr>
              <a:spLocks/>
            </p:cNvSpPr>
            <p:nvPr/>
          </p:nvSpPr>
          <p:spPr bwMode="auto">
            <a:xfrm>
              <a:off x="2589" y="2651"/>
              <a:ext cx="88" cy="591"/>
            </a:xfrm>
            <a:custGeom>
              <a:avLst/>
              <a:gdLst>
                <a:gd name="T0" fmla="*/ 62 w 96"/>
                <a:gd name="T1" fmla="*/ 0 h 576"/>
                <a:gd name="T2" fmla="*/ 0 w 96"/>
                <a:gd name="T3" fmla="*/ 328 h 576"/>
                <a:gd name="T4" fmla="*/ 62 w 96"/>
                <a:gd name="T5" fmla="*/ 655 h 576"/>
                <a:gd name="T6" fmla="*/ 0 60000 65536"/>
                <a:gd name="T7" fmla="*/ 0 60000 65536"/>
                <a:gd name="T8" fmla="*/ 0 60000 65536"/>
                <a:gd name="T9" fmla="*/ 0 w 96"/>
                <a:gd name="T10" fmla="*/ 0 h 576"/>
                <a:gd name="T11" fmla="*/ 96 w 9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76">
                  <a:moveTo>
                    <a:pt x="96" y="0"/>
                  </a:moveTo>
                  <a:cubicBezTo>
                    <a:pt x="48" y="96"/>
                    <a:pt x="0" y="192"/>
                    <a:pt x="0" y="288"/>
                  </a:cubicBezTo>
                  <a:cubicBezTo>
                    <a:pt x="0" y="384"/>
                    <a:pt x="48" y="480"/>
                    <a:pt x="96" y="5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01" name="Freeform 31"/>
            <p:cNvSpPr>
              <a:spLocks/>
            </p:cNvSpPr>
            <p:nvPr/>
          </p:nvSpPr>
          <p:spPr bwMode="auto">
            <a:xfrm>
              <a:off x="2544" y="2651"/>
              <a:ext cx="133" cy="837"/>
            </a:xfrm>
            <a:custGeom>
              <a:avLst/>
              <a:gdLst>
                <a:gd name="T0" fmla="*/ 97 w 144"/>
                <a:gd name="T1" fmla="*/ 0 h 816"/>
                <a:gd name="T2" fmla="*/ 0 w 144"/>
                <a:gd name="T3" fmla="*/ 382 h 816"/>
                <a:gd name="T4" fmla="*/ 97 w 144"/>
                <a:gd name="T5" fmla="*/ 927 h 816"/>
                <a:gd name="T6" fmla="*/ 0 60000 65536"/>
                <a:gd name="T7" fmla="*/ 0 60000 65536"/>
                <a:gd name="T8" fmla="*/ 0 60000 65536"/>
                <a:gd name="T9" fmla="*/ 0 w 144"/>
                <a:gd name="T10" fmla="*/ 0 h 816"/>
                <a:gd name="T11" fmla="*/ 144 w 144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16">
                  <a:moveTo>
                    <a:pt x="144" y="0"/>
                  </a:moveTo>
                  <a:cubicBezTo>
                    <a:pt x="72" y="100"/>
                    <a:pt x="0" y="200"/>
                    <a:pt x="0" y="336"/>
                  </a:cubicBezTo>
                  <a:cubicBezTo>
                    <a:pt x="0" y="472"/>
                    <a:pt x="72" y="644"/>
                    <a:pt x="144" y="8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02" name="Freeform 32"/>
            <p:cNvSpPr>
              <a:spLocks/>
            </p:cNvSpPr>
            <p:nvPr/>
          </p:nvSpPr>
          <p:spPr bwMode="auto">
            <a:xfrm>
              <a:off x="2854" y="2946"/>
              <a:ext cx="89" cy="542"/>
            </a:xfrm>
            <a:custGeom>
              <a:avLst/>
              <a:gdLst>
                <a:gd name="T0" fmla="*/ 0 w 96"/>
                <a:gd name="T1" fmla="*/ 0 h 528"/>
                <a:gd name="T2" fmla="*/ 66 w 96"/>
                <a:gd name="T3" fmla="*/ 328 h 528"/>
                <a:gd name="T4" fmla="*/ 0 w 96"/>
                <a:gd name="T5" fmla="*/ 602 h 528"/>
                <a:gd name="T6" fmla="*/ 0 60000 65536"/>
                <a:gd name="T7" fmla="*/ 0 60000 65536"/>
                <a:gd name="T8" fmla="*/ 0 60000 65536"/>
                <a:gd name="T9" fmla="*/ 0 w 96"/>
                <a:gd name="T10" fmla="*/ 0 h 528"/>
                <a:gd name="T11" fmla="*/ 96 w 96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28">
                  <a:moveTo>
                    <a:pt x="0" y="0"/>
                  </a:moveTo>
                  <a:cubicBezTo>
                    <a:pt x="48" y="100"/>
                    <a:pt x="96" y="200"/>
                    <a:pt x="96" y="288"/>
                  </a:cubicBezTo>
                  <a:cubicBezTo>
                    <a:pt x="96" y="376"/>
                    <a:pt x="48" y="452"/>
                    <a:pt x="0" y="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03" name="Freeform 33"/>
            <p:cNvSpPr>
              <a:spLocks/>
            </p:cNvSpPr>
            <p:nvPr/>
          </p:nvSpPr>
          <p:spPr bwMode="auto">
            <a:xfrm>
              <a:off x="2854" y="2355"/>
              <a:ext cx="177" cy="887"/>
            </a:xfrm>
            <a:custGeom>
              <a:avLst/>
              <a:gdLst>
                <a:gd name="T0" fmla="*/ 0 w 192"/>
                <a:gd name="T1" fmla="*/ 0 h 864"/>
                <a:gd name="T2" fmla="*/ 127 w 192"/>
                <a:gd name="T3" fmla="*/ 493 h 864"/>
                <a:gd name="T4" fmla="*/ 0 w 192"/>
                <a:gd name="T5" fmla="*/ 986 h 864"/>
                <a:gd name="T6" fmla="*/ 0 60000 65536"/>
                <a:gd name="T7" fmla="*/ 0 60000 65536"/>
                <a:gd name="T8" fmla="*/ 0 60000 65536"/>
                <a:gd name="T9" fmla="*/ 0 w 192"/>
                <a:gd name="T10" fmla="*/ 0 h 864"/>
                <a:gd name="T11" fmla="*/ 192 w 19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864">
                  <a:moveTo>
                    <a:pt x="0" y="0"/>
                  </a:moveTo>
                  <a:cubicBezTo>
                    <a:pt x="96" y="144"/>
                    <a:pt x="192" y="288"/>
                    <a:pt x="192" y="432"/>
                  </a:cubicBezTo>
                  <a:cubicBezTo>
                    <a:pt x="192" y="576"/>
                    <a:pt x="96" y="720"/>
                    <a:pt x="0" y="86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204" name="Freeform 34"/>
            <p:cNvSpPr>
              <a:spLocks/>
            </p:cNvSpPr>
            <p:nvPr/>
          </p:nvSpPr>
          <p:spPr bwMode="auto">
            <a:xfrm>
              <a:off x="2854" y="2355"/>
              <a:ext cx="266" cy="1182"/>
            </a:xfrm>
            <a:custGeom>
              <a:avLst/>
              <a:gdLst>
                <a:gd name="T0" fmla="*/ 0 w 288"/>
                <a:gd name="T1" fmla="*/ 0 h 1152"/>
                <a:gd name="T2" fmla="*/ 194 w 288"/>
                <a:gd name="T3" fmla="*/ 600 h 1152"/>
                <a:gd name="T4" fmla="*/ 0 w 288"/>
                <a:gd name="T5" fmla="*/ 1310 h 1152"/>
                <a:gd name="T6" fmla="*/ 0 60000 65536"/>
                <a:gd name="T7" fmla="*/ 0 60000 65536"/>
                <a:gd name="T8" fmla="*/ 0 60000 65536"/>
                <a:gd name="T9" fmla="*/ 0 w 288"/>
                <a:gd name="T10" fmla="*/ 0 h 1152"/>
                <a:gd name="T11" fmla="*/ 288 w 288"/>
                <a:gd name="T12" fmla="*/ 1152 h 1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152">
                  <a:moveTo>
                    <a:pt x="0" y="0"/>
                  </a:moveTo>
                  <a:cubicBezTo>
                    <a:pt x="144" y="168"/>
                    <a:pt x="288" y="336"/>
                    <a:pt x="288" y="528"/>
                  </a:cubicBezTo>
                  <a:cubicBezTo>
                    <a:pt x="288" y="720"/>
                    <a:pt x="144" y="936"/>
                    <a:pt x="0" y="1152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cxnSp>
          <p:nvCxnSpPr>
            <p:cNvPr id="7205" name="AutoShape 35"/>
            <p:cNvCxnSpPr>
              <a:cxnSpLocks noChangeShapeType="1"/>
              <a:stCxn id="7194" idx="4"/>
              <a:endCxn id="7195" idx="0"/>
            </p:cNvCxnSpPr>
            <p:nvPr/>
          </p:nvCxnSpPr>
          <p:spPr bwMode="auto">
            <a:xfrm>
              <a:off x="2774" y="2712"/>
              <a:ext cx="0" cy="136"/>
            </a:xfrm>
            <a:prstGeom prst="straightConnector1">
              <a:avLst/>
            </a:prstGeom>
            <a:noFill/>
            <a:ln w="15875">
              <a:solidFill>
                <a:schemeClr val="hlink"/>
              </a:solidFill>
              <a:prstDash val="dash"/>
              <a:round/>
              <a:headEnd/>
              <a:tailEnd/>
            </a:ln>
          </p:spPr>
        </p:cxnSp>
        <p:cxnSp>
          <p:nvCxnSpPr>
            <p:cNvPr id="7206" name="AutoShape 36"/>
            <p:cNvCxnSpPr>
              <a:cxnSpLocks noChangeShapeType="1"/>
            </p:cNvCxnSpPr>
            <p:nvPr/>
          </p:nvCxnSpPr>
          <p:spPr bwMode="auto">
            <a:xfrm>
              <a:off x="2784" y="3024"/>
              <a:ext cx="0" cy="136"/>
            </a:xfrm>
            <a:prstGeom prst="straightConnector1">
              <a:avLst/>
            </a:prstGeom>
            <a:noFill/>
            <a:ln w="15875">
              <a:solidFill>
                <a:schemeClr val="hlink"/>
              </a:solidFill>
              <a:prstDash val="dash"/>
              <a:round/>
              <a:headEnd/>
              <a:tailEnd/>
            </a:ln>
          </p:spPr>
        </p:cxnSp>
        <p:cxnSp>
          <p:nvCxnSpPr>
            <p:cNvPr id="7207" name="AutoShape 37"/>
            <p:cNvCxnSpPr>
              <a:cxnSpLocks noChangeShapeType="1"/>
            </p:cNvCxnSpPr>
            <p:nvPr/>
          </p:nvCxnSpPr>
          <p:spPr bwMode="auto">
            <a:xfrm>
              <a:off x="2784" y="3312"/>
              <a:ext cx="0" cy="136"/>
            </a:xfrm>
            <a:prstGeom prst="straightConnector1">
              <a:avLst/>
            </a:prstGeom>
            <a:noFill/>
            <a:ln w="15875">
              <a:solidFill>
                <a:schemeClr val="hlink"/>
              </a:solidFill>
              <a:prstDash val="dash"/>
              <a:round/>
              <a:headEnd/>
              <a:tailEnd/>
            </a:ln>
          </p:spPr>
        </p:cxn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6629400" y="3581400"/>
            <a:ext cx="773113" cy="2133600"/>
            <a:chOff x="3360" y="2304"/>
            <a:chExt cx="487" cy="1344"/>
          </a:xfrm>
        </p:grpSpPr>
        <p:sp>
          <p:nvSpPr>
            <p:cNvPr id="7181" name="Oval 39"/>
            <p:cNvSpPr>
              <a:spLocks noChangeArrowheads="1"/>
            </p:cNvSpPr>
            <p:nvPr/>
          </p:nvSpPr>
          <p:spPr bwMode="auto">
            <a:xfrm>
              <a:off x="3493" y="2304"/>
              <a:ext cx="195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7182" name="Oval 40"/>
            <p:cNvSpPr>
              <a:spLocks noChangeArrowheads="1"/>
            </p:cNvSpPr>
            <p:nvPr/>
          </p:nvSpPr>
          <p:spPr bwMode="auto">
            <a:xfrm>
              <a:off x="3493" y="2601"/>
              <a:ext cx="193" cy="159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7183" name="Oval 41"/>
            <p:cNvSpPr>
              <a:spLocks noChangeArrowheads="1"/>
            </p:cNvSpPr>
            <p:nvPr/>
          </p:nvSpPr>
          <p:spPr bwMode="auto">
            <a:xfrm>
              <a:off x="3493" y="2896"/>
              <a:ext cx="193" cy="1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7184" name="Oval 42"/>
            <p:cNvSpPr>
              <a:spLocks noChangeArrowheads="1"/>
            </p:cNvSpPr>
            <p:nvPr/>
          </p:nvSpPr>
          <p:spPr bwMode="auto">
            <a:xfrm>
              <a:off x="3493" y="3191"/>
              <a:ext cx="193" cy="1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7185" name="Oval 43"/>
            <p:cNvSpPr>
              <a:spLocks noChangeArrowheads="1"/>
            </p:cNvSpPr>
            <p:nvPr/>
          </p:nvSpPr>
          <p:spPr bwMode="auto">
            <a:xfrm>
              <a:off x="3493" y="3487"/>
              <a:ext cx="194" cy="16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7186" name="Freeform 44"/>
            <p:cNvSpPr>
              <a:spLocks/>
            </p:cNvSpPr>
            <p:nvPr/>
          </p:nvSpPr>
          <p:spPr bwMode="auto">
            <a:xfrm>
              <a:off x="3670" y="2403"/>
              <a:ext cx="89" cy="591"/>
            </a:xfrm>
            <a:custGeom>
              <a:avLst/>
              <a:gdLst>
                <a:gd name="T0" fmla="*/ 0 w 96"/>
                <a:gd name="T1" fmla="*/ 0 h 576"/>
                <a:gd name="T2" fmla="*/ 66 w 96"/>
                <a:gd name="T3" fmla="*/ 328 h 576"/>
                <a:gd name="T4" fmla="*/ 0 w 96"/>
                <a:gd name="T5" fmla="*/ 655 h 576"/>
                <a:gd name="T6" fmla="*/ 0 60000 65536"/>
                <a:gd name="T7" fmla="*/ 0 60000 65536"/>
                <a:gd name="T8" fmla="*/ 0 60000 65536"/>
                <a:gd name="T9" fmla="*/ 0 w 96"/>
                <a:gd name="T10" fmla="*/ 0 h 576"/>
                <a:gd name="T11" fmla="*/ 96 w 9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76">
                  <a:moveTo>
                    <a:pt x="0" y="0"/>
                  </a:moveTo>
                  <a:cubicBezTo>
                    <a:pt x="48" y="96"/>
                    <a:pt x="96" y="192"/>
                    <a:pt x="96" y="288"/>
                  </a:cubicBezTo>
                  <a:cubicBezTo>
                    <a:pt x="96" y="384"/>
                    <a:pt x="48" y="480"/>
                    <a:pt x="0" y="5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187" name="Freeform 45"/>
            <p:cNvSpPr>
              <a:spLocks/>
            </p:cNvSpPr>
            <p:nvPr/>
          </p:nvSpPr>
          <p:spPr bwMode="auto">
            <a:xfrm>
              <a:off x="3405" y="2699"/>
              <a:ext cx="88" cy="591"/>
            </a:xfrm>
            <a:custGeom>
              <a:avLst/>
              <a:gdLst>
                <a:gd name="T0" fmla="*/ 62 w 96"/>
                <a:gd name="T1" fmla="*/ 0 h 576"/>
                <a:gd name="T2" fmla="*/ 0 w 96"/>
                <a:gd name="T3" fmla="*/ 328 h 576"/>
                <a:gd name="T4" fmla="*/ 62 w 96"/>
                <a:gd name="T5" fmla="*/ 655 h 576"/>
                <a:gd name="T6" fmla="*/ 0 60000 65536"/>
                <a:gd name="T7" fmla="*/ 0 60000 65536"/>
                <a:gd name="T8" fmla="*/ 0 60000 65536"/>
                <a:gd name="T9" fmla="*/ 0 w 96"/>
                <a:gd name="T10" fmla="*/ 0 h 576"/>
                <a:gd name="T11" fmla="*/ 96 w 9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76">
                  <a:moveTo>
                    <a:pt x="96" y="0"/>
                  </a:moveTo>
                  <a:cubicBezTo>
                    <a:pt x="48" y="96"/>
                    <a:pt x="0" y="192"/>
                    <a:pt x="0" y="288"/>
                  </a:cubicBezTo>
                  <a:cubicBezTo>
                    <a:pt x="0" y="384"/>
                    <a:pt x="48" y="480"/>
                    <a:pt x="96" y="5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188" name="Freeform 46"/>
            <p:cNvSpPr>
              <a:spLocks/>
            </p:cNvSpPr>
            <p:nvPr/>
          </p:nvSpPr>
          <p:spPr bwMode="auto">
            <a:xfrm>
              <a:off x="3360" y="2699"/>
              <a:ext cx="133" cy="837"/>
            </a:xfrm>
            <a:custGeom>
              <a:avLst/>
              <a:gdLst>
                <a:gd name="T0" fmla="*/ 97 w 144"/>
                <a:gd name="T1" fmla="*/ 0 h 816"/>
                <a:gd name="T2" fmla="*/ 0 w 144"/>
                <a:gd name="T3" fmla="*/ 382 h 816"/>
                <a:gd name="T4" fmla="*/ 97 w 144"/>
                <a:gd name="T5" fmla="*/ 927 h 816"/>
                <a:gd name="T6" fmla="*/ 0 60000 65536"/>
                <a:gd name="T7" fmla="*/ 0 60000 65536"/>
                <a:gd name="T8" fmla="*/ 0 60000 65536"/>
                <a:gd name="T9" fmla="*/ 0 w 144"/>
                <a:gd name="T10" fmla="*/ 0 h 816"/>
                <a:gd name="T11" fmla="*/ 144 w 144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16">
                  <a:moveTo>
                    <a:pt x="144" y="0"/>
                  </a:moveTo>
                  <a:cubicBezTo>
                    <a:pt x="72" y="100"/>
                    <a:pt x="0" y="200"/>
                    <a:pt x="0" y="336"/>
                  </a:cubicBezTo>
                  <a:cubicBezTo>
                    <a:pt x="0" y="472"/>
                    <a:pt x="72" y="644"/>
                    <a:pt x="144" y="81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189" name="Freeform 47"/>
            <p:cNvSpPr>
              <a:spLocks/>
            </p:cNvSpPr>
            <p:nvPr/>
          </p:nvSpPr>
          <p:spPr bwMode="auto">
            <a:xfrm>
              <a:off x="3670" y="2994"/>
              <a:ext cx="89" cy="542"/>
            </a:xfrm>
            <a:custGeom>
              <a:avLst/>
              <a:gdLst>
                <a:gd name="T0" fmla="*/ 0 w 96"/>
                <a:gd name="T1" fmla="*/ 0 h 528"/>
                <a:gd name="T2" fmla="*/ 66 w 96"/>
                <a:gd name="T3" fmla="*/ 328 h 528"/>
                <a:gd name="T4" fmla="*/ 0 w 96"/>
                <a:gd name="T5" fmla="*/ 602 h 528"/>
                <a:gd name="T6" fmla="*/ 0 60000 65536"/>
                <a:gd name="T7" fmla="*/ 0 60000 65536"/>
                <a:gd name="T8" fmla="*/ 0 60000 65536"/>
                <a:gd name="T9" fmla="*/ 0 w 96"/>
                <a:gd name="T10" fmla="*/ 0 h 528"/>
                <a:gd name="T11" fmla="*/ 96 w 96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28">
                  <a:moveTo>
                    <a:pt x="0" y="0"/>
                  </a:moveTo>
                  <a:cubicBezTo>
                    <a:pt x="48" y="100"/>
                    <a:pt x="96" y="200"/>
                    <a:pt x="96" y="288"/>
                  </a:cubicBezTo>
                  <a:cubicBezTo>
                    <a:pt x="96" y="376"/>
                    <a:pt x="48" y="452"/>
                    <a:pt x="0" y="5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190" name="Freeform 48"/>
            <p:cNvSpPr>
              <a:spLocks/>
            </p:cNvSpPr>
            <p:nvPr/>
          </p:nvSpPr>
          <p:spPr bwMode="auto">
            <a:xfrm>
              <a:off x="3670" y="2403"/>
              <a:ext cx="177" cy="887"/>
            </a:xfrm>
            <a:custGeom>
              <a:avLst/>
              <a:gdLst>
                <a:gd name="T0" fmla="*/ 0 w 192"/>
                <a:gd name="T1" fmla="*/ 0 h 864"/>
                <a:gd name="T2" fmla="*/ 127 w 192"/>
                <a:gd name="T3" fmla="*/ 493 h 864"/>
                <a:gd name="T4" fmla="*/ 0 w 192"/>
                <a:gd name="T5" fmla="*/ 986 h 864"/>
                <a:gd name="T6" fmla="*/ 0 60000 65536"/>
                <a:gd name="T7" fmla="*/ 0 60000 65536"/>
                <a:gd name="T8" fmla="*/ 0 60000 65536"/>
                <a:gd name="T9" fmla="*/ 0 w 192"/>
                <a:gd name="T10" fmla="*/ 0 h 864"/>
                <a:gd name="T11" fmla="*/ 192 w 19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864">
                  <a:moveTo>
                    <a:pt x="0" y="0"/>
                  </a:moveTo>
                  <a:cubicBezTo>
                    <a:pt x="96" y="144"/>
                    <a:pt x="192" y="288"/>
                    <a:pt x="192" y="432"/>
                  </a:cubicBezTo>
                  <a:cubicBezTo>
                    <a:pt x="192" y="576"/>
                    <a:pt x="96" y="720"/>
                    <a:pt x="0" y="86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cxnSp>
          <p:nvCxnSpPr>
            <p:cNvPr id="7191" name="AutoShape 49"/>
            <p:cNvCxnSpPr>
              <a:cxnSpLocks noChangeShapeType="1"/>
              <a:endCxn id="7184" idx="0"/>
            </p:cNvCxnSpPr>
            <p:nvPr/>
          </p:nvCxnSpPr>
          <p:spPr bwMode="auto">
            <a:xfrm flipH="1">
              <a:off x="3590" y="3024"/>
              <a:ext cx="10" cy="167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7192" name="AutoShape 50"/>
            <p:cNvCxnSpPr>
              <a:cxnSpLocks noChangeShapeType="1"/>
            </p:cNvCxnSpPr>
            <p:nvPr/>
          </p:nvCxnSpPr>
          <p:spPr bwMode="auto">
            <a:xfrm>
              <a:off x="3600" y="3360"/>
              <a:ext cx="0" cy="136"/>
            </a:xfrm>
            <a:prstGeom prst="straightConnector1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6EC038-EEDD-4B9E-A236-74B8CB350488}" type="slidenum">
              <a:rPr lang="en-US" smtClean="0">
                <a:cs typeface="Arial" pitchFamily="34" charset="0"/>
              </a:rPr>
              <a:pPr/>
              <a:t>39</a:t>
            </a:fld>
            <a:endParaRPr lang="en-US" smtClean="0">
              <a:cs typeface="Arial" pitchFamily="34" charset="0"/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3825" y="-31750"/>
            <a:ext cx="9399588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0755" name="Text Box 3"/>
          <p:cNvSpPr txBox="1">
            <a:spLocks noChangeArrowheads="1"/>
          </p:cNvSpPr>
          <p:nvPr/>
        </p:nvSpPr>
        <p:spPr bwMode="auto">
          <a:xfrm>
            <a:off x="1279525" y="5746750"/>
            <a:ext cx="660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More accurately: O(r exp(w*(d)) where r is the number of cpts.</a:t>
            </a:r>
          </a:p>
          <a:p>
            <a:r>
              <a:rPr lang="en-US"/>
              <a:t>For Bayesian networks r=n. For Markov networks?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620000" y="3657600"/>
            <a:ext cx="838200" cy="152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19200" y="3810000"/>
            <a:ext cx="2209800" cy="304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019800" y="3581400"/>
            <a:ext cx="15240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BE-BEL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07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9"/>
          <p:cNvGrpSpPr>
            <a:grpSpLocks/>
          </p:cNvGrpSpPr>
          <p:nvPr/>
        </p:nvGrpSpPr>
        <p:grpSpPr bwMode="auto">
          <a:xfrm>
            <a:off x="809625" y="1695450"/>
            <a:ext cx="6837363" cy="4267200"/>
            <a:chOff x="510" y="1068"/>
            <a:chExt cx="4307" cy="2688"/>
          </a:xfrm>
        </p:grpSpPr>
        <p:sp>
          <p:nvSpPr>
            <p:cNvPr id="8293" name="Rectangle 101"/>
            <p:cNvSpPr>
              <a:spLocks noChangeArrowheads="1"/>
            </p:cNvSpPr>
            <p:nvPr/>
          </p:nvSpPr>
          <p:spPr bwMode="auto">
            <a:xfrm>
              <a:off x="1398" y="2368"/>
              <a:ext cx="173" cy="115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4" name="Rectangle 102"/>
            <p:cNvSpPr>
              <a:spLocks noChangeArrowheads="1"/>
            </p:cNvSpPr>
            <p:nvPr/>
          </p:nvSpPr>
          <p:spPr bwMode="auto">
            <a:xfrm>
              <a:off x="2298" y="2268"/>
              <a:ext cx="173" cy="115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" name="Rectangle 103"/>
            <p:cNvSpPr>
              <a:spLocks noChangeArrowheads="1"/>
            </p:cNvSpPr>
            <p:nvPr/>
          </p:nvSpPr>
          <p:spPr bwMode="auto">
            <a:xfrm>
              <a:off x="2340" y="3078"/>
              <a:ext cx="173" cy="115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6" name="Rectangle 104"/>
            <p:cNvSpPr>
              <a:spLocks noChangeArrowheads="1"/>
            </p:cNvSpPr>
            <p:nvPr/>
          </p:nvSpPr>
          <p:spPr bwMode="auto">
            <a:xfrm>
              <a:off x="3492" y="1806"/>
              <a:ext cx="173" cy="115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7" name="Rectangle 105"/>
            <p:cNvSpPr>
              <a:spLocks noChangeArrowheads="1"/>
            </p:cNvSpPr>
            <p:nvPr/>
          </p:nvSpPr>
          <p:spPr bwMode="auto">
            <a:xfrm>
              <a:off x="3612" y="1068"/>
              <a:ext cx="173" cy="115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8" name="Rectangle 106"/>
            <p:cNvSpPr>
              <a:spLocks noChangeArrowheads="1"/>
            </p:cNvSpPr>
            <p:nvPr/>
          </p:nvSpPr>
          <p:spPr bwMode="auto">
            <a:xfrm>
              <a:off x="4644" y="2646"/>
              <a:ext cx="173" cy="115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9" name="Rectangle 107"/>
            <p:cNvSpPr>
              <a:spLocks noChangeArrowheads="1"/>
            </p:cNvSpPr>
            <p:nvPr/>
          </p:nvSpPr>
          <p:spPr bwMode="auto">
            <a:xfrm>
              <a:off x="3996" y="2736"/>
              <a:ext cx="173" cy="115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0" name="Rectangle 108"/>
            <p:cNvSpPr>
              <a:spLocks noChangeArrowheads="1"/>
            </p:cNvSpPr>
            <p:nvPr/>
          </p:nvSpPr>
          <p:spPr bwMode="auto">
            <a:xfrm>
              <a:off x="3732" y="3612"/>
              <a:ext cx="240" cy="144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2" name="Rectangle 100"/>
            <p:cNvSpPr>
              <a:spLocks noChangeArrowheads="1"/>
            </p:cNvSpPr>
            <p:nvPr/>
          </p:nvSpPr>
          <p:spPr bwMode="auto">
            <a:xfrm>
              <a:off x="510" y="1822"/>
              <a:ext cx="173" cy="115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1" name="Rectangle 99"/>
            <p:cNvSpPr>
              <a:spLocks noChangeArrowheads="1"/>
            </p:cNvSpPr>
            <p:nvPr/>
          </p:nvSpPr>
          <p:spPr bwMode="auto">
            <a:xfrm>
              <a:off x="594" y="3322"/>
              <a:ext cx="173" cy="115"/>
            </a:xfrm>
            <a:prstGeom prst="rect">
              <a:avLst/>
            </a:prstGeom>
            <a:solidFill>
              <a:schemeClr val="accent2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Maximization</a:t>
            </a:r>
          </a:p>
        </p:txBody>
      </p:sp>
      <p:cxnSp>
        <p:nvCxnSpPr>
          <p:cNvPr id="8208" name="AutoShape 16"/>
          <p:cNvCxnSpPr>
            <a:cxnSpLocks noChangeShapeType="1"/>
          </p:cNvCxnSpPr>
          <p:nvPr/>
        </p:nvCxnSpPr>
        <p:spPr bwMode="auto">
          <a:xfrm>
            <a:off x="1073150" y="2884488"/>
            <a:ext cx="919163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209" name="AutoShape 17"/>
          <p:cNvCxnSpPr>
            <a:cxnSpLocks noChangeShapeType="1"/>
          </p:cNvCxnSpPr>
          <p:nvPr/>
        </p:nvCxnSpPr>
        <p:spPr bwMode="auto">
          <a:xfrm flipV="1">
            <a:off x="1177925" y="4116388"/>
            <a:ext cx="814388" cy="13509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210" name="AutoShape 18"/>
          <p:cNvCxnSpPr>
            <a:cxnSpLocks noChangeShapeType="1"/>
          </p:cNvCxnSpPr>
          <p:nvPr/>
        </p:nvCxnSpPr>
        <p:spPr bwMode="auto">
          <a:xfrm>
            <a:off x="2189163" y="3957638"/>
            <a:ext cx="147637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211" name="AutoShape 19"/>
          <p:cNvCxnSpPr>
            <a:cxnSpLocks noChangeShapeType="1"/>
          </p:cNvCxnSpPr>
          <p:nvPr/>
        </p:nvCxnSpPr>
        <p:spPr bwMode="auto">
          <a:xfrm flipH="1" flipV="1">
            <a:off x="3862388" y="4116388"/>
            <a:ext cx="173037" cy="9525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212" name="AutoShape 20"/>
          <p:cNvCxnSpPr>
            <a:cxnSpLocks noChangeShapeType="1"/>
          </p:cNvCxnSpPr>
          <p:nvPr/>
        </p:nvCxnSpPr>
        <p:spPr bwMode="auto">
          <a:xfrm flipV="1">
            <a:off x="3862388" y="2978150"/>
            <a:ext cx="1243012" cy="8207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213" name="AutoShape 21"/>
          <p:cNvCxnSpPr>
            <a:cxnSpLocks noChangeShapeType="1"/>
          </p:cNvCxnSpPr>
          <p:nvPr/>
        </p:nvCxnSpPr>
        <p:spPr bwMode="auto">
          <a:xfrm flipV="1">
            <a:off x="5302250" y="1689100"/>
            <a:ext cx="427038" cy="11303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214" name="AutoShape 22"/>
          <p:cNvCxnSpPr>
            <a:cxnSpLocks noChangeShapeType="1"/>
          </p:cNvCxnSpPr>
          <p:nvPr/>
        </p:nvCxnSpPr>
        <p:spPr bwMode="auto">
          <a:xfrm flipH="1" flipV="1">
            <a:off x="5499100" y="2978150"/>
            <a:ext cx="793750" cy="1050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215" name="AutoShape 23"/>
          <p:cNvCxnSpPr>
            <a:cxnSpLocks noChangeShapeType="1"/>
          </p:cNvCxnSpPr>
          <p:nvPr/>
        </p:nvCxnSpPr>
        <p:spPr bwMode="auto">
          <a:xfrm flipH="1">
            <a:off x="6489700" y="4187825"/>
            <a:ext cx="114935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8216" name="AutoShape 24"/>
          <p:cNvCxnSpPr>
            <a:cxnSpLocks noChangeShapeType="1"/>
          </p:cNvCxnSpPr>
          <p:nvPr/>
        </p:nvCxnSpPr>
        <p:spPr bwMode="auto">
          <a:xfrm flipV="1">
            <a:off x="6097588" y="4346575"/>
            <a:ext cx="195262" cy="1063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sp>
        <p:nvSpPr>
          <p:cNvPr id="8217" name="Text Box 25"/>
          <p:cNvSpPr txBox="1">
            <a:spLocks noChangeArrowheads="1"/>
          </p:cNvSpPr>
          <p:nvPr/>
        </p:nvSpPr>
        <p:spPr bwMode="auto">
          <a:xfrm>
            <a:off x="3165475" y="6216650"/>
            <a:ext cx="28130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hlink"/>
                </a:solidFill>
                <a:latin typeface="Verdana" pitchFamily="34" charset="0"/>
              </a:rPr>
              <a:t>What is the maximum?</a:t>
            </a:r>
          </a:p>
        </p:txBody>
      </p:sp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2193925" y="5715000"/>
            <a:ext cx="1841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977900" y="5761038"/>
            <a:ext cx="4000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hlink"/>
                </a:solidFill>
                <a:latin typeface="Verdana" pitchFamily="34" charset="0"/>
              </a:rPr>
              <a:t>15</a:t>
            </a:r>
          </a:p>
        </p:txBody>
      </p:sp>
      <p:sp>
        <p:nvSpPr>
          <p:cNvPr id="8220" name="Text Box 28"/>
          <p:cNvSpPr txBox="1">
            <a:spLocks noChangeArrowheads="1"/>
          </p:cNvSpPr>
          <p:nvPr/>
        </p:nvSpPr>
        <p:spPr bwMode="auto">
          <a:xfrm>
            <a:off x="866775" y="2316163"/>
            <a:ext cx="4000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hlink"/>
                </a:solidFill>
                <a:latin typeface="Verdana" pitchFamily="34" charset="0"/>
              </a:rPr>
              <a:t>23</a:t>
            </a:r>
          </a:p>
        </p:txBody>
      </p:sp>
      <p:sp>
        <p:nvSpPr>
          <p:cNvPr id="8221" name="Text Box 29"/>
          <p:cNvSpPr txBox="1">
            <a:spLocks noChangeArrowheads="1"/>
          </p:cNvSpPr>
          <p:nvPr/>
        </p:nvSpPr>
        <p:spPr bwMode="auto">
          <a:xfrm>
            <a:off x="1452563" y="3805238"/>
            <a:ext cx="4000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hlink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4000500" y="3762375"/>
            <a:ext cx="4000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hlink"/>
                </a:solidFill>
                <a:latin typeface="Verdana" pitchFamily="34" charset="0"/>
              </a:rPr>
              <a:t>32</a:t>
            </a:r>
          </a:p>
        </p:txBody>
      </p:sp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3829050" y="5353050"/>
            <a:ext cx="4000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hlink"/>
                </a:solidFill>
                <a:latin typeface="Verdana" pitchFamily="34" charset="0"/>
              </a:rPr>
              <a:t>10</a:t>
            </a:r>
          </a:p>
        </p:txBody>
      </p:sp>
      <p:sp>
        <p:nvSpPr>
          <p:cNvPr id="8224" name="Text Box 32"/>
          <p:cNvSpPr txBox="1">
            <a:spLocks noChangeArrowheads="1"/>
          </p:cNvSpPr>
          <p:nvPr/>
        </p:nvSpPr>
        <p:spPr bwMode="auto">
          <a:xfrm>
            <a:off x="5849938" y="5705475"/>
            <a:ext cx="5080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hlink"/>
                </a:solidFill>
                <a:latin typeface="Verdana" pitchFamily="34" charset="0"/>
              </a:rPr>
              <a:t>100</a:t>
            </a:r>
          </a:p>
        </p:txBody>
      </p:sp>
      <p:sp>
        <p:nvSpPr>
          <p:cNvPr id="8225" name="Text Box 33"/>
          <p:cNvSpPr txBox="1">
            <a:spLocks noChangeArrowheads="1"/>
          </p:cNvSpPr>
          <p:nvPr/>
        </p:nvSpPr>
        <p:spPr bwMode="auto">
          <a:xfrm>
            <a:off x="5776913" y="4171950"/>
            <a:ext cx="4000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hlink"/>
                </a:solidFill>
                <a:latin typeface="Verdana" pitchFamily="34" charset="0"/>
              </a:rPr>
              <a:t>65</a:t>
            </a:r>
          </a:p>
        </p:txBody>
      </p:sp>
      <p:sp>
        <p:nvSpPr>
          <p:cNvPr id="8226" name="Text Box 34"/>
          <p:cNvSpPr txBox="1">
            <a:spLocks noChangeArrowheads="1"/>
          </p:cNvSpPr>
          <p:nvPr/>
        </p:nvSpPr>
        <p:spPr bwMode="auto">
          <a:xfrm>
            <a:off x="7610475" y="3797300"/>
            <a:ext cx="4000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hlink"/>
                </a:solidFill>
                <a:latin typeface="Verdana" pitchFamily="34" charset="0"/>
              </a:rPr>
              <a:t>47</a:t>
            </a:r>
          </a:p>
        </p:txBody>
      </p:sp>
      <p:sp>
        <p:nvSpPr>
          <p:cNvPr id="8227" name="Text Box 35"/>
          <p:cNvSpPr txBox="1">
            <a:spLocks noChangeArrowheads="1"/>
          </p:cNvSpPr>
          <p:nvPr/>
        </p:nvSpPr>
        <p:spPr bwMode="auto">
          <a:xfrm>
            <a:off x="5133975" y="3124200"/>
            <a:ext cx="4000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hlink"/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8228" name="Text Box 36"/>
          <p:cNvSpPr txBox="1">
            <a:spLocks noChangeArrowheads="1"/>
          </p:cNvSpPr>
          <p:nvPr/>
        </p:nvSpPr>
        <p:spPr bwMode="auto">
          <a:xfrm>
            <a:off x="5876925" y="1352550"/>
            <a:ext cx="4000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hlink"/>
                </a:solidFill>
                <a:latin typeface="Verdana" pitchFamily="34" charset="0"/>
              </a:rPr>
              <a:t>77</a:t>
            </a:r>
          </a:p>
        </p:txBody>
      </p:sp>
      <p:grpSp>
        <p:nvGrpSpPr>
          <p:cNvPr id="3" name="Group 81"/>
          <p:cNvGrpSpPr>
            <a:grpSpLocks/>
          </p:cNvGrpSpPr>
          <p:nvPr/>
        </p:nvGrpSpPr>
        <p:grpSpPr bwMode="auto">
          <a:xfrm>
            <a:off x="6164263" y="4319588"/>
            <a:ext cx="531812" cy="1271587"/>
            <a:chOff x="3883" y="2721"/>
            <a:chExt cx="335" cy="801"/>
          </a:xfrm>
        </p:grpSpPr>
        <p:sp>
          <p:nvSpPr>
            <p:cNvPr id="8229" name="Text Box 37"/>
            <p:cNvSpPr txBox="1">
              <a:spLocks noChangeArrowheads="1"/>
            </p:cNvSpPr>
            <p:nvPr/>
          </p:nvSpPr>
          <p:spPr bwMode="auto">
            <a:xfrm>
              <a:off x="3931" y="2721"/>
              <a:ext cx="287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100</a:t>
              </a:r>
            </a:p>
          </p:txBody>
        </p:sp>
        <p:sp>
          <p:nvSpPr>
            <p:cNvPr id="8231" name="Line 39"/>
            <p:cNvSpPr>
              <a:spLocks noChangeShapeType="1"/>
            </p:cNvSpPr>
            <p:nvPr/>
          </p:nvSpPr>
          <p:spPr bwMode="auto">
            <a:xfrm flipV="1">
              <a:off x="3883" y="2850"/>
              <a:ext cx="135" cy="67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84"/>
          <p:cNvGrpSpPr>
            <a:grpSpLocks/>
          </p:cNvGrpSpPr>
          <p:nvPr/>
        </p:nvGrpSpPr>
        <p:grpSpPr bwMode="auto">
          <a:xfrm>
            <a:off x="1268413" y="4075113"/>
            <a:ext cx="1027112" cy="1417637"/>
            <a:chOff x="799" y="2563"/>
            <a:chExt cx="647" cy="893"/>
          </a:xfrm>
        </p:grpSpPr>
        <p:sp>
          <p:nvSpPr>
            <p:cNvPr id="8236" name="Text Box 44"/>
            <p:cNvSpPr txBox="1">
              <a:spLocks noChangeArrowheads="1"/>
            </p:cNvSpPr>
            <p:nvPr/>
          </p:nvSpPr>
          <p:spPr bwMode="auto">
            <a:xfrm>
              <a:off x="1216" y="2563"/>
              <a:ext cx="23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15</a:t>
              </a:r>
            </a:p>
          </p:txBody>
        </p:sp>
        <p:sp>
          <p:nvSpPr>
            <p:cNvPr id="8238" name="Line 46"/>
            <p:cNvSpPr>
              <a:spLocks noChangeShapeType="1"/>
            </p:cNvSpPr>
            <p:nvPr/>
          </p:nvSpPr>
          <p:spPr bwMode="auto">
            <a:xfrm flipV="1">
              <a:off x="799" y="2688"/>
              <a:ext cx="460" cy="76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82"/>
          <p:cNvGrpSpPr>
            <a:grpSpLocks/>
          </p:cNvGrpSpPr>
          <p:nvPr/>
        </p:nvGrpSpPr>
        <p:grpSpPr bwMode="auto">
          <a:xfrm>
            <a:off x="1133475" y="2836863"/>
            <a:ext cx="1098550" cy="981075"/>
            <a:chOff x="714" y="1783"/>
            <a:chExt cx="692" cy="618"/>
          </a:xfrm>
        </p:grpSpPr>
        <p:sp>
          <p:nvSpPr>
            <p:cNvPr id="8235" name="Text Box 43"/>
            <p:cNvSpPr txBox="1">
              <a:spLocks noChangeArrowheads="1"/>
            </p:cNvSpPr>
            <p:nvPr/>
          </p:nvSpPr>
          <p:spPr bwMode="auto">
            <a:xfrm>
              <a:off x="1176" y="2247"/>
              <a:ext cx="23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23</a:t>
              </a:r>
            </a:p>
          </p:txBody>
        </p:sp>
        <p:sp>
          <p:nvSpPr>
            <p:cNvPr id="8239" name="Line 47"/>
            <p:cNvSpPr>
              <a:spLocks noChangeShapeType="1"/>
            </p:cNvSpPr>
            <p:nvPr/>
          </p:nvSpPr>
          <p:spPr bwMode="auto">
            <a:xfrm>
              <a:off x="714" y="1783"/>
              <a:ext cx="510" cy="50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92"/>
          <p:cNvGrpSpPr>
            <a:grpSpLocks/>
          </p:cNvGrpSpPr>
          <p:nvPr/>
        </p:nvGrpSpPr>
        <p:grpSpPr bwMode="auto">
          <a:xfrm>
            <a:off x="5019675" y="1619250"/>
            <a:ext cx="642938" cy="1211263"/>
            <a:chOff x="3162" y="1020"/>
            <a:chExt cx="405" cy="763"/>
          </a:xfrm>
        </p:grpSpPr>
        <p:sp>
          <p:nvSpPr>
            <p:cNvPr id="8234" name="Text Box 42"/>
            <p:cNvSpPr txBox="1">
              <a:spLocks noChangeArrowheads="1"/>
            </p:cNvSpPr>
            <p:nvPr/>
          </p:nvSpPr>
          <p:spPr bwMode="auto">
            <a:xfrm>
              <a:off x="3162" y="1629"/>
              <a:ext cx="23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77</a:t>
              </a:r>
            </a:p>
          </p:txBody>
        </p:sp>
        <p:sp>
          <p:nvSpPr>
            <p:cNvPr id="8242" name="Line 50"/>
            <p:cNvSpPr>
              <a:spLocks noChangeShapeType="1"/>
            </p:cNvSpPr>
            <p:nvPr/>
          </p:nvSpPr>
          <p:spPr bwMode="auto">
            <a:xfrm flipH="1">
              <a:off x="3330" y="1020"/>
              <a:ext cx="237" cy="61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" name="Group 97"/>
          <p:cNvGrpSpPr>
            <a:grpSpLocks/>
          </p:cNvGrpSpPr>
          <p:nvPr/>
        </p:nvGrpSpPr>
        <p:grpSpPr bwMode="auto">
          <a:xfrm>
            <a:off x="6324600" y="4162425"/>
            <a:ext cx="1400175" cy="244475"/>
            <a:chOff x="3984" y="2622"/>
            <a:chExt cx="882" cy="154"/>
          </a:xfrm>
        </p:grpSpPr>
        <p:sp>
          <p:nvSpPr>
            <p:cNvPr id="8245" name="Text Box 53"/>
            <p:cNvSpPr txBox="1">
              <a:spLocks noChangeArrowheads="1"/>
            </p:cNvSpPr>
            <p:nvPr/>
          </p:nvSpPr>
          <p:spPr bwMode="auto">
            <a:xfrm>
              <a:off x="4579" y="2622"/>
              <a:ext cx="287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100</a:t>
              </a:r>
            </a:p>
          </p:txBody>
        </p:sp>
        <p:sp>
          <p:nvSpPr>
            <p:cNvPr id="8248" name="Line 56"/>
            <p:cNvSpPr>
              <a:spLocks noChangeShapeType="1"/>
            </p:cNvSpPr>
            <p:nvPr/>
          </p:nvSpPr>
          <p:spPr bwMode="auto">
            <a:xfrm>
              <a:off x="3984" y="2687"/>
              <a:ext cx="63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6429375" y="3949700"/>
            <a:ext cx="1352550" cy="244475"/>
            <a:chOff x="4044" y="2500"/>
            <a:chExt cx="852" cy="154"/>
          </a:xfrm>
        </p:grpSpPr>
        <p:sp>
          <p:nvSpPr>
            <p:cNvPr id="8230" name="Text Box 38"/>
            <p:cNvSpPr txBox="1">
              <a:spLocks noChangeArrowheads="1"/>
            </p:cNvSpPr>
            <p:nvPr/>
          </p:nvSpPr>
          <p:spPr bwMode="auto">
            <a:xfrm>
              <a:off x="4044" y="2500"/>
              <a:ext cx="23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47</a:t>
              </a:r>
            </a:p>
          </p:txBody>
        </p:sp>
        <p:sp>
          <p:nvSpPr>
            <p:cNvPr id="8249" name="Line 57"/>
            <p:cNvSpPr>
              <a:spLocks noChangeShapeType="1"/>
            </p:cNvSpPr>
            <p:nvPr/>
          </p:nvSpPr>
          <p:spPr bwMode="auto">
            <a:xfrm flipH="1" flipV="1">
              <a:off x="4241" y="2601"/>
              <a:ext cx="65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" name="Group 94"/>
          <p:cNvGrpSpPr>
            <a:grpSpLocks/>
          </p:cNvGrpSpPr>
          <p:nvPr/>
        </p:nvGrpSpPr>
        <p:grpSpPr bwMode="auto">
          <a:xfrm>
            <a:off x="5438775" y="2832100"/>
            <a:ext cx="1019175" cy="1282700"/>
            <a:chOff x="3426" y="1784"/>
            <a:chExt cx="642" cy="808"/>
          </a:xfrm>
        </p:grpSpPr>
        <p:sp>
          <p:nvSpPr>
            <p:cNvPr id="8233" name="Text Box 41"/>
            <p:cNvSpPr txBox="1">
              <a:spLocks noChangeArrowheads="1"/>
            </p:cNvSpPr>
            <p:nvPr/>
          </p:nvSpPr>
          <p:spPr bwMode="auto">
            <a:xfrm>
              <a:off x="3426" y="1784"/>
              <a:ext cx="287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100</a:t>
              </a:r>
            </a:p>
          </p:txBody>
        </p:sp>
        <p:sp>
          <p:nvSpPr>
            <p:cNvPr id="8250" name="Line 58"/>
            <p:cNvSpPr>
              <a:spLocks noChangeShapeType="1"/>
            </p:cNvSpPr>
            <p:nvPr/>
          </p:nvSpPr>
          <p:spPr bwMode="auto">
            <a:xfrm flipH="1" flipV="1">
              <a:off x="3564" y="1920"/>
              <a:ext cx="504" cy="67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0" name="Group 95"/>
          <p:cNvGrpSpPr>
            <a:grpSpLocks/>
          </p:cNvGrpSpPr>
          <p:nvPr/>
        </p:nvGrpSpPr>
        <p:grpSpPr bwMode="auto">
          <a:xfrm>
            <a:off x="5386388" y="2971800"/>
            <a:ext cx="909637" cy="1143000"/>
            <a:chOff x="3393" y="1872"/>
            <a:chExt cx="573" cy="720"/>
          </a:xfrm>
        </p:grpSpPr>
        <p:sp>
          <p:nvSpPr>
            <p:cNvPr id="8251" name="Line 59"/>
            <p:cNvSpPr>
              <a:spLocks noChangeShapeType="1"/>
            </p:cNvSpPr>
            <p:nvPr/>
          </p:nvSpPr>
          <p:spPr bwMode="auto">
            <a:xfrm>
              <a:off x="3393" y="1872"/>
              <a:ext cx="441" cy="5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52" name="Text Box 60"/>
            <p:cNvSpPr txBox="1">
              <a:spLocks noChangeArrowheads="1"/>
            </p:cNvSpPr>
            <p:nvPr/>
          </p:nvSpPr>
          <p:spPr bwMode="auto">
            <a:xfrm>
              <a:off x="3736" y="2438"/>
              <a:ext cx="23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77</a:t>
              </a:r>
            </a:p>
          </p:txBody>
        </p:sp>
      </p:grpSp>
      <p:grpSp>
        <p:nvGrpSpPr>
          <p:cNvPr id="11" name="Group 93"/>
          <p:cNvGrpSpPr>
            <a:grpSpLocks/>
          </p:cNvGrpSpPr>
          <p:nvPr/>
        </p:nvGrpSpPr>
        <p:grpSpPr bwMode="auto">
          <a:xfrm>
            <a:off x="5381625" y="1665288"/>
            <a:ext cx="714375" cy="1230312"/>
            <a:chOff x="3390" y="1049"/>
            <a:chExt cx="450" cy="775"/>
          </a:xfrm>
        </p:grpSpPr>
        <p:sp>
          <p:nvSpPr>
            <p:cNvPr id="8253" name="Line 61"/>
            <p:cNvSpPr>
              <a:spLocks noChangeShapeType="1"/>
            </p:cNvSpPr>
            <p:nvPr/>
          </p:nvSpPr>
          <p:spPr bwMode="auto">
            <a:xfrm flipV="1">
              <a:off x="3390" y="1191"/>
              <a:ext cx="244" cy="63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54" name="Text Box 62"/>
            <p:cNvSpPr txBox="1">
              <a:spLocks noChangeArrowheads="1"/>
            </p:cNvSpPr>
            <p:nvPr/>
          </p:nvSpPr>
          <p:spPr bwMode="auto">
            <a:xfrm>
              <a:off x="3553" y="1049"/>
              <a:ext cx="287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100</a:t>
              </a:r>
            </a:p>
          </p:txBody>
        </p:sp>
      </p:grpSp>
      <p:grpSp>
        <p:nvGrpSpPr>
          <p:cNvPr id="12" name="Group 85"/>
          <p:cNvGrpSpPr>
            <a:grpSpLocks/>
          </p:cNvGrpSpPr>
          <p:nvPr/>
        </p:nvGrpSpPr>
        <p:grpSpPr bwMode="auto">
          <a:xfrm>
            <a:off x="838200" y="4073525"/>
            <a:ext cx="1085850" cy="1414463"/>
            <a:chOff x="528" y="2562"/>
            <a:chExt cx="684" cy="891"/>
          </a:xfrm>
        </p:grpSpPr>
        <p:sp>
          <p:nvSpPr>
            <p:cNvPr id="8244" name="Text Box 52"/>
            <p:cNvSpPr txBox="1">
              <a:spLocks noChangeArrowheads="1"/>
            </p:cNvSpPr>
            <p:nvPr/>
          </p:nvSpPr>
          <p:spPr bwMode="auto">
            <a:xfrm>
              <a:off x="528" y="3299"/>
              <a:ext cx="287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100</a:t>
              </a:r>
            </a:p>
          </p:txBody>
        </p:sp>
        <p:sp>
          <p:nvSpPr>
            <p:cNvPr id="8259" name="Line 67"/>
            <p:cNvSpPr>
              <a:spLocks noChangeShapeType="1"/>
            </p:cNvSpPr>
            <p:nvPr/>
          </p:nvSpPr>
          <p:spPr bwMode="auto">
            <a:xfrm flipH="1">
              <a:off x="752" y="2562"/>
              <a:ext cx="460" cy="76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3" name="Group 83"/>
          <p:cNvGrpSpPr>
            <a:grpSpLocks/>
          </p:cNvGrpSpPr>
          <p:nvPr/>
        </p:nvGrpSpPr>
        <p:grpSpPr bwMode="auto">
          <a:xfrm>
            <a:off x="714375" y="2855913"/>
            <a:ext cx="1209675" cy="989012"/>
            <a:chOff x="444" y="1783"/>
            <a:chExt cx="762" cy="623"/>
          </a:xfrm>
        </p:grpSpPr>
        <p:sp>
          <p:nvSpPr>
            <p:cNvPr id="8241" name="Text Box 49"/>
            <p:cNvSpPr txBox="1">
              <a:spLocks noChangeArrowheads="1"/>
            </p:cNvSpPr>
            <p:nvPr/>
          </p:nvSpPr>
          <p:spPr bwMode="auto">
            <a:xfrm>
              <a:off x="444" y="1783"/>
              <a:ext cx="287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100</a:t>
              </a:r>
            </a:p>
          </p:txBody>
        </p:sp>
        <p:sp>
          <p:nvSpPr>
            <p:cNvPr id="8260" name="Line 68"/>
            <p:cNvSpPr>
              <a:spLocks noChangeShapeType="1"/>
            </p:cNvSpPr>
            <p:nvPr/>
          </p:nvSpPr>
          <p:spPr bwMode="auto">
            <a:xfrm flipH="1" flipV="1">
              <a:off x="696" y="1902"/>
              <a:ext cx="510" cy="50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4" name="Group 86"/>
          <p:cNvGrpSpPr>
            <a:grpSpLocks/>
          </p:cNvGrpSpPr>
          <p:nvPr/>
        </p:nvGrpSpPr>
        <p:grpSpPr bwMode="auto">
          <a:xfrm>
            <a:off x="2127250" y="3729038"/>
            <a:ext cx="1587500" cy="244475"/>
            <a:chOff x="1340" y="2349"/>
            <a:chExt cx="1000" cy="154"/>
          </a:xfrm>
        </p:grpSpPr>
        <p:sp>
          <p:nvSpPr>
            <p:cNvPr id="8257" name="Line 65"/>
            <p:cNvSpPr>
              <a:spLocks noChangeShapeType="1"/>
            </p:cNvSpPr>
            <p:nvPr/>
          </p:nvSpPr>
          <p:spPr bwMode="auto">
            <a:xfrm flipH="1" flipV="1">
              <a:off x="1584" y="2430"/>
              <a:ext cx="75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61" name="Text Box 69"/>
            <p:cNvSpPr txBox="1">
              <a:spLocks noChangeArrowheads="1"/>
            </p:cNvSpPr>
            <p:nvPr/>
          </p:nvSpPr>
          <p:spPr bwMode="auto">
            <a:xfrm>
              <a:off x="1340" y="2349"/>
              <a:ext cx="287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100</a:t>
              </a:r>
            </a:p>
          </p:txBody>
        </p:sp>
      </p:grpSp>
      <p:grpSp>
        <p:nvGrpSpPr>
          <p:cNvPr id="15" name="Group 87"/>
          <p:cNvGrpSpPr>
            <a:grpSpLocks/>
          </p:cNvGrpSpPr>
          <p:nvPr/>
        </p:nvGrpSpPr>
        <p:grpSpPr bwMode="auto">
          <a:xfrm>
            <a:off x="2124075" y="3933825"/>
            <a:ext cx="1601788" cy="244475"/>
            <a:chOff x="1338" y="2478"/>
            <a:chExt cx="1009" cy="154"/>
          </a:xfrm>
        </p:grpSpPr>
        <p:sp>
          <p:nvSpPr>
            <p:cNvPr id="8258" name="Line 66"/>
            <p:cNvSpPr>
              <a:spLocks noChangeShapeType="1"/>
            </p:cNvSpPr>
            <p:nvPr/>
          </p:nvSpPr>
          <p:spPr bwMode="auto">
            <a:xfrm>
              <a:off x="1338" y="2544"/>
              <a:ext cx="81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62" name="Text Box 70"/>
            <p:cNvSpPr txBox="1">
              <a:spLocks noChangeArrowheads="1"/>
            </p:cNvSpPr>
            <p:nvPr/>
          </p:nvSpPr>
          <p:spPr bwMode="auto">
            <a:xfrm>
              <a:off x="2117" y="2478"/>
              <a:ext cx="23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23</a:t>
              </a:r>
            </a:p>
          </p:txBody>
        </p:sp>
      </p:grpSp>
      <p:grpSp>
        <p:nvGrpSpPr>
          <p:cNvPr id="16" name="Group 98"/>
          <p:cNvGrpSpPr>
            <a:grpSpLocks/>
          </p:cNvGrpSpPr>
          <p:nvPr/>
        </p:nvGrpSpPr>
        <p:grpSpPr bwMode="auto">
          <a:xfrm>
            <a:off x="5770563" y="4181475"/>
            <a:ext cx="473075" cy="1285875"/>
            <a:chOff x="3635" y="2634"/>
            <a:chExt cx="298" cy="810"/>
          </a:xfrm>
        </p:grpSpPr>
        <p:sp>
          <p:nvSpPr>
            <p:cNvPr id="8256" name="Text Box 64"/>
            <p:cNvSpPr txBox="1">
              <a:spLocks noChangeArrowheads="1"/>
            </p:cNvSpPr>
            <p:nvPr/>
          </p:nvSpPr>
          <p:spPr bwMode="auto">
            <a:xfrm>
              <a:off x="3635" y="3290"/>
              <a:ext cx="23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77</a:t>
              </a:r>
            </a:p>
          </p:txBody>
        </p:sp>
        <p:sp>
          <p:nvSpPr>
            <p:cNvPr id="8264" name="Line 72"/>
            <p:cNvSpPr>
              <a:spLocks noChangeShapeType="1"/>
            </p:cNvSpPr>
            <p:nvPr/>
          </p:nvSpPr>
          <p:spPr bwMode="auto">
            <a:xfrm flipH="1">
              <a:off x="3798" y="2634"/>
              <a:ext cx="135" cy="67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7" name="Group 88"/>
          <p:cNvGrpSpPr>
            <a:grpSpLocks/>
          </p:cNvGrpSpPr>
          <p:nvPr/>
        </p:nvGrpSpPr>
        <p:grpSpPr bwMode="auto">
          <a:xfrm>
            <a:off x="3816350" y="4067175"/>
            <a:ext cx="365125" cy="1038225"/>
            <a:chOff x="2404" y="2562"/>
            <a:chExt cx="230" cy="654"/>
          </a:xfrm>
        </p:grpSpPr>
        <p:sp>
          <p:nvSpPr>
            <p:cNvPr id="8265" name="Line 73"/>
            <p:cNvSpPr>
              <a:spLocks noChangeShapeType="1"/>
            </p:cNvSpPr>
            <p:nvPr/>
          </p:nvSpPr>
          <p:spPr bwMode="auto">
            <a:xfrm flipH="1" flipV="1">
              <a:off x="2508" y="2688"/>
              <a:ext cx="96" cy="52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66" name="Text Box 74"/>
            <p:cNvSpPr txBox="1">
              <a:spLocks noChangeArrowheads="1"/>
            </p:cNvSpPr>
            <p:nvPr/>
          </p:nvSpPr>
          <p:spPr bwMode="auto">
            <a:xfrm>
              <a:off x="2404" y="2562"/>
              <a:ext cx="23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10</a:t>
              </a:r>
            </a:p>
          </p:txBody>
        </p:sp>
      </p:grpSp>
      <p:grpSp>
        <p:nvGrpSpPr>
          <p:cNvPr id="18" name="Group 89"/>
          <p:cNvGrpSpPr>
            <a:grpSpLocks/>
          </p:cNvGrpSpPr>
          <p:nvPr/>
        </p:nvGrpSpPr>
        <p:grpSpPr bwMode="auto">
          <a:xfrm>
            <a:off x="3613150" y="4048125"/>
            <a:ext cx="455613" cy="1047750"/>
            <a:chOff x="2282" y="2568"/>
            <a:chExt cx="287" cy="660"/>
          </a:xfrm>
        </p:grpSpPr>
        <p:sp>
          <p:nvSpPr>
            <p:cNvPr id="8267" name="Text Box 75"/>
            <p:cNvSpPr txBox="1">
              <a:spLocks noChangeArrowheads="1"/>
            </p:cNvSpPr>
            <p:nvPr/>
          </p:nvSpPr>
          <p:spPr bwMode="auto">
            <a:xfrm>
              <a:off x="2282" y="3074"/>
              <a:ext cx="287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100</a:t>
              </a:r>
            </a:p>
          </p:txBody>
        </p:sp>
        <p:sp>
          <p:nvSpPr>
            <p:cNvPr id="8268" name="Line 76"/>
            <p:cNvSpPr>
              <a:spLocks noChangeShapeType="1"/>
            </p:cNvSpPr>
            <p:nvPr/>
          </p:nvSpPr>
          <p:spPr bwMode="auto">
            <a:xfrm>
              <a:off x="2376" y="2568"/>
              <a:ext cx="96" cy="52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19" name="Group 90"/>
          <p:cNvGrpSpPr>
            <a:grpSpLocks/>
          </p:cNvGrpSpPr>
          <p:nvPr/>
        </p:nvGrpSpPr>
        <p:grpSpPr bwMode="auto">
          <a:xfrm>
            <a:off x="3556000" y="2876550"/>
            <a:ext cx="1597025" cy="942975"/>
            <a:chOff x="2240" y="1812"/>
            <a:chExt cx="1006" cy="594"/>
          </a:xfrm>
        </p:grpSpPr>
        <p:sp>
          <p:nvSpPr>
            <p:cNvPr id="8269" name="Line 77"/>
            <p:cNvSpPr>
              <a:spLocks noChangeShapeType="1"/>
            </p:cNvSpPr>
            <p:nvPr/>
          </p:nvSpPr>
          <p:spPr bwMode="auto">
            <a:xfrm flipH="1">
              <a:off x="2496" y="1812"/>
              <a:ext cx="750" cy="48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70" name="Text Box 78"/>
            <p:cNvSpPr txBox="1">
              <a:spLocks noChangeArrowheads="1"/>
            </p:cNvSpPr>
            <p:nvPr/>
          </p:nvSpPr>
          <p:spPr bwMode="auto">
            <a:xfrm>
              <a:off x="2240" y="2252"/>
              <a:ext cx="287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100</a:t>
              </a:r>
            </a:p>
          </p:txBody>
        </p:sp>
      </p:grpSp>
      <p:grpSp>
        <p:nvGrpSpPr>
          <p:cNvPr id="20" name="Group 91"/>
          <p:cNvGrpSpPr>
            <a:grpSpLocks/>
          </p:cNvGrpSpPr>
          <p:nvPr/>
        </p:nvGrpSpPr>
        <p:grpSpPr bwMode="auto">
          <a:xfrm>
            <a:off x="3943350" y="3032125"/>
            <a:ext cx="1270000" cy="817563"/>
            <a:chOff x="2484" y="1910"/>
            <a:chExt cx="800" cy="515"/>
          </a:xfrm>
        </p:grpSpPr>
        <p:sp>
          <p:nvSpPr>
            <p:cNvPr id="8271" name="Line 79"/>
            <p:cNvSpPr>
              <a:spLocks noChangeShapeType="1"/>
            </p:cNvSpPr>
            <p:nvPr/>
          </p:nvSpPr>
          <p:spPr bwMode="auto">
            <a:xfrm flipV="1">
              <a:off x="2484" y="2020"/>
              <a:ext cx="630" cy="40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272" name="Text Box 80"/>
            <p:cNvSpPr txBox="1">
              <a:spLocks noChangeArrowheads="1"/>
            </p:cNvSpPr>
            <p:nvPr/>
          </p:nvSpPr>
          <p:spPr bwMode="auto">
            <a:xfrm>
              <a:off x="3054" y="1910"/>
              <a:ext cx="230" cy="15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000" b="1">
                  <a:solidFill>
                    <a:schemeClr val="folHlink"/>
                  </a:solidFill>
                  <a:latin typeface="Verdana" pitchFamily="34" charset="0"/>
                </a:rPr>
                <a:t>32</a:t>
              </a:r>
            </a:p>
          </p:txBody>
        </p:sp>
      </p:grpSp>
      <p:sp>
        <p:nvSpPr>
          <p:cNvPr id="8303" name="Text Box 111"/>
          <p:cNvSpPr txBox="1">
            <a:spLocks noChangeArrowheads="1"/>
          </p:cNvSpPr>
          <p:nvPr/>
        </p:nvSpPr>
        <p:spPr bwMode="auto">
          <a:xfrm>
            <a:off x="6719888" y="2025650"/>
            <a:ext cx="2149475" cy="581025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b="1">
                <a:solidFill>
                  <a:schemeClr val="folHlink"/>
                </a:solidFill>
                <a:latin typeface="Verdana" pitchFamily="34" charset="0"/>
              </a:rPr>
              <a:t>MAX 	operator</a:t>
            </a:r>
          </a:p>
          <a:p>
            <a:pPr algn="l"/>
            <a:r>
              <a:rPr lang="en-US" sz="1600" b="1">
                <a:solidFill>
                  <a:schemeClr val="folHlink"/>
                </a:solidFill>
                <a:latin typeface="Verdana" pitchFamily="34" charset="0"/>
              </a:rPr>
              <a:t>TREE	structure</a:t>
            </a:r>
          </a:p>
        </p:txBody>
      </p:sp>
      <p:pic>
        <p:nvPicPr>
          <p:cNvPr id="8315" name="Picture 1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" y="2566988"/>
            <a:ext cx="40163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16" name="Picture 1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463" y="3798888"/>
            <a:ext cx="401637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17" name="Picture 1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075" y="5467350"/>
            <a:ext cx="4016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18" name="Picture 1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5538" y="3798888"/>
            <a:ext cx="401637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19" name="Picture 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38575" y="5068888"/>
            <a:ext cx="40163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20" name="Picture 1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819400"/>
            <a:ext cx="4016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21" name="Picture 1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2438" y="1371600"/>
            <a:ext cx="40163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22" name="Picture 1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4029075"/>
            <a:ext cx="401638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23" name="Picture 1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1113" y="4029075"/>
            <a:ext cx="40163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24" name="Picture 1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0738" y="5410200"/>
            <a:ext cx="401637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7" grpId="0"/>
      <p:bldP spid="8219" grpId="0"/>
      <p:bldP spid="8220" grpId="0"/>
      <p:bldP spid="8221" grpId="0"/>
      <p:bldP spid="8222" grpId="0"/>
      <p:bldP spid="8223" grpId="0"/>
      <p:bldP spid="8224" grpId="0"/>
      <p:bldP spid="8225" grpId="0"/>
      <p:bldP spid="8226" grpId="0"/>
      <p:bldP spid="8227" grpId="0"/>
      <p:bldP spid="8228" grpId="0"/>
      <p:bldP spid="830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DC02A41-77AF-48F1-B183-1F28D111EDB9}" type="slidenum">
              <a:rPr lang="en-US" smtClean="0">
                <a:cs typeface="Arial" pitchFamily="34" charset="0"/>
              </a:rPr>
              <a:pPr/>
              <a:t>40</a:t>
            </a:fld>
            <a:endParaRPr lang="en-US" smtClean="0">
              <a:cs typeface="Arial" pitchFamily="34" charset="0"/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3825" y="-31750"/>
            <a:ext cx="9399588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835416F-7DCA-4E5B-9D6B-8D1AAD71F705}" type="slidenum">
              <a:rPr lang="en-US" smtClean="0">
                <a:cs typeface="Arial" pitchFamily="34" charset="0"/>
              </a:rPr>
              <a:pPr/>
              <a:t>41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impact of observations</a:t>
            </a:r>
          </a:p>
        </p:txBody>
      </p:sp>
      <p:grpSp>
        <p:nvGrpSpPr>
          <p:cNvPr id="290819" name="Group 3"/>
          <p:cNvGrpSpPr>
            <a:grpSpLocks noChangeAspect="1"/>
          </p:cNvGrpSpPr>
          <p:nvPr/>
        </p:nvGrpSpPr>
        <p:grpSpPr bwMode="auto">
          <a:xfrm>
            <a:off x="1066800" y="2057400"/>
            <a:ext cx="6908800" cy="4102100"/>
            <a:chOff x="672" y="1296"/>
            <a:chExt cx="4352" cy="2584"/>
          </a:xfrm>
        </p:grpSpPr>
        <p:sp>
          <p:nvSpPr>
            <p:cNvPr id="290818" name="AutoShape 2"/>
            <p:cNvSpPr>
              <a:spLocks noChangeAspect="1" noChangeArrowheads="1" noTextEdit="1"/>
            </p:cNvSpPr>
            <p:nvPr/>
          </p:nvSpPr>
          <p:spPr bwMode="auto">
            <a:xfrm>
              <a:off x="672" y="1296"/>
              <a:ext cx="4352" cy="2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91020" name="Group 204"/>
            <p:cNvGrpSpPr>
              <a:grpSpLocks/>
            </p:cNvGrpSpPr>
            <p:nvPr/>
          </p:nvGrpSpPr>
          <p:grpSpPr bwMode="auto">
            <a:xfrm>
              <a:off x="672" y="1296"/>
              <a:ext cx="4352" cy="2584"/>
              <a:chOff x="672" y="1296"/>
              <a:chExt cx="4352" cy="2584"/>
            </a:xfrm>
          </p:grpSpPr>
          <p:sp>
            <p:nvSpPr>
              <p:cNvPr id="290820" name="Rectangle 4"/>
              <p:cNvSpPr>
                <a:spLocks noChangeArrowheads="1"/>
              </p:cNvSpPr>
              <p:nvPr/>
            </p:nvSpPr>
            <p:spPr bwMode="auto">
              <a:xfrm>
                <a:off x="672" y="1296"/>
                <a:ext cx="4352" cy="2584"/>
              </a:xfrm>
              <a:prstGeom prst="rect">
                <a:avLst/>
              </a:prstGeom>
              <a:noFill/>
              <a:ln w="0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21" name="Line 5"/>
              <p:cNvSpPr>
                <a:spLocks noChangeShapeType="1"/>
              </p:cNvSpPr>
              <p:nvPr/>
            </p:nvSpPr>
            <p:spPr bwMode="auto">
              <a:xfrm flipH="1">
                <a:off x="3378" y="1894"/>
                <a:ext cx="6" cy="4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22" name="Line 6"/>
              <p:cNvSpPr>
                <a:spLocks noChangeShapeType="1"/>
              </p:cNvSpPr>
              <p:nvPr/>
            </p:nvSpPr>
            <p:spPr bwMode="auto">
              <a:xfrm flipH="1">
                <a:off x="3350" y="1924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23" name="Line 7"/>
              <p:cNvSpPr>
                <a:spLocks noChangeShapeType="1"/>
              </p:cNvSpPr>
              <p:nvPr/>
            </p:nvSpPr>
            <p:spPr bwMode="auto">
              <a:xfrm flipH="1">
                <a:off x="3324" y="1958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24" name="Line 8"/>
              <p:cNvSpPr>
                <a:spLocks noChangeShapeType="1"/>
              </p:cNvSpPr>
              <p:nvPr/>
            </p:nvSpPr>
            <p:spPr bwMode="auto">
              <a:xfrm flipH="1">
                <a:off x="3302" y="1996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25" name="Line 9"/>
              <p:cNvSpPr>
                <a:spLocks noChangeShapeType="1"/>
              </p:cNvSpPr>
              <p:nvPr/>
            </p:nvSpPr>
            <p:spPr bwMode="auto">
              <a:xfrm flipH="1">
                <a:off x="3284" y="2034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26" name="Line 10"/>
              <p:cNvSpPr>
                <a:spLocks noChangeShapeType="1"/>
              </p:cNvSpPr>
              <p:nvPr/>
            </p:nvSpPr>
            <p:spPr bwMode="auto">
              <a:xfrm flipH="1">
                <a:off x="3268" y="2074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27" name="Line 11"/>
              <p:cNvSpPr>
                <a:spLocks noChangeShapeType="1"/>
              </p:cNvSpPr>
              <p:nvPr/>
            </p:nvSpPr>
            <p:spPr bwMode="auto">
              <a:xfrm>
                <a:off x="3260" y="2116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28" name="Line 12"/>
              <p:cNvSpPr>
                <a:spLocks noChangeShapeType="1"/>
              </p:cNvSpPr>
              <p:nvPr/>
            </p:nvSpPr>
            <p:spPr bwMode="auto">
              <a:xfrm>
                <a:off x="3254" y="2158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29" name="Freeform 13"/>
              <p:cNvSpPr>
                <a:spLocks/>
              </p:cNvSpPr>
              <p:nvPr/>
            </p:nvSpPr>
            <p:spPr bwMode="auto">
              <a:xfrm>
                <a:off x="3250" y="2202"/>
                <a:ext cx="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8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2"/>
                    </a:lnTo>
                    <a:lnTo>
                      <a:pt x="0" y="8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30" name="Line 14"/>
              <p:cNvSpPr>
                <a:spLocks noChangeShapeType="1"/>
              </p:cNvSpPr>
              <p:nvPr/>
            </p:nvSpPr>
            <p:spPr bwMode="auto">
              <a:xfrm>
                <a:off x="3254" y="2246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31" name="Line 15"/>
              <p:cNvSpPr>
                <a:spLocks noChangeShapeType="1"/>
              </p:cNvSpPr>
              <p:nvPr/>
            </p:nvSpPr>
            <p:spPr bwMode="auto">
              <a:xfrm>
                <a:off x="3260" y="2288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32" name="Line 16"/>
              <p:cNvSpPr>
                <a:spLocks noChangeShapeType="1"/>
              </p:cNvSpPr>
              <p:nvPr/>
            </p:nvSpPr>
            <p:spPr bwMode="auto">
              <a:xfrm>
                <a:off x="3270" y="2330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33" name="Line 17"/>
              <p:cNvSpPr>
                <a:spLocks noChangeShapeType="1"/>
              </p:cNvSpPr>
              <p:nvPr/>
            </p:nvSpPr>
            <p:spPr bwMode="auto">
              <a:xfrm>
                <a:off x="3284" y="237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34" name="Line 18"/>
              <p:cNvSpPr>
                <a:spLocks noChangeShapeType="1"/>
              </p:cNvSpPr>
              <p:nvPr/>
            </p:nvSpPr>
            <p:spPr bwMode="auto">
              <a:xfrm>
                <a:off x="3304" y="2408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35" name="Line 19"/>
              <p:cNvSpPr>
                <a:spLocks noChangeShapeType="1"/>
              </p:cNvSpPr>
              <p:nvPr/>
            </p:nvSpPr>
            <p:spPr bwMode="auto">
              <a:xfrm>
                <a:off x="3326" y="2446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36" name="Line 20"/>
              <p:cNvSpPr>
                <a:spLocks noChangeShapeType="1"/>
              </p:cNvSpPr>
              <p:nvPr/>
            </p:nvSpPr>
            <p:spPr bwMode="auto">
              <a:xfrm>
                <a:off x="3352" y="2480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37" name="Line 21"/>
              <p:cNvSpPr>
                <a:spLocks noChangeShapeType="1"/>
              </p:cNvSpPr>
              <p:nvPr/>
            </p:nvSpPr>
            <p:spPr bwMode="auto">
              <a:xfrm>
                <a:off x="3380" y="2512"/>
                <a:ext cx="6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38" name="Line 22"/>
              <p:cNvSpPr>
                <a:spLocks noChangeShapeType="1"/>
              </p:cNvSpPr>
              <p:nvPr/>
            </p:nvSpPr>
            <p:spPr bwMode="auto">
              <a:xfrm flipH="1">
                <a:off x="3340" y="1856"/>
                <a:ext cx="6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39" name="Line 23"/>
              <p:cNvSpPr>
                <a:spLocks noChangeShapeType="1"/>
              </p:cNvSpPr>
              <p:nvPr/>
            </p:nvSpPr>
            <p:spPr bwMode="auto">
              <a:xfrm flipH="1">
                <a:off x="3308" y="1884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40" name="Line 24"/>
              <p:cNvSpPr>
                <a:spLocks noChangeShapeType="1"/>
              </p:cNvSpPr>
              <p:nvPr/>
            </p:nvSpPr>
            <p:spPr bwMode="auto">
              <a:xfrm flipH="1">
                <a:off x="3278" y="1914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41" name="Line 25"/>
              <p:cNvSpPr>
                <a:spLocks noChangeShapeType="1"/>
              </p:cNvSpPr>
              <p:nvPr/>
            </p:nvSpPr>
            <p:spPr bwMode="auto">
              <a:xfrm flipH="1">
                <a:off x="3248" y="1946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42" name="Line 26"/>
              <p:cNvSpPr>
                <a:spLocks noChangeShapeType="1"/>
              </p:cNvSpPr>
              <p:nvPr/>
            </p:nvSpPr>
            <p:spPr bwMode="auto">
              <a:xfrm flipH="1">
                <a:off x="3222" y="1980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43" name="Line 27"/>
              <p:cNvSpPr>
                <a:spLocks noChangeShapeType="1"/>
              </p:cNvSpPr>
              <p:nvPr/>
            </p:nvSpPr>
            <p:spPr bwMode="auto">
              <a:xfrm flipH="1">
                <a:off x="3198" y="2016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44" name="Line 28"/>
              <p:cNvSpPr>
                <a:spLocks noChangeShapeType="1"/>
              </p:cNvSpPr>
              <p:nvPr/>
            </p:nvSpPr>
            <p:spPr bwMode="auto">
              <a:xfrm flipH="1">
                <a:off x="3176" y="2054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45" name="Freeform 29"/>
              <p:cNvSpPr>
                <a:spLocks/>
              </p:cNvSpPr>
              <p:nvPr/>
            </p:nvSpPr>
            <p:spPr bwMode="auto">
              <a:xfrm>
                <a:off x="3156" y="2092"/>
                <a:ext cx="4" cy="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46" name="Line 30"/>
              <p:cNvSpPr>
                <a:spLocks noChangeShapeType="1"/>
              </p:cNvSpPr>
              <p:nvPr/>
            </p:nvSpPr>
            <p:spPr bwMode="auto">
              <a:xfrm flipH="1">
                <a:off x="3140" y="2132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47" name="Freeform 31"/>
              <p:cNvSpPr>
                <a:spLocks/>
              </p:cNvSpPr>
              <p:nvPr/>
            </p:nvSpPr>
            <p:spPr bwMode="auto">
              <a:xfrm>
                <a:off x="3124" y="2172"/>
                <a:ext cx="2" cy="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6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6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48" name="Line 32"/>
              <p:cNvSpPr>
                <a:spLocks noChangeShapeType="1"/>
              </p:cNvSpPr>
              <p:nvPr/>
            </p:nvSpPr>
            <p:spPr bwMode="auto">
              <a:xfrm flipH="1">
                <a:off x="3114" y="2214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49" name="Line 33"/>
              <p:cNvSpPr>
                <a:spLocks noChangeShapeType="1"/>
              </p:cNvSpPr>
              <p:nvPr/>
            </p:nvSpPr>
            <p:spPr bwMode="auto">
              <a:xfrm flipH="1">
                <a:off x="3104" y="2256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50" name="Line 34"/>
              <p:cNvSpPr>
                <a:spLocks noChangeShapeType="1"/>
              </p:cNvSpPr>
              <p:nvPr/>
            </p:nvSpPr>
            <p:spPr bwMode="auto">
              <a:xfrm flipH="1">
                <a:off x="3098" y="2298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51" name="Line 35"/>
              <p:cNvSpPr>
                <a:spLocks noChangeShapeType="1"/>
              </p:cNvSpPr>
              <p:nvPr/>
            </p:nvSpPr>
            <p:spPr bwMode="auto">
              <a:xfrm>
                <a:off x="3094" y="2340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52" name="Line 36"/>
              <p:cNvSpPr>
                <a:spLocks noChangeShapeType="1"/>
              </p:cNvSpPr>
              <p:nvPr/>
            </p:nvSpPr>
            <p:spPr bwMode="auto">
              <a:xfrm>
                <a:off x="3094" y="2384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53" name="Line 37"/>
              <p:cNvSpPr>
                <a:spLocks noChangeShapeType="1"/>
              </p:cNvSpPr>
              <p:nvPr/>
            </p:nvSpPr>
            <p:spPr bwMode="auto">
              <a:xfrm>
                <a:off x="3094" y="2428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54" name="Line 38"/>
              <p:cNvSpPr>
                <a:spLocks noChangeShapeType="1"/>
              </p:cNvSpPr>
              <p:nvPr/>
            </p:nvSpPr>
            <p:spPr bwMode="auto">
              <a:xfrm>
                <a:off x="3098" y="247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55" name="Line 39"/>
              <p:cNvSpPr>
                <a:spLocks noChangeShapeType="1"/>
              </p:cNvSpPr>
              <p:nvPr/>
            </p:nvSpPr>
            <p:spPr bwMode="auto">
              <a:xfrm>
                <a:off x="3106" y="2512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56" name="Line 40"/>
              <p:cNvSpPr>
                <a:spLocks noChangeShapeType="1"/>
              </p:cNvSpPr>
              <p:nvPr/>
            </p:nvSpPr>
            <p:spPr bwMode="auto">
              <a:xfrm>
                <a:off x="3114" y="2554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57" name="Line 41"/>
              <p:cNvSpPr>
                <a:spLocks noChangeShapeType="1"/>
              </p:cNvSpPr>
              <p:nvPr/>
            </p:nvSpPr>
            <p:spPr bwMode="auto">
              <a:xfrm>
                <a:off x="3128" y="2596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58" name="Line 42"/>
              <p:cNvSpPr>
                <a:spLocks noChangeShapeType="1"/>
              </p:cNvSpPr>
              <p:nvPr/>
            </p:nvSpPr>
            <p:spPr bwMode="auto">
              <a:xfrm>
                <a:off x="3142" y="2636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59" name="Line 43"/>
              <p:cNvSpPr>
                <a:spLocks noChangeShapeType="1"/>
              </p:cNvSpPr>
              <p:nvPr/>
            </p:nvSpPr>
            <p:spPr bwMode="auto">
              <a:xfrm>
                <a:off x="3160" y="2676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60" name="Line 44"/>
              <p:cNvSpPr>
                <a:spLocks noChangeShapeType="1"/>
              </p:cNvSpPr>
              <p:nvPr/>
            </p:nvSpPr>
            <p:spPr bwMode="auto">
              <a:xfrm>
                <a:off x="3178" y="2714"/>
                <a:ext cx="4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61" name="Line 45"/>
              <p:cNvSpPr>
                <a:spLocks noChangeShapeType="1"/>
              </p:cNvSpPr>
              <p:nvPr/>
            </p:nvSpPr>
            <p:spPr bwMode="auto">
              <a:xfrm>
                <a:off x="3202" y="2752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62" name="Freeform 46"/>
              <p:cNvSpPr>
                <a:spLocks/>
              </p:cNvSpPr>
              <p:nvPr/>
            </p:nvSpPr>
            <p:spPr bwMode="auto">
              <a:xfrm>
                <a:off x="3226" y="2788"/>
                <a:ext cx="4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4" y="6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4" y="4"/>
                    </a:lnTo>
                    <a:lnTo>
                      <a:pt x="4" y="6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63" name="Line 47"/>
              <p:cNvSpPr>
                <a:spLocks noChangeShapeType="1"/>
              </p:cNvSpPr>
              <p:nvPr/>
            </p:nvSpPr>
            <p:spPr bwMode="auto">
              <a:xfrm>
                <a:off x="3252" y="2820"/>
                <a:ext cx="6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64" name="Line 48"/>
              <p:cNvSpPr>
                <a:spLocks noChangeShapeType="1"/>
              </p:cNvSpPr>
              <p:nvPr/>
            </p:nvSpPr>
            <p:spPr bwMode="auto">
              <a:xfrm>
                <a:off x="3282" y="2854"/>
                <a:ext cx="4" cy="4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65" name="Line 49"/>
              <p:cNvSpPr>
                <a:spLocks noChangeShapeType="1"/>
              </p:cNvSpPr>
              <p:nvPr/>
            </p:nvSpPr>
            <p:spPr bwMode="auto">
              <a:xfrm>
                <a:off x="3312" y="2884"/>
                <a:ext cx="6" cy="4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66" name="Line 50"/>
              <p:cNvSpPr>
                <a:spLocks noChangeShapeType="1"/>
              </p:cNvSpPr>
              <p:nvPr/>
            </p:nvSpPr>
            <p:spPr bwMode="auto">
              <a:xfrm>
                <a:off x="3346" y="2912"/>
                <a:ext cx="4" cy="4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67" name="Line 51"/>
              <p:cNvSpPr>
                <a:spLocks noChangeShapeType="1"/>
              </p:cNvSpPr>
              <p:nvPr/>
            </p:nvSpPr>
            <p:spPr bwMode="auto">
              <a:xfrm>
                <a:off x="3520" y="1880"/>
                <a:ext cx="4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68" name="Line 52"/>
              <p:cNvSpPr>
                <a:spLocks noChangeShapeType="1"/>
              </p:cNvSpPr>
              <p:nvPr/>
            </p:nvSpPr>
            <p:spPr bwMode="auto">
              <a:xfrm>
                <a:off x="3538" y="192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69" name="Line 53"/>
              <p:cNvSpPr>
                <a:spLocks noChangeShapeType="1"/>
              </p:cNvSpPr>
              <p:nvPr/>
            </p:nvSpPr>
            <p:spPr bwMode="auto">
              <a:xfrm>
                <a:off x="3554" y="196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70" name="Line 54"/>
              <p:cNvSpPr>
                <a:spLocks noChangeShapeType="1"/>
              </p:cNvSpPr>
              <p:nvPr/>
            </p:nvSpPr>
            <p:spPr bwMode="auto">
              <a:xfrm>
                <a:off x="3570" y="200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71" name="Line 55"/>
              <p:cNvSpPr>
                <a:spLocks noChangeShapeType="1"/>
              </p:cNvSpPr>
              <p:nvPr/>
            </p:nvSpPr>
            <p:spPr bwMode="auto">
              <a:xfrm>
                <a:off x="3584" y="2042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72" name="Line 56"/>
              <p:cNvSpPr>
                <a:spLocks noChangeShapeType="1"/>
              </p:cNvSpPr>
              <p:nvPr/>
            </p:nvSpPr>
            <p:spPr bwMode="auto">
              <a:xfrm>
                <a:off x="3598" y="2082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73" name="Freeform 57"/>
              <p:cNvSpPr>
                <a:spLocks/>
              </p:cNvSpPr>
              <p:nvPr/>
            </p:nvSpPr>
            <p:spPr bwMode="auto">
              <a:xfrm>
                <a:off x="3610" y="2124"/>
                <a:ext cx="2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6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2"/>
                    </a:lnTo>
                    <a:lnTo>
                      <a:pt x="2" y="6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74" name="Line 58"/>
              <p:cNvSpPr>
                <a:spLocks noChangeShapeType="1"/>
              </p:cNvSpPr>
              <p:nvPr/>
            </p:nvSpPr>
            <p:spPr bwMode="auto">
              <a:xfrm>
                <a:off x="3622" y="2166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75" name="Line 59"/>
              <p:cNvSpPr>
                <a:spLocks noChangeShapeType="1"/>
              </p:cNvSpPr>
              <p:nvPr/>
            </p:nvSpPr>
            <p:spPr bwMode="auto">
              <a:xfrm>
                <a:off x="3632" y="2208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76" name="Line 60"/>
              <p:cNvSpPr>
                <a:spLocks noChangeShapeType="1"/>
              </p:cNvSpPr>
              <p:nvPr/>
            </p:nvSpPr>
            <p:spPr bwMode="auto">
              <a:xfrm>
                <a:off x="3642" y="2250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77" name="Line 61"/>
              <p:cNvSpPr>
                <a:spLocks noChangeShapeType="1"/>
              </p:cNvSpPr>
              <p:nvPr/>
            </p:nvSpPr>
            <p:spPr bwMode="auto">
              <a:xfrm>
                <a:off x="3652" y="2292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78" name="Line 62"/>
              <p:cNvSpPr>
                <a:spLocks noChangeShapeType="1"/>
              </p:cNvSpPr>
              <p:nvPr/>
            </p:nvSpPr>
            <p:spPr bwMode="auto">
              <a:xfrm>
                <a:off x="3658" y="2334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79" name="Line 63"/>
              <p:cNvSpPr>
                <a:spLocks noChangeShapeType="1"/>
              </p:cNvSpPr>
              <p:nvPr/>
            </p:nvSpPr>
            <p:spPr bwMode="auto">
              <a:xfrm>
                <a:off x="3666" y="2376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80" name="Line 64"/>
              <p:cNvSpPr>
                <a:spLocks noChangeShapeType="1"/>
              </p:cNvSpPr>
              <p:nvPr/>
            </p:nvSpPr>
            <p:spPr bwMode="auto">
              <a:xfrm>
                <a:off x="3672" y="2420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81" name="Line 65"/>
              <p:cNvSpPr>
                <a:spLocks noChangeShapeType="1"/>
              </p:cNvSpPr>
              <p:nvPr/>
            </p:nvSpPr>
            <p:spPr bwMode="auto">
              <a:xfrm>
                <a:off x="3676" y="2462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82" name="Line 66"/>
              <p:cNvSpPr>
                <a:spLocks noChangeShapeType="1"/>
              </p:cNvSpPr>
              <p:nvPr/>
            </p:nvSpPr>
            <p:spPr bwMode="auto">
              <a:xfrm>
                <a:off x="3680" y="2506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83" name="Line 67"/>
              <p:cNvSpPr>
                <a:spLocks noChangeShapeType="1"/>
              </p:cNvSpPr>
              <p:nvPr/>
            </p:nvSpPr>
            <p:spPr bwMode="auto">
              <a:xfrm>
                <a:off x="3684" y="2548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84" name="Line 68"/>
              <p:cNvSpPr>
                <a:spLocks noChangeShapeType="1"/>
              </p:cNvSpPr>
              <p:nvPr/>
            </p:nvSpPr>
            <p:spPr bwMode="auto">
              <a:xfrm>
                <a:off x="3684" y="2592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85" name="Line 69"/>
              <p:cNvSpPr>
                <a:spLocks noChangeShapeType="1"/>
              </p:cNvSpPr>
              <p:nvPr/>
            </p:nvSpPr>
            <p:spPr bwMode="auto">
              <a:xfrm>
                <a:off x="3686" y="2634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86" name="Freeform 70"/>
              <p:cNvSpPr>
                <a:spLocks/>
              </p:cNvSpPr>
              <p:nvPr/>
            </p:nvSpPr>
            <p:spPr bwMode="auto">
              <a:xfrm>
                <a:off x="3686" y="2678"/>
                <a:ext cx="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87" name="Line 71"/>
              <p:cNvSpPr>
                <a:spLocks noChangeShapeType="1"/>
              </p:cNvSpPr>
              <p:nvPr/>
            </p:nvSpPr>
            <p:spPr bwMode="auto">
              <a:xfrm>
                <a:off x="3684" y="2722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88" name="Line 72"/>
              <p:cNvSpPr>
                <a:spLocks noChangeShapeType="1"/>
              </p:cNvSpPr>
              <p:nvPr/>
            </p:nvSpPr>
            <p:spPr bwMode="auto">
              <a:xfrm>
                <a:off x="3680" y="2764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89" name="Line 73"/>
              <p:cNvSpPr>
                <a:spLocks noChangeShapeType="1"/>
              </p:cNvSpPr>
              <p:nvPr/>
            </p:nvSpPr>
            <p:spPr bwMode="auto">
              <a:xfrm>
                <a:off x="3678" y="2808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90" name="Line 74"/>
              <p:cNvSpPr>
                <a:spLocks noChangeShapeType="1"/>
              </p:cNvSpPr>
              <p:nvPr/>
            </p:nvSpPr>
            <p:spPr bwMode="auto">
              <a:xfrm flipH="1">
                <a:off x="3672" y="285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91" name="Line 75"/>
              <p:cNvSpPr>
                <a:spLocks noChangeShapeType="1"/>
              </p:cNvSpPr>
              <p:nvPr/>
            </p:nvSpPr>
            <p:spPr bwMode="auto">
              <a:xfrm flipH="1">
                <a:off x="3666" y="2892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92" name="Line 76"/>
              <p:cNvSpPr>
                <a:spLocks noChangeShapeType="1"/>
              </p:cNvSpPr>
              <p:nvPr/>
            </p:nvSpPr>
            <p:spPr bwMode="auto">
              <a:xfrm>
                <a:off x="3662" y="2936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93" name="Line 77"/>
              <p:cNvSpPr>
                <a:spLocks noChangeShapeType="1"/>
              </p:cNvSpPr>
              <p:nvPr/>
            </p:nvSpPr>
            <p:spPr bwMode="auto">
              <a:xfrm flipH="1">
                <a:off x="3652" y="2978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94" name="Line 78"/>
              <p:cNvSpPr>
                <a:spLocks noChangeShapeType="1"/>
              </p:cNvSpPr>
              <p:nvPr/>
            </p:nvSpPr>
            <p:spPr bwMode="auto">
              <a:xfrm flipH="1">
                <a:off x="3644" y="302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95" name="Line 79"/>
              <p:cNvSpPr>
                <a:spLocks noChangeShapeType="1"/>
              </p:cNvSpPr>
              <p:nvPr/>
            </p:nvSpPr>
            <p:spPr bwMode="auto">
              <a:xfrm flipH="1">
                <a:off x="3634" y="3062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96" name="Line 80"/>
              <p:cNvSpPr>
                <a:spLocks noChangeShapeType="1"/>
              </p:cNvSpPr>
              <p:nvPr/>
            </p:nvSpPr>
            <p:spPr bwMode="auto">
              <a:xfrm flipH="1">
                <a:off x="3624" y="3104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97" name="Line 81"/>
              <p:cNvSpPr>
                <a:spLocks noChangeShapeType="1"/>
              </p:cNvSpPr>
              <p:nvPr/>
            </p:nvSpPr>
            <p:spPr bwMode="auto">
              <a:xfrm flipH="1">
                <a:off x="3612" y="3146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98" name="Line 82"/>
              <p:cNvSpPr>
                <a:spLocks noChangeShapeType="1"/>
              </p:cNvSpPr>
              <p:nvPr/>
            </p:nvSpPr>
            <p:spPr bwMode="auto">
              <a:xfrm flipH="1">
                <a:off x="3600" y="3188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899" name="Line 83"/>
              <p:cNvSpPr>
                <a:spLocks noChangeShapeType="1"/>
              </p:cNvSpPr>
              <p:nvPr/>
            </p:nvSpPr>
            <p:spPr bwMode="auto">
              <a:xfrm flipH="1">
                <a:off x="3586" y="3228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00" name="Line 84"/>
              <p:cNvSpPr>
                <a:spLocks noChangeShapeType="1"/>
              </p:cNvSpPr>
              <p:nvPr/>
            </p:nvSpPr>
            <p:spPr bwMode="auto">
              <a:xfrm flipH="1">
                <a:off x="3570" y="3270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01" name="Line 85"/>
              <p:cNvSpPr>
                <a:spLocks noChangeShapeType="1"/>
              </p:cNvSpPr>
              <p:nvPr/>
            </p:nvSpPr>
            <p:spPr bwMode="auto">
              <a:xfrm flipH="1">
                <a:off x="3556" y="3310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02" name="Line 86"/>
              <p:cNvSpPr>
                <a:spLocks noChangeShapeType="1"/>
              </p:cNvSpPr>
              <p:nvPr/>
            </p:nvSpPr>
            <p:spPr bwMode="auto">
              <a:xfrm flipH="1">
                <a:off x="3540" y="3350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03" name="Freeform 87"/>
              <p:cNvSpPr>
                <a:spLocks/>
              </p:cNvSpPr>
              <p:nvPr/>
            </p:nvSpPr>
            <p:spPr bwMode="auto">
              <a:xfrm>
                <a:off x="3504" y="1460"/>
                <a:ext cx="254" cy="146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74" y="96"/>
                  </a:cxn>
                  <a:cxn ang="0">
                    <a:pos x="130" y="198"/>
                  </a:cxn>
                  <a:cxn ang="0">
                    <a:pos x="176" y="302"/>
                  </a:cxn>
                  <a:cxn ang="0">
                    <a:pos x="210" y="408"/>
                  </a:cxn>
                  <a:cxn ang="0">
                    <a:pos x="236" y="516"/>
                  </a:cxn>
                  <a:cxn ang="0">
                    <a:pos x="250" y="626"/>
                  </a:cxn>
                  <a:cxn ang="0">
                    <a:pos x="254" y="738"/>
                  </a:cxn>
                  <a:cxn ang="0">
                    <a:pos x="248" y="848"/>
                  </a:cxn>
                  <a:cxn ang="0">
                    <a:pos x="232" y="958"/>
                  </a:cxn>
                  <a:cxn ang="0">
                    <a:pos x="206" y="1064"/>
                  </a:cxn>
                  <a:cxn ang="0">
                    <a:pos x="170" y="1170"/>
                  </a:cxn>
                  <a:cxn ang="0">
                    <a:pos x="124" y="1272"/>
                  </a:cxn>
                  <a:cxn ang="0">
                    <a:pos x="68" y="1370"/>
                  </a:cxn>
                  <a:cxn ang="0">
                    <a:pos x="0" y="1464"/>
                  </a:cxn>
                </a:cxnLst>
                <a:rect l="0" t="0" r="r" b="b"/>
                <a:pathLst>
                  <a:path w="254" h="1464">
                    <a:moveTo>
                      <a:pt x="10" y="0"/>
                    </a:moveTo>
                    <a:lnTo>
                      <a:pt x="74" y="96"/>
                    </a:lnTo>
                    <a:lnTo>
                      <a:pt x="130" y="198"/>
                    </a:lnTo>
                    <a:lnTo>
                      <a:pt x="176" y="302"/>
                    </a:lnTo>
                    <a:lnTo>
                      <a:pt x="210" y="408"/>
                    </a:lnTo>
                    <a:lnTo>
                      <a:pt x="236" y="516"/>
                    </a:lnTo>
                    <a:lnTo>
                      <a:pt x="250" y="626"/>
                    </a:lnTo>
                    <a:lnTo>
                      <a:pt x="254" y="738"/>
                    </a:lnTo>
                    <a:lnTo>
                      <a:pt x="248" y="848"/>
                    </a:lnTo>
                    <a:lnTo>
                      <a:pt x="232" y="958"/>
                    </a:lnTo>
                    <a:lnTo>
                      <a:pt x="206" y="1064"/>
                    </a:lnTo>
                    <a:lnTo>
                      <a:pt x="170" y="1170"/>
                    </a:lnTo>
                    <a:lnTo>
                      <a:pt x="124" y="1272"/>
                    </a:lnTo>
                    <a:lnTo>
                      <a:pt x="68" y="1370"/>
                    </a:lnTo>
                    <a:lnTo>
                      <a:pt x="0" y="1464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04" name="Freeform 88"/>
              <p:cNvSpPr>
                <a:spLocks/>
              </p:cNvSpPr>
              <p:nvPr/>
            </p:nvSpPr>
            <p:spPr bwMode="auto">
              <a:xfrm>
                <a:off x="3434" y="2280"/>
                <a:ext cx="188" cy="10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" y="82"/>
                  </a:cxn>
                  <a:cxn ang="0">
                    <a:pos x="102" y="168"/>
                  </a:cxn>
                  <a:cxn ang="0">
                    <a:pos x="138" y="258"/>
                  </a:cxn>
                  <a:cxn ang="0">
                    <a:pos x="164" y="350"/>
                  </a:cxn>
                  <a:cxn ang="0">
                    <a:pos x="180" y="446"/>
                  </a:cxn>
                  <a:cxn ang="0">
                    <a:pos x="188" y="540"/>
                  </a:cxn>
                  <a:cxn ang="0">
                    <a:pos x="184" y="636"/>
                  </a:cxn>
                  <a:cxn ang="0">
                    <a:pos x="170" y="730"/>
                  </a:cxn>
                  <a:cxn ang="0">
                    <a:pos x="148" y="824"/>
                  </a:cxn>
                  <a:cxn ang="0">
                    <a:pos x="114" y="916"/>
                  </a:cxn>
                  <a:cxn ang="0">
                    <a:pos x="70" y="1004"/>
                  </a:cxn>
                </a:cxnLst>
                <a:rect l="0" t="0" r="r" b="b"/>
                <a:pathLst>
                  <a:path w="188" h="1004">
                    <a:moveTo>
                      <a:pt x="0" y="0"/>
                    </a:moveTo>
                    <a:lnTo>
                      <a:pt x="56" y="82"/>
                    </a:lnTo>
                    <a:lnTo>
                      <a:pt x="102" y="168"/>
                    </a:lnTo>
                    <a:lnTo>
                      <a:pt x="138" y="258"/>
                    </a:lnTo>
                    <a:lnTo>
                      <a:pt x="164" y="350"/>
                    </a:lnTo>
                    <a:lnTo>
                      <a:pt x="180" y="446"/>
                    </a:lnTo>
                    <a:lnTo>
                      <a:pt x="188" y="540"/>
                    </a:lnTo>
                    <a:lnTo>
                      <a:pt x="184" y="636"/>
                    </a:lnTo>
                    <a:lnTo>
                      <a:pt x="170" y="730"/>
                    </a:lnTo>
                    <a:lnTo>
                      <a:pt x="148" y="824"/>
                    </a:lnTo>
                    <a:lnTo>
                      <a:pt x="114" y="916"/>
                    </a:lnTo>
                    <a:lnTo>
                      <a:pt x="70" y="1004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05" name="Freeform 89"/>
              <p:cNvSpPr>
                <a:spLocks/>
              </p:cNvSpPr>
              <p:nvPr/>
            </p:nvSpPr>
            <p:spPr bwMode="auto">
              <a:xfrm>
                <a:off x="3284" y="2670"/>
                <a:ext cx="150" cy="614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104" y="44"/>
                  </a:cxn>
                  <a:cxn ang="0">
                    <a:pos x="66" y="92"/>
                  </a:cxn>
                  <a:cxn ang="0">
                    <a:pos x="36" y="146"/>
                  </a:cxn>
                  <a:cxn ang="0">
                    <a:pos x="14" y="202"/>
                  </a:cxn>
                  <a:cxn ang="0">
                    <a:pos x="4" y="260"/>
                  </a:cxn>
                  <a:cxn ang="0">
                    <a:pos x="0" y="320"/>
                  </a:cxn>
                  <a:cxn ang="0">
                    <a:pos x="6" y="380"/>
                  </a:cxn>
                  <a:cxn ang="0">
                    <a:pos x="22" y="438"/>
                  </a:cxn>
                  <a:cxn ang="0">
                    <a:pos x="48" y="496"/>
                  </a:cxn>
                  <a:cxn ang="0">
                    <a:pos x="84" y="548"/>
                  </a:cxn>
                  <a:cxn ang="0">
                    <a:pos x="112" y="582"/>
                  </a:cxn>
                  <a:cxn ang="0">
                    <a:pos x="148" y="614"/>
                  </a:cxn>
                </a:cxnLst>
                <a:rect l="0" t="0" r="r" b="b"/>
                <a:pathLst>
                  <a:path w="150" h="614">
                    <a:moveTo>
                      <a:pt x="150" y="0"/>
                    </a:moveTo>
                    <a:lnTo>
                      <a:pt x="104" y="44"/>
                    </a:lnTo>
                    <a:lnTo>
                      <a:pt x="66" y="92"/>
                    </a:lnTo>
                    <a:lnTo>
                      <a:pt x="36" y="146"/>
                    </a:lnTo>
                    <a:lnTo>
                      <a:pt x="14" y="202"/>
                    </a:lnTo>
                    <a:lnTo>
                      <a:pt x="4" y="260"/>
                    </a:lnTo>
                    <a:lnTo>
                      <a:pt x="0" y="320"/>
                    </a:lnTo>
                    <a:lnTo>
                      <a:pt x="6" y="380"/>
                    </a:lnTo>
                    <a:lnTo>
                      <a:pt x="22" y="438"/>
                    </a:lnTo>
                    <a:lnTo>
                      <a:pt x="48" y="496"/>
                    </a:lnTo>
                    <a:lnTo>
                      <a:pt x="84" y="548"/>
                    </a:lnTo>
                    <a:lnTo>
                      <a:pt x="112" y="582"/>
                    </a:lnTo>
                    <a:lnTo>
                      <a:pt x="148" y="614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06" name="Freeform 90"/>
              <p:cNvSpPr>
                <a:spLocks/>
              </p:cNvSpPr>
              <p:nvPr/>
            </p:nvSpPr>
            <p:spPr bwMode="auto">
              <a:xfrm>
                <a:off x="3324" y="1340"/>
                <a:ext cx="172" cy="144"/>
              </a:xfrm>
              <a:custGeom>
                <a:avLst/>
                <a:gdLst/>
                <a:ahLst/>
                <a:cxnLst>
                  <a:cxn ang="0">
                    <a:pos x="172" y="72"/>
                  </a:cxn>
                  <a:cxn ang="0">
                    <a:pos x="168" y="94"/>
                  </a:cxn>
                  <a:cxn ang="0">
                    <a:pos x="156" y="114"/>
                  </a:cxn>
                  <a:cxn ang="0">
                    <a:pos x="138" y="130"/>
                  </a:cxn>
                  <a:cxn ang="0">
                    <a:pos x="114" y="140"/>
                  </a:cxn>
                  <a:cxn ang="0">
                    <a:pos x="86" y="144"/>
                  </a:cxn>
                  <a:cxn ang="0">
                    <a:pos x="60" y="140"/>
                  </a:cxn>
                  <a:cxn ang="0">
                    <a:pos x="36" y="130"/>
                  </a:cxn>
                  <a:cxn ang="0">
                    <a:pos x="16" y="114"/>
                  </a:cxn>
                  <a:cxn ang="0">
                    <a:pos x="4" y="94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6" y="30"/>
                  </a:cxn>
                  <a:cxn ang="0">
                    <a:pos x="36" y="14"/>
                  </a:cxn>
                  <a:cxn ang="0">
                    <a:pos x="60" y="4"/>
                  </a:cxn>
                  <a:cxn ang="0">
                    <a:pos x="86" y="0"/>
                  </a:cxn>
                  <a:cxn ang="0">
                    <a:pos x="114" y="4"/>
                  </a:cxn>
                  <a:cxn ang="0">
                    <a:pos x="138" y="14"/>
                  </a:cxn>
                  <a:cxn ang="0">
                    <a:pos x="156" y="30"/>
                  </a:cxn>
                  <a:cxn ang="0">
                    <a:pos x="168" y="50"/>
                  </a:cxn>
                  <a:cxn ang="0">
                    <a:pos x="172" y="72"/>
                  </a:cxn>
                </a:cxnLst>
                <a:rect l="0" t="0" r="r" b="b"/>
                <a:pathLst>
                  <a:path w="172" h="144">
                    <a:moveTo>
                      <a:pt x="172" y="72"/>
                    </a:moveTo>
                    <a:lnTo>
                      <a:pt x="168" y="94"/>
                    </a:lnTo>
                    <a:lnTo>
                      <a:pt x="156" y="114"/>
                    </a:lnTo>
                    <a:lnTo>
                      <a:pt x="138" y="130"/>
                    </a:lnTo>
                    <a:lnTo>
                      <a:pt x="114" y="140"/>
                    </a:lnTo>
                    <a:lnTo>
                      <a:pt x="86" y="144"/>
                    </a:lnTo>
                    <a:lnTo>
                      <a:pt x="60" y="140"/>
                    </a:lnTo>
                    <a:lnTo>
                      <a:pt x="36" y="130"/>
                    </a:lnTo>
                    <a:lnTo>
                      <a:pt x="16" y="114"/>
                    </a:lnTo>
                    <a:lnTo>
                      <a:pt x="4" y="94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6" y="30"/>
                    </a:lnTo>
                    <a:lnTo>
                      <a:pt x="36" y="14"/>
                    </a:lnTo>
                    <a:lnTo>
                      <a:pt x="60" y="4"/>
                    </a:lnTo>
                    <a:lnTo>
                      <a:pt x="86" y="0"/>
                    </a:lnTo>
                    <a:lnTo>
                      <a:pt x="114" y="4"/>
                    </a:lnTo>
                    <a:lnTo>
                      <a:pt x="138" y="14"/>
                    </a:lnTo>
                    <a:lnTo>
                      <a:pt x="156" y="30"/>
                    </a:lnTo>
                    <a:lnTo>
                      <a:pt x="168" y="50"/>
                    </a:lnTo>
                    <a:lnTo>
                      <a:pt x="172" y="72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07" name="Freeform 91"/>
              <p:cNvSpPr>
                <a:spLocks/>
              </p:cNvSpPr>
              <p:nvPr/>
            </p:nvSpPr>
            <p:spPr bwMode="auto">
              <a:xfrm>
                <a:off x="3324" y="2132"/>
                <a:ext cx="172" cy="144"/>
              </a:xfrm>
              <a:custGeom>
                <a:avLst/>
                <a:gdLst/>
                <a:ahLst/>
                <a:cxnLst>
                  <a:cxn ang="0">
                    <a:pos x="172" y="72"/>
                  </a:cxn>
                  <a:cxn ang="0">
                    <a:pos x="168" y="94"/>
                  </a:cxn>
                  <a:cxn ang="0">
                    <a:pos x="156" y="114"/>
                  </a:cxn>
                  <a:cxn ang="0">
                    <a:pos x="138" y="130"/>
                  </a:cxn>
                  <a:cxn ang="0">
                    <a:pos x="114" y="140"/>
                  </a:cxn>
                  <a:cxn ang="0">
                    <a:pos x="86" y="144"/>
                  </a:cxn>
                  <a:cxn ang="0">
                    <a:pos x="60" y="140"/>
                  </a:cxn>
                  <a:cxn ang="0">
                    <a:pos x="36" y="130"/>
                  </a:cxn>
                  <a:cxn ang="0">
                    <a:pos x="16" y="114"/>
                  </a:cxn>
                  <a:cxn ang="0">
                    <a:pos x="4" y="94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6" y="30"/>
                  </a:cxn>
                  <a:cxn ang="0">
                    <a:pos x="36" y="14"/>
                  </a:cxn>
                  <a:cxn ang="0">
                    <a:pos x="60" y="4"/>
                  </a:cxn>
                  <a:cxn ang="0">
                    <a:pos x="86" y="0"/>
                  </a:cxn>
                  <a:cxn ang="0">
                    <a:pos x="114" y="4"/>
                  </a:cxn>
                  <a:cxn ang="0">
                    <a:pos x="138" y="14"/>
                  </a:cxn>
                  <a:cxn ang="0">
                    <a:pos x="156" y="30"/>
                  </a:cxn>
                  <a:cxn ang="0">
                    <a:pos x="168" y="50"/>
                  </a:cxn>
                  <a:cxn ang="0">
                    <a:pos x="172" y="72"/>
                  </a:cxn>
                </a:cxnLst>
                <a:rect l="0" t="0" r="r" b="b"/>
                <a:pathLst>
                  <a:path w="172" h="144">
                    <a:moveTo>
                      <a:pt x="172" y="72"/>
                    </a:moveTo>
                    <a:lnTo>
                      <a:pt x="168" y="94"/>
                    </a:lnTo>
                    <a:lnTo>
                      <a:pt x="156" y="114"/>
                    </a:lnTo>
                    <a:lnTo>
                      <a:pt x="138" y="130"/>
                    </a:lnTo>
                    <a:lnTo>
                      <a:pt x="114" y="140"/>
                    </a:lnTo>
                    <a:lnTo>
                      <a:pt x="86" y="144"/>
                    </a:lnTo>
                    <a:lnTo>
                      <a:pt x="60" y="140"/>
                    </a:lnTo>
                    <a:lnTo>
                      <a:pt x="36" y="130"/>
                    </a:lnTo>
                    <a:lnTo>
                      <a:pt x="16" y="114"/>
                    </a:lnTo>
                    <a:lnTo>
                      <a:pt x="4" y="94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6" y="30"/>
                    </a:lnTo>
                    <a:lnTo>
                      <a:pt x="36" y="14"/>
                    </a:lnTo>
                    <a:lnTo>
                      <a:pt x="60" y="4"/>
                    </a:lnTo>
                    <a:lnTo>
                      <a:pt x="86" y="0"/>
                    </a:lnTo>
                    <a:lnTo>
                      <a:pt x="114" y="4"/>
                    </a:lnTo>
                    <a:lnTo>
                      <a:pt x="138" y="14"/>
                    </a:lnTo>
                    <a:lnTo>
                      <a:pt x="156" y="30"/>
                    </a:lnTo>
                    <a:lnTo>
                      <a:pt x="168" y="50"/>
                    </a:lnTo>
                    <a:lnTo>
                      <a:pt x="172" y="72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08" name="Freeform 92"/>
              <p:cNvSpPr>
                <a:spLocks/>
              </p:cNvSpPr>
              <p:nvPr/>
            </p:nvSpPr>
            <p:spPr bwMode="auto">
              <a:xfrm>
                <a:off x="3360" y="2528"/>
                <a:ext cx="172" cy="144"/>
              </a:xfrm>
              <a:custGeom>
                <a:avLst/>
                <a:gdLst/>
                <a:ahLst/>
                <a:cxnLst>
                  <a:cxn ang="0">
                    <a:pos x="172" y="72"/>
                  </a:cxn>
                  <a:cxn ang="0">
                    <a:pos x="168" y="94"/>
                  </a:cxn>
                  <a:cxn ang="0">
                    <a:pos x="156" y="114"/>
                  </a:cxn>
                  <a:cxn ang="0">
                    <a:pos x="138" y="130"/>
                  </a:cxn>
                  <a:cxn ang="0">
                    <a:pos x="114" y="140"/>
                  </a:cxn>
                  <a:cxn ang="0">
                    <a:pos x="86" y="144"/>
                  </a:cxn>
                  <a:cxn ang="0">
                    <a:pos x="60" y="140"/>
                  </a:cxn>
                  <a:cxn ang="0">
                    <a:pos x="36" y="130"/>
                  </a:cxn>
                  <a:cxn ang="0">
                    <a:pos x="16" y="114"/>
                  </a:cxn>
                  <a:cxn ang="0">
                    <a:pos x="4" y="94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6" y="30"/>
                  </a:cxn>
                  <a:cxn ang="0">
                    <a:pos x="36" y="14"/>
                  </a:cxn>
                  <a:cxn ang="0">
                    <a:pos x="60" y="4"/>
                  </a:cxn>
                  <a:cxn ang="0">
                    <a:pos x="86" y="0"/>
                  </a:cxn>
                  <a:cxn ang="0">
                    <a:pos x="114" y="4"/>
                  </a:cxn>
                  <a:cxn ang="0">
                    <a:pos x="138" y="14"/>
                  </a:cxn>
                  <a:cxn ang="0">
                    <a:pos x="156" y="30"/>
                  </a:cxn>
                  <a:cxn ang="0">
                    <a:pos x="168" y="50"/>
                  </a:cxn>
                  <a:cxn ang="0">
                    <a:pos x="172" y="72"/>
                  </a:cxn>
                </a:cxnLst>
                <a:rect l="0" t="0" r="r" b="b"/>
                <a:pathLst>
                  <a:path w="172" h="144">
                    <a:moveTo>
                      <a:pt x="172" y="72"/>
                    </a:moveTo>
                    <a:lnTo>
                      <a:pt x="168" y="94"/>
                    </a:lnTo>
                    <a:lnTo>
                      <a:pt x="156" y="114"/>
                    </a:lnTo>
                    <a:lnTo>
                      <a:pt x="138" y="130"/>
                    </a:lnTo>
                    <a:lnTo>
                      <a:pt x="114" y="140"/>
                    </a:lnTo>
                    <a:lnTo>
                      <a:pt x="86" y="144"/>
                    </a:lnTo>
                    <a:lnTo>
                      <a:pt x="60" y="140"/>
                    </a:lnTo>
                    <a:lnTo>
                      <a:pt x="36" y="130"/>
                    </a:lnTo>
                    <a:lnTo>
                      <a:pt x="16" y="114"/>
                    </a:lnTo>
                    <a:lnTo>
                      <a:pt x="4" y="94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6" y="30"/>
                    </a:lnTo>
                    <a:lnTo>
                      <a:pt x="36" y="14"/>
                    </a:lnTo>
                    <a:lnTo>
                      <a:pt x="60" y="4"/>
                    </a:lnTo>
                    <a:lnTo>
                      <a:pt x="86" y="0"/>
                    </a:lnTo>
                    <a:lnTo>
                      <a:pt x="114" y="4"/>
                    </a:lnTo>
                    <a:lnTo>
                      <a:pt x="138" y="14"/>
                    </a:lnTo>
                    <a:lnTo>
                      <a:pt x="156" y="30"/>
                    </a:lnTo>
                    <a:lnTo>
                      <a:pt x="168" y="50"/>
                    </a:lnTo>
                    <a:lnTo>
                      <a:pt x="172" y="72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09" name="Freeform 93"/>
              <p:cNvSpPr>
                <a:spLocks/>
              </p:cNvSpPr>
              <p:nvPr/>
            </p:nvSpPr>
            <p:spPr bwMode="auto">
              <a:xfrm>
                <a:off x="3360" y="2852"/>
                <a:ext cx="172" cy="144"/>
              </a:xfrm>
              <a:custGeom>
                <a:avLst/>
                <a:gdLst/>
                <a:ahLst/>
                <a:cxnLst>
                  <a:cxn ang="0">
                    <a:pos x="172" y="72"/>
                  </a:cxn>
                  <a:cxn ang="0">
                    <a:pos x="168" y="94"/>
                  </a:cxn>
                  <a:cxn ang="0">
                    <a:pos x="156" y="114"/>
                  </a:cxn>
                  <a:cxn ang="0">
                    <a:pos x="138" y="130"/>
                  </a:cxn>
                  <a:cxn ang="0">
                    <a:pos x="114" y="140"/>
                  </a:cxn>
                  <a:cxn ang="0">
                    <a:pos x="86" y="144"/>
                  </a:cxn>
                  <a:cxn ang="0">
                    <a:pos x="60" y="140"/>
                  </a:cxn>
                  <a:cxn ang="0">
                    <a:pos x="36" y="130"/>
                  </a:cxn>
                  <a:cxn ang="0">
                    <a:pos x="16" y="114"/>
                  </a:cxn>
                  <a:cxn ang="0">
                    <a:pos x="4" y="94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6" y="30"/>
                  </a:cxn>
                  <a:cxn ang="0">
                    <a:pos x="36" y="14"/>
                  </a:cxn>
                  <a:cxn ang="0">
                    <a:pos x="60" y="4"/>
                  </a:cxn>
                  <a:cxn ang="0">
                    <a:pos x="86" y="0"/>
                  </a:cxn>
                  <a:cxn ang="0">
                    <a:pos x="114" y="4"/>
                  </a:cxn>
                  <a:cxn ang="0">
                    <a:pos x="138" y="14"/>
                  </a:cxn>
                  <a:cxn ang="0">
                    <a:pos x="156" y="30"/>
                  </a:cxn>
                  <a:cxn ang="0">
                    <a:pos x="168" y="50"/>
                  </a:cxn>
                  <a:cxn ang="0">
                    <a:pos x="172" y="72"/>
                  </a:cxn>
                </a:cxnLst>
                <a:rect l="0" t="0" r="r" b="b"/>
                <a:pathLst>
                  <a:path w="172" h="144">
                    <a:moveTo>
                      <a:pt x="172" y="72"/>
                    </a:moveTo>
                    <a:lnTo>
                      <a:pt x="168" y="94"/>
                    </a:lnTo>
                    <a:lnTo>
                      <a:pt x="156" y="114"/>
                    </a:lnTo>
                    <a:lnTo>
                      <a:pt x="138" y="130"/>
                    </a:lnTo>
                    <a:lnTo>
                      <a:pt x="114" y="140"/>
                    </a:lnTo>
                    <a:lnTo>
                      <a:pt x="86" y="144"/>
                    </a:lnTo>
                    <a:lnTo>
                      <a:pt x="60" y="140"/>
                    </a:lnTo>
                    <a:lnTo>
                      <a:pt x="36" y="130"/>
                    </a:lnTo>
                    <a:lnTo>
                      <a:pt x="16" y="114"/>
                    </a:lnTo>
                    <a:lnTo>
                      <a:pt x="4" y="94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6" y="30"/>
                    </a:lnTo>
                    <a:lnTo>
                      <a:pt x="36" y="14"/>
                    </a:lnTo>
                    <a:lnTo>
                      <a:pt x="60" y="4"/>
                    </a:lnTo>
                    <a:lnTo>
                      <a:pt x="86" y="0"/>
                    </a:lnTo>
                    <a:lnTo>
                      <a:pt x="114" y="4"/>
                    </a:lnTo>
                    <a:lnTo>
                      <a:pt x="138" y="14"/>
                    </a:lnTo>
                    <a:lnTo>
                      <a:pt x="156" y="30"/>
                    </a:lnTo>
                    <a:lnTo>
                      <a:pt x="168" y="50"/>
                    </a:lnTo>
                    <a:lnTo>
                      <a:pt x="172" y="72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10" name="Freeform 94"/>
              <p:cNvSpPr>
                <a:spLocks/>
              </p:cNvSpPr>
              <p:nvPr/>
            </p:nvSpPr>
            <p:spPr bwMode="auto">
              <a:xfrm>
                <a:off x="3368" y="3262"/>
                <a:ext cx="172" cy="144"/>
              </a:xfrm>
              <a:custGeom>
                <a:avLst/>
                <a:gdLst/>
                <a:ahLst/>
                <a:cxnLst>
                  <a:cxn ang="0">
                    <a:pos x="172" y="72"/>
                  </a:cxn>
                  <a:cxn ang="0">
                    <a:pos x="168" y="96"/>
                  </a:cxn>
                  <a:cxn ang="0">
                    <a:pos x="156" y="114"/>
                  </a:cxn>
                  <a:cxn ang="0">
                    <a:pos x="136" y="130"/>
                  </a:cxn>
                  <a:cxn ang="0">
                    <a:pos x="112" y="140"/>
                  </a:cxn>
                  <a:cxn ang="0">
                    <a:pos x="86" y="144"/>
                  </a:cxn>
                  <a:cxn ang="0">
                    <a:pos x="58" y="140"/>
                  </a:cxn>
                  <a:cxn ang="0">
                    <a:pos x="34" y="130"/>
                  </a:cxn>
                  <a:cxn ang="0">
                    <a:pos x="16" y="114"/>
                  </a:cxn>
                  <a:cxn ang="0">
                    <a:pos x="4" y="96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6" y="30"/>
                  </a:cxn>
                  <a:cxn ang="0">
                    <a:pos x="34" y="14"/>
                  </a:cxn>
                  <a:cxn ang="0">
                    <a:pos x="58" y="4"/>
                  </a:cxn>
                  <a:cxn ang="0">
                    <a:pos x="86" y="0"/>
                  </a:cxn>
                  <a:cxn ang="0">
                    <a:pos x="112" y="4"/>
                  </a:cxn>
                  <a:cxn ang="0">
                    <a:pos x="136" y="14"/>
                  </a:cxn>
                  <a:cxn ang="0">
                    <a:pos x="156" y="30"/>
                  </a:cxn>
                  <a:cxn ang="0">
                    <a:pos x="168" y="50"/>
                  </a:cxn>
                  <a:cxn ang="0">
                    <a:pos x="172" y="72"/>
                  </a:cxn>
                </a:cxnLst>
                <a:rect l="0" t="0" r="r" b="b"/>
                <a:pathLst>
                  <a:path w="172" h="144">
                    <a:moveTo>
                      <a:pt x="172" y="72"/>
                    </a:moveTo>
                    <a:lnTo>
                      <a:pt x="168" y="96"/>
                    </a:lnTo>
                    <a:lnTo>
                      <a:pt x="156" y="114"/>
                    </a:lnTo>
                    <a:lnTo>
                      <a:pt x="136" y="130"/>
                    </a:lnTo>
                    <a:lnTo>
                      <a:pt x="112" y="140"/>
                    </a:lnTo>
                    <a:lnTo>
                      <a:pt x="86" y="144"/>
                    </a:lnTo>
                    <a:lnTo>
                      <a:pt x="58" y="140"/>
                    </a:lnTo>
                    <a:lnTo>
                      <a:pt x="34" y="130"/>
                    </a:lnTo>
                    <a:lnTo>
                      <a:pt x="16" y="114"/>
                    </a:lnTo>
                    <a:lnTo>
                      <a:pt x="4" y="96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6" y="30"/>
                    </a:lnTo>
                    <a:lnTo>
                      <a:pt x="34" y="14"/>
                    </a:lnTo>
                    <a:lnTo>
                      <a:pt x="58" y="4"/>
                    </a:lnTo>
                    <a:lnTo>
                      <a:pt x="86" y="0"/>
                    </a:lnTo>
                    <a:lnTo>
                      <a:pt x="112" y="4"/>
                    </a:lnTo>
                    <a:lnTo>
                      <a:pt x="136" y="14"/>
                    </a:lnTo>
                    <a:lnTo>
                      <a:pt x="156" y="30"/>
                    </a:lnTo>
                    <a:lnTo>
                      <a:pt x="168" y="50"/>
                    </a:lnTo>
                    <a:lnTo>
                      <a:pt x="172" y="72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11" name="Freeform 95"/>
              <p:cNvSpPr>
                <a:spLocks/>
              </p:cNvSpPr>
              <p:nvPr/>
            </p:nvSpPr>
            <p:spPr bwMode="auto">
              <a:xfrm>
                <a:off x="3360" y="1736"/>
                <a:ext cx="172" cy="144"/>
              </a:xfrm>
              <a:custGeom>
                <a:avLst/>
                <a:gdLst/>
                <a:ahLst/>
                <a:cxnLst>
                  <a:cxn ang="0">
                    <a:pos x="172" y="72"/>
                  </a:cxn>
                  <a:cxn ang="0">
                    <a:pos x="168" y="94"/>
                  </a:cxn>
                  <a:cxn ang="0">
                    <a:pos x="156" y="114"/>
                  </a:cxn>
                  <a:cxn ang="0">
                    <a:pos x="138" y="130"/>
                  </a:cxn>
                  <a:cxn ang="0">
                    <a:pos x="114" y="140"/>
                  </a:cxn>
                  <a:cxn ang="0">
                    <a:pos x="86" y="144"/>
                  </a:cxn>
                  <a:cxn ang="0">
                    <a:pos x="60" y="140"/>
                  </a:cxn>
                  <a:cxn ang="0">
                    <a:pos x="36" y="130"/>
                  </a:cxn>
                  <a:cxn ang="0">
                    <a:pos x="16" y="114"/>
                  </a:cxn>
                  <a:cxn ang="0">
                    <a:pos x="4" y="94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6" y="30"/>
                  </a:cxn>
                  <a:cxn ang="0">
                    <a:pos x="36" y="14"/>
                  </a:cxn>
                  <a:cxn ang="0">
                    <a:pos x="60" y="4"/>
                  </a:cxn>
                  <a:cxn ang="0">
                    <a:pos x="86" y="0"/>
                  </a:cxn>
                  <a:cxn ang="0">
                    <a:pos x="114" y="4"/>
                  </a:cxn>
                  <a:cxn ang="0">
                    <a:pos x="138" y="14"/>
                  </a:cxn>
                  <a:cxn ang="0">
                    <a:pos x="156" y="30"/>
                  </a:cxn>
                  <a:cxn ang="0">
                    <a:pos x="168" y="50"/>
                  </a:cxn>
                  <a:cxn ang="0">
                    <a:pos x="172" y="72"/>
                  </a:cxn>
                </a:cxnLst>
                <a:rect l="0" t="0" r="r" b="b"/>
                <a:pathLst>
                  <a:path w="172" h="144">
                    <a:moveTo>
                      <a:pt x="172" y="72"/>
                    </a:moveTo>
                    <a:lnTo>
                      <a:pt x="168" y="94"/>
                    </a:lnTo>
                    <a:lnTo>
                      <a:pt x="156" y="114"/>
                    </a:lnTo>
                    <a:lnTo>
                      <a:pt x="138" y="130"/>
                    </a:lnTo>
                    <a:lnTo>
                      <a:pt x="114" y="140"/>
                    </a:lnTo>
                    <a:lnTo>
                      <a:pt x="86" y="144"/>
                    </a:lnTo>
                    <a:lnTo>
                      <a:pt x="60" y="140"/>
                    </a:lnTo>
                    <a:lnTo>
                      <a:pt x="36" y="130"/>
                    </a:lnTo>
                    <a:lnTo>
                      <a:pt x="16" y="114"/>
                    </a:lnTo>
                    <a:lnTo>
                      <a:pt x="4" y="94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6" y="30"/>
                    </a:lnTo>
                    <a:lnTo>
                      <a:pt x="36" y="14"/>
                    </a:lnTo>
                    <a:lnTo>
                      <a:pt x="60" y="4"/>
                    </a:lnTo>
                    <a:lnTo>
                      <a:pt x="86" y="0"/>
                    </a:lnTo>
                    <a:lnTo>
                      <a:pt x="114" y="4"/>
                    </a:lnTo>
                    <a:lnTo>
                      <a:pt x="138" y="14"/>
                    </a:lnTo>
                    <a:lnTo>
                      <a:pt x="156" y="30"/>
                    </a:lnTo>
                    <a:lnTo>
                      <a:pt x="168" y="50"/>
                    </a:lnTo>
                    <a:lnTo>
                      <a:pt x="172" y="72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12" name="Line 96"/>
              <p:cNvSpPr>
                <a:spLocks noChangeShapeType="1"/>
              </p:cNvSpPr>
              <p:nvPr/>
            </p:nvSpPr>
            <p:spPr bwMode="auto">
              <a:xfrm>
                <a:off x="3432" y="1902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13" name="Line 97"/>
              <p:cNvSpPr>
                <a:spLocks noChangeShapeType="1"/>
              </p:cNvSpPr>
              <p:nvPr/>
            </p:nvSpPr>
            <p:spPr bwMode="auto">
              <a:xfrm>
                <a:off x="3432" y="1946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14" name="Line 98"/>
              <p:cNvSpPr>
                <a:spLocks noChangeShapeType="1"/>
              </p:cNvSpPr>
              <p:nvPr/>
            </p:nvSpPr>
            <p:spPr bwMode="auto">
              <a:xfrm>
                <a:off x="3432" y="1990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15" name="Line 99"/>
              <p:cNvSpPr>
                <a:spLocks noChangeShapeType="1"/>
              </p:cNvSpPr>
              <p:nvPr/>
            </p:nvSpPr>
            <p:spPr bwMode="auto">
              <a:xfrm>
                <a:off x="3432" y="2032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16" name="Line 100"/>
              <p:cNvSpPr>
                <a:spLocks noChangeShapeType="1"/>
              </p:cNvSpPr>
              <p:nvPr/>
            </p:nvSpPr>
            <p:spPr bwMode="auto">
              <a:xfrm>
                <a:off x="3432" y="2076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17" name="Line 101"/>
              <p:cNvSpPr>
                <a:spLocks noChangeShapeType="1"/>
              </p:cNvSpPr>
              <p:nvPr/>
            </p:nvSpPr>
            <p:spPr bwMode="auto">
              <a:xfrm>
                <a:off x="3432" y="2118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18" name="Freeform 102"/>
              <p:cNvSpPr>
                <a:spLocks/>
              </p:cNvSpPr>
              <p:nvPr/>
            </p:nvSpPr>
            <p:spPr bwMode="auto">
              <a:xfrm>
                <a:off x="3402" y="1380"/>
                <a:ext cx="68" cy="70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4" y="22"/>
                  </a:cxn>
                  <a:cxn ang="0">
                    <a:pos x="62" y="22"/>
                  </a:cxn>
                  <a:cxn ang="0">
                    <a:pos x="62" y="16"/>
                  </a:cxn>
                  <a:cxn ang="0">
                    <a:pos x="60" y="12"/>
                  </a:cxn>
                  <a:cxn ang="0">
                    <a:pos x="58" y="8"/>
                  </a:cxn>
                  <a:cxn ang="0">
                    <a:pos x="54" y="4"/>
                  </a:cxn>
                  <a:cxn ang="0">
                    <a:pos x="48" y="4"/>
                  </a:cxn>
                  <a:cxn ang="0">
                    <a:pos x="40" y="6"/>
                  </a:cxn>
                  <a:cxn ang="0">
                    <a:pos x="34" y="8"/>
                  </a:cxn>
                  <a:cxn ang="0">
                    <a:pos x="26" y="14"/>
                  </a:cxn>
                  <a:cxn ang="0">
                    <a:pos x="22" y="24"/>
                  </a:cxn>
                  <a:cxn ang="0">
                    <a:pos x="18" y="34"/>
                  </a:cxn>
                  <a:cxn ang="0">
                    <a:pos x="16" y="46"/>
                  </a:cxn>
                  <a:cxn ang="0">
                    <a:pos x="16" y="52"/>
                  </a:cxn>
                  <a:cxn ang="0">
                    <a:pos x="18" y="56"/>
                  </a:cxn>
                  <a:cxn ang="0">
                    <a:pos x="20" y="60"/>
                  </a:cxn>
                  <a:cxn ang="0">
                    <a:pos x="26" y="64"/>
                  </a:cxn>
                  <a:cxn ang="0">
                    <a:pos x="32" y="64"/>
                  </a:cxn>
                  <a:cxn ang="0">
                    <a:pos x="34" y="64"/>
                  </a:cxn>
                  <a:cxn ang="0">
                    <a:pos x="38" y="64"/>
                  </a:cxn>
                  <a:cxn ang="0">
                    <a:pos x="42" y="46"/>
                  </a:cxn>
                  <a:cxn ang="0">
                    <a:pos x="44" y="42"/>
                  </a:cxn>
                  <a:cxn ang="0">
                    <a:pos x="44" y="40"/>
                  </a:cxn>
                  <a:cxn ang="0">
                    <a:pos x="44" y="40"/>
                  </a:cxn>
                  <a:cxn ang="0">
                    <a:pos x="42" y="38"/>
                  </a:cxn>
                  <a:cxn ang="0">
                    <a:pos x="40" y="36"/>
                  </a:cxn>
                  <a:cxn ang="0">
                    <a:pos x="38" y="36"/>
                  </a:cxn>
                  <a:cxn ang="0">
                    <a:pos x="38" y="34"/>
                  </a:cxn>
                  <a:cxn ang="0">
                    <a:pos x="66" y="34"/>
                  </a:cxn>
                  <a:cxn ang="0">
                    <a:pos x="66" y="36"/>
                  </a:cxn>
                  <a:cxn ang="0">
                    <a:pos x="64" y="36"/>
                  </a:cxn>
                  <a:cxn ang="0">
                    <a:pos x="62" y="38"/>
                  </a:cxn>
                  <a:cxn ang="0">
                    <a:pos x="62" y="38"/>
                  </a:cxn>
                  <a:cxn ang="0">
                    <a:pos x="60" y="40"/>
                  </a:cxn>
                  <a:cxn ang="0">
                    <a:pos x="60" y="42"/>
                  </a:cxn>
                  <a:cxn ang="0">
                    <a:pos x="58" y="46"/>
                  </a:cxn>
                  <a:cxn ang="0">
                    <a:pos x="54" y="66"/>
                  </a:cxn>
                  <a:cxn ang="0">
                    <a:pos x="42" y="68"/>
                  </a:cxn>
                  <a:cxn ang="0">
                    <a:pos x="30" y="70"/>
                  </a:cxn>
                  <a:cxn ang="0">
                    <a:pos x="22" y="68"/>
                  </a:cxn>
                  <a:cxn ang="0">
                    <a:pos x="16" y="66"/>
                  </a:cxn>
                  <a:cxn ang="0">
                    <a:pos x="10" y="62"/>
                  </a:cxn>
                  <a:cxn ang="0">
                    <a:pos x="4" y="56"/>
                  </a:cxn>
                  <a:cxn ang="0">
                    <a:pos x="2" y="48"/>
                  </a:cxn>
                  <a:cxn ang="0">
                    <a:pos x="0" y="40"/>
                  </a:cxn>
                  <a:cxn ang="0">
                    <a:pos x="2" y="32"/>
                  </a:cxn>
                  <a:cxn ang="0">
                    <a:pos x="4" y="24"/>
                  </a:cxn>
                  <a:cxn ang="0">
                    <a:pos x="10" y="16"/>
                  </a:cxn>
                  <a:cxn ang="0">
                    <a:pos x="18" y="10"/>
                  </a:cxn>
                  <a:cxn ang="0">
                    <a:pos x="26" y="4"/>
                  </a:cxn>
                  <a:cxn ang="0">
                    <a:pos x="36" y="0"/>
                  </a:cxn>
                  <a:cxn ang="0">
                    <a:pos x="46" y="0"/>
                  </a:cxn>
                  <a:cxn ang="0">
                    <a:pos x="50" y="0"/>
                  </a:cxn>
                  <a:cxn ang="0">
                    <a:pos x="52" y="0"/>
                  </a:cxn>
                  <a:cxn ang="0">
                    <a:pos x="54" y="0"/>
                  </a:cxn>
                  <a:cxn ang="0">
                    <a:pos x="58" y="2"/>
                  </a:cxn>
                  <a:cxn ang="0">
                    <a:pos x="60" y="2"/>
                  </a:cxn>
                  <a:cxn ang="0">
                    <a:pos x="62" y="2"/>
                  </a:cxn>
                  <a:cxn ang="0">
                    <a:pos x="64" y="2"/>
                  </a:cxn>
                  <a:cxn ang="0">
                    <a:pos x="66" y="0"/>
                  </a:cxn>
                  <a:cxn ang="0">
                    <a:pos x="68" y="0"/>
                  </a:cxn>
                </a:cxnLst>
                <a:rect l="0" t="0" r="r" b="b"/>
                <a:pathLst>
                  <a:path w="68" h="70">
                    <a:moveTo>
                      <a:pt x="68" y="0"/>
                    </a:moveTo>
                    <a:lnTo>
                      <a:pt x="64" y="22"/>
                    </a:lnTo>
                    <a:lnTo>
                      <a:pt x="62" y="22"/>
                    </a:lnTo>
                    <a:lnTo>
                      <a:pt x="62" y="16"/>
                    </a:lnTo>
                    <a:lnTo>
                      <a:pt x="60" y="12"/>
                    </a:lnTo>
                    <a:lnTo>
                      <a:pt x="58" y="8"/>
                    </a:lnTo>
                    <a:lnTo>
                      <a:pt x="54" y="4"/>
                    </a:lnTo>
                    <a:lnTo>
                      <a:pt x="48" y="4"/>
                    </a:lnTo>
                    <a:lnTo>
                      <a:pt x="40" y="6"/>
                    </a:lnTo>
                    <a:lnTo>
                      <a:pt x="34" y="8"/>
                    </a:lnTo>
                    <a:lnTo>
                      <a:pt x="26" y="14"/>
                    </a:lnTo>
                    <a:lnTo>
                      <a:pt x="22" y="24"/>
                    </a:lnTo>
                    <a:lnTo>
                      <a:pt x="18" y="34"/>
                    </a:lnTo>
                    <a:lnTo>
                      <a:pt x="16" y="46"/>
                    </a:lnTo>
                    <a:lnTo>
                      <a:pt x="16" y="52"/>
                    </a:lnTo>
                    <a:lnTo>
                      <a:pt x="18" y="56"/>
                    </a:lnTo>
                    <a:lnTo>
                      <a:pt x="20" y="60"/>
                    </a:lnTo>
                    <a:lnTo>
                      <a:pt x="26" y="64"/>
                    </a:lnTo>
                    <a:lnTo>
                      <a:pt x="32" y="64"/>
                    </a:lnTo>
                    <a:lnTo>
                      <a:pt x="34" y="64"/>
                    </a:lnTo>
                    <a:lnTo>
                      <a:pt x="38" y="64"/>
                    </a:lnTo>
                    <a:lnTo>
                      <a:pt x="42" y="46"/>
                    </a:lnTo>
                    <a:lnTo>
                      <a:pt x="44" y="42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2" y="38"/>
                    </a:lnTo>
                    <a:lnTo>
                      <a:pt x="40" y="36"/>
                    </a:lnTo>
                    <a:lnTo>
                      <a:pt x="38" y="36"/>
                    </a:lnTo>
                    <a:lnTo>
                      <a:pt x="38" y="34"/>
                    </a:lnTo>
                    <a:lnTo>
                      <a:pt x="66" y="34"/>
                    </a:lnTo>
                    <a:lnTo>
                      <a:pt x="66" y="36"/>
                    </a:lnTo>
                    <a:lnTo>
                      <a:pt x="64" y="36"/>
                    </a:lnTo>
                    <a:lnTo>
                      <a:pt x="62" y="38"/>
                    </a:lnTo>
                    <a:lnTo>
                      <a:pt x="62" y="38"/>
                    </a:lnTo>
                    <a:lnTo>
                      <a:pt x="60" y="40"/>
                    </a:lnTo>
                    <a:lnTo>
                      <a:pt x="60" y="42"/>
                    </a:lnTo>
                    <a:lnTo>
                      <a:pt x="58" y="46"/>
                    </a:lnTo>
                    <a:lnTo>
                      <a:pt x="54" y="66"/>
                    </a:lnTo>
                    <a:lnTo>
                      <a:pt x="42" y="68"/>
                    </a:lnTo>
                    <a:lnTo>
                      <a:pt x="30" y="70"/>
                    </a:lnTo>
                    <a:lnTo>
                      <a:pt x="22" y="68"/>
                    </a:lnTo>
                    <a:lnTo>
                      <a:pt x="16" y="66"/>
                    </a:lnTo>
                    <a:lnTo>
                      <a:pt x="10" y="62"/>
                    </a:lnTo>
                    <a:lnTo>
                      <a:pt x="4" y="56"/>
                    </a:lnTo>
                    <a:lnTo>
                      <a:pt x="2" y="48"/>
                    </a:lnTo>
                    <a:lnTo>
                      <a:pt x="0" y="40"/>
                    </a:lnTo>
                    <a:lnTo>
                      <a:pt x="2" y="32"/>
                    </a:lnTo>
                    <a:lnTo>
                      <a:pt x="4" y="24"/>
                    </a:lnTo>
                    <a:lnTo>
                      <a:pt x="10" y="16"/>
                    </a:lnTo>
                    <a:lnTo>
                      <a:pt x="18" y="10"/>
                    </a:lnTo>
                    <a:lnTo>
                      <a:pt x="26" y="4"/>
                    </a:lnTo>
                    <a:lnTo>
                      <a:pt x="36" y="0"/>
                    </a:lnTo>
                    <a:lnTo>
                      <a:pt x="46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2" y="2"/>
                    </a:lnTo>
                    <a:lnTo>
                      <a:pt x="64" y="2"/>
                    </a:lnTo>
                    <a:lnTo>
                      <a:pt x="66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19" name="Freeform 103"/>
              <p:cNvSpPr>
                <a:spLocks noEditPoints="1"/>
              </p:cNvSpPr>
              <p:nvPr/>
            </p:nvSpPr>
            <p:spPr bwMode="auto">
              <a:xfrm>
                <a:off x="3392" y="1776"/>
                <a:ext cx="70" cy="68"/>
              </a:xfrm>
              <a:custGeom>
                <a:avLst/>
                <a:gdLst/>
                <a:ahLst/>
                <a:cxnLst>
                  <a:cxn ang="0">
                    <a:pos x="46" y="0"/>
                  </a:cxn>
                  <a:cxn ang="0">
                    <a:pos x="58" y="2"/>
                  </a:cxn>
                  <a:cxn ang="0">
                    <a:pos x="66" y="6"/>
                  </a:cxn>
                  <a:cxn ang="0">
                    <a:pos x="70" y="14"/>
                  </a:cxn>
                  <a:cxn ang="0">
                    <a:pos x="68" y="22"/>
                  </a:cxn>
                  <a:cxn ang="0">
                    <a:pos x="60" y="28"/>
                  </a:cxn>
                  <a:cxn ang="0">
                    <a:pos x="48" y="32"/>
                  </a:cxn>
                  <a:cxn ang="0">
                    <a:pos x="62" y="38"/>
                  </a:cxn>
                  <a:cxn ang="0">
                    <a:pos x="64" y="48"/>
                  </a:cxn>
                  <a:cxn ang="0">
                    <a:pos x="62" y="58"/>
                  </a:cxn>
                  <a:cxn ang="0">
                    <a:pos x="52" y="66"/>
                  </a:cxn>
                  <a:cxn ang="0">
                    <a:pos x="40" y="68"/>
                  </a:cxn>
                  <a:cxn ang="0">
                    <a:pos x="0" y="68"/>
                  </a:cxn>
                  <a:cxn ang="0">
                    <a:pos x="4" y="66"/>
                  </a:cxn>
                  <a:cxn ang="0">
                    <a:pos x="8" y="64"/>
                  </a:cxn>
                  <a:cxn ang="0">
                    <a:pos x="12" y="60"/>
                  </a:cxn>
                  <a:cxn ang="0">
                    <a:pos x="24" y="16"/>
                  </a:cxn>
                  <a:cxn ang="0">
                    <a:pos x="26" y="8"/>
                  </a:cxn>
                  <a:cxn ang="0">
                    <a:pos x="24" y="4"/>
                  </a:cxn>
                  <a:cxn ang="0">
                    <a:pos x="18" y="2"/>
                  </a:cxn>
                  <a:cxn ang="0">
                    <a:pos x="36" y="30"/>
                  </a:cxn>
                  <a:cxn ang="0">
                    <a:pos x="46" y="28"/>
                  </a:cxn>
                  <a:cxn ang="0">
                    <a:pos x="52" y="22"/>
                  </a:cxn>
                  <a:cxn ang="0">
                    <a:pos x="54" y="14"/>
                  </a:cxn>
                  <a:cxn ang="0">
                    <a:pos x="52" y="8"/>
                  </a:cxn>
                  <a:cxn ang="0">
                    <a:pos x="44" y="4"/>
                  </a:cxn>
                  <a:cxn ang="0">
                    <a:pos x="36" y="30"/>
                  </a:cxn>
                  <a:cxn ang="0">
                    <a:pos x="26" y="64"/>
                  </a:cxn>
                  <a:cxn ang="0">
                    <a:pos x="30" y="64"/>
                  </a:cxn>
                  <a:cxn ang="0">
                    <a:pos x="42" y="62"/>
                  </a:cxn>
                  <a:cxn ang="0">
                    <a:pos x="48" y="52"/>
                  </a:cxn>
                  <a:cxn ang="0">
                    <a:pos x="48" y="42"/>
                  </a:cxn>
                  <a:cxn ang="0">
                    <a:pos x="46" y="36"/>
                  </a:cxn>
                  <a:cxn ang="0">
                    <a:pos x="40" y="34"/>
                  </a:cxn>
                </a:cxnLst>
                <a:rect l="0" t="0" r="r" b="b"/>
                <a:pathLst>
                  <a:path w="70" h="68">
                    <a:moveTo>
                      <a:pt x="18" y="0"/>
                    </a:moveTo>
                    <a:lnTo>
                      <a:pt x="46" y="0"/>
                    </a:lnTo>
                    <a:lnTo>
                      <a:pt x="54" y="2"/>
                    </a:lnTo>
                    <a:lnTo>
                      <a:pt x="58" y="2"/>
                    </a:lnTo>
                    <a:lnTo>
                      <a:pt x="62" y="4"/>
                    </a:lnTo>
                    <a:lnTo>
                      <a:pt x="66" y="6"/>
                    </a:lnTo>
                    <a:lnTo>
                      <a:pt x="68" y="10"/>
                    </a:lnTo>
                    <a:lnTo>
                      <a:pt x="70" y="14"/>
                    </a:lnTo>
                    <a:lnTo>
                      <a:pt x="68" y="18"/>
                    </a:lnTo>
                    <a:lnTo>
                      <a:pt x="68" y="22"/>
                    </a:lnTo>
                    <a:lnTo>
                      <a:pt x="64" y="24"/>
                    </a:lnTo>
                    <a:lnTo>
                      <a:pt x="60" y="28"/>
                    </a:lnTo>
                    <a:lnTo>
                      <a:pt x="56" y="30"/>
                    </a:lnTo>
                    <a:lnTo>
                      <a:pt x="48" y="32"/>
                    </a:lnTo>
                    <a:lnTo>
                      <a:pt x="56" y="34"/>
                    </a:lnTo>
                    <a:lnTo>
                      <a:pt x="62" y="38"/>
                    </a:lnTo>
                    <a:lnTo>
                      <a:pt x="64" y="44"/>
                    </a:lnTo>
                    <a:lnTo>
                      <a:pt x="64" y="48"/>
                    </a:lnTo>
                    <a:lnTo>
                      <a:pt x="64" y="54"/>
                    </a:lnTo>
                    <a:lnTo>
                      <a:pt x="62" y="58"/>
                    </a:lnTo>
                    <a:lnTo>
                      <a:pt x="58" y="62"/>
                    </a:lnTo>
                    <a:lnTo>
                      <a:pt x="52" y="66"/>
                    </a:lnTo>
                    <a:lnTo>
                      <a:pt x="46" y="66"/>
                    </a:lnTo>
                    <a:lnTo>
                      <a:pt x="40" y="68"/>
                    </a:lnTo>
                    <a:lnTo>
                      <a:pt x="30" y="68"/>
                    </a:lnTo>
                    <a:lnTo>
                      <a:pt x="0" y="68"/>
                    </a:lnTo>
                    <a:lnTo>
                      <a:pt x="2" y="66"/>
                    </a:lnTo>
                    <a:lnTo>
                      <a:pt x="4" y="66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10" y="62"/>
                    </a:lnTo>
                    <a:lnTo>
                      <a:pt x="12" y="60"/>
                    </a:lnTo>
                    <a:lnTo>
                      <a:pt x="12" y="56"/>
                    </a:lnTo>
                    <a:lnTo>
                      <a:pt x="24" y="16"/>
                    </a:lnTo>
                    <a:lnTo>
                      <a:pt x="26" y="10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8" y="0"/>
                    </a:lnTo>
                    <a:close/>
                    <a:moveTo>
                      <a:pt x="36" y="30"/>
                    </a:moveTo>
                    <a:lnTo>
                      <a:pt x="40" y="30"/>
                    </a:lnTo>
                    <a:lnTo>
                      <a:pt x="46" y="28"/>
                    </a:lnTo>
                    <a:lnTo>
                      <a:pt x="48" y="26"/>
                    </a:lnTo>
                    <a:lnTo>
                      <a:pt x="52" y="22"/>
                    </a:lnTo>
                    <a:lnTo>
                      <a:pt x="52" y="18"/>
                    </a:lnTo>
                    <a:lnTo>
                      <a:pt x="54" y="14"/>
                    </a:lnTo>
                    <a:lnTo>
                      <a:pt x="52" y="10"/>
                    </a:lnTo>
                    <a:lnTo>
                      <a:pt x="52" y="8"/>
                    </a:lnTo>
                    <a:lnTo>
                      <a:pt x="48" y="6"/>
                    </a:lnTo>
                    <a:lnTo>
                      <a:pt x="44" y="4"/>
                    </a:lnTo>
                    <a:lnTo>
                      <a:pt x="42" y="4"/>
                    </a:lnTo>
                    <a:lnTo>
                      <a:pt x="36" y="30"/>
                    </a:lnTo>
                    <a:close/>
                    <a:moveTo>
                      <a:pt x="34" y="34"/>
                    </a:moveTo>
                    <a:lnTo>
                      <a:pt x="26" y="64"/>
                    </a:lnTo>
                    <a:lnTo>
                      <a:pt x="28" y="64"/>
                    </a:lnTo>
                    <a:lnTo>
                      <a:pt x="30" y="64"/>
                    </a:lnTo>
                    <a:lnTo>
                      <a:pt x="36" y="64"/>
                    </a:lnTo>
                    <a:lnTo>
                      <a:pt x="42" y="62"/>
                    </a:lnTo>
                    <a:lnTo>
                      <a:pt x="44" y="58"/>
                    </a:lnTo>
                    <a:lnTo>
                      <a:pt x="48" y="52"/>
                    </a:lnTo>
                    <a:lnTo>
                      <a:pt x="50" y="44"/>
                    </a:lnTo>
                    <a:lnTo>
                      <a:pt x="48" y="42"/>
                    </a:lnTo>
                    <a:lnTo>
                      <a:pt x="48" y="38"/>
                    </a:lnTo>
                    <a:lnTo>
                      <a:pt x="46" y="36"/>
                    </a:lnTo>
                    <a:lnTo>
                      <a:pt x="42" y="36"/>
                    </a:lnTo>
                    <a:lnTo>
                      <a:pt x="40" y="34"/>
                    </a:lnTo>
                    <a:lnTo>
                      <a:pt x="34" y="3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20" name="Freeform 104"/>
              <p:cNvSpPr>
                <a:spLocks/>
              </p:cNvSpPr>
              <p:nvPr/>
            </p:nvSpPr>
            <p:spPr bwMode="auto">
              <a:xfrm>
                <a:off x="3402" y="2172"/>
                <a:ext cx="66" cy="70"/>
              </a:xfrm>
              <a:custGeom>
                <a:avLst/>
                <a:gdLst/>
                <a:ahLst/>
                <a:cxnLst>
                  <a:cxn ang="0">
                    <a:pos x="66" y="0"/>
                  </a:cxn>
                  <a:cxn ang="0">
                    <a:pos x="62" y="22"/>
                  </a:cxn>
                  <a:cxn ang="0">
                    <a:pos x="60" y="22"/>
                  </a:cxn>
                  <a:cxn ang="0">
                    <a:pos x="58" y="16"/>
                  </a:cxn>
                  <a:cxn ang="0">
                    <a:pos x="58" y="12"/>
                  </a:cxn>
                  <a:cxn ang="0">
                    <a:pos x="54" y="8"/>
                  </a:cxn>
                  <a:cxn ang="0">
                    <a:pos x="50" y="6"/>
                  </a:cxn>
                  <a:cxn ang="0">
                    <a:pos x="44" y="4"/>
                  </a:cxn>
                  <a:cxn ang="0">
                    <a:pos x="38" y="6"/>
                  </a:cxn>
                  <a:cxn ang="0">
                    <a:pos x="30" y="10"/>
                  </a:cxn>
                  <a:cxn ang="0">
                    <a:pos x="26" y="14"/>
                  </a:cxn>
                  <a:cxn ang="0">
                    <a:pos x="22" y="20"/>
                  </a:cxn>
                  <a:cxn ang="0">
                    <a:pos x="18" y="28"/>
                  </a:cxn>
                  <a:cxn ang="0">
                    <a:pos x="16" y="38"/>
                  </a:cxn>
                  <a:cxn ang="0">
                    <a:pos x="16" y="46"/>
                  </a:cxn>
                  <a:cxn ang="0">
                    <a:pos x="16" y="52"/>
                  </a:cxn>
                  <a:cxn ang="0">
                    <a:pos x="16" y="56"/>
                  </a:cxn>
                  <a:cxn ang="0">
                    <a:pos x="20" y="60"/>
                  </a:cxn>
                  <a:cxn ang="0">
                    <a:pos x="24" y="62"/>
                  </a:cxn>
                  <a:cxn ang="0">
                    <a:pos x="32" y="64"/>
                  </a:cxn>
                  <a:cxn ang="0">
                    <a:pos x="38" y="64"/>
                  </a:cxn>
                  <a:cxn ang="0">
                    <a:pos x="44" y="62"/>
                  </a:cxn>
                  <a:cxn ang="0">
                    <a:pos x="48" y="58"/>
                  </a:cxn>
                  <a:cxn ang="0">
                    <a:pos x="54" y="54"/>
                  </a:cxn>
                  <a:cxn ang="0">
                    <a:pos x="56" y="54"/>
                  </a:cxn>
                  <a:cxn ang="0">
                    <a:pos x="50" y="60"/>
                  </a:cxn>
                  <a:cxn ang="0">
                    <a:pos x="44" y="66"/>
                  </a:cxn>
                  <a:cxn ang="0">
                    <a:pos x="36" y="68"/>
                  </a:cxn>
                  <a:cxn ang="0">
                    <a:pos x="28" y="70"/>
                  </a:cxn>
                  <a:cxn ang="0">
                    <a:pos x="20" y="68"/>
                  </a:cxn>
                  <a:cxn ang="0">
                    <a:pos x="12" y="66"/>
                  </a:cxn>
                  <a:cxn ang="0">
                    <a:pos x="6" y="62"/>
                  </a:cxn>
                  <a:cxn ang="0">
                    <a:pos x="2" y="56"/>
                  </a:cxn>
                  <a:cxn ang="0">
                    <a:pos x="0" y="50"/>
                  </a:cxn>
                  <a:cxn ang="0">
                    <a:pos x="0" y="42"/>
                  </a:cxn>
                  <a:cxn ang="0">
                    <a:pos x="0" y="32"/>
                  </a:cxn>
                  <a:cxn ang="0">
                    <a:pos x="6" y="22"/>
                  </a:cxn>
                  <a:cxn ang="0">
                    <a:pos x="10" y="16"/>
                  </a:cxn>
                  <a:cxn ang="0">
                    <a:pos x="16" y="10"/>
                  </a:cxn>
                  <a:cxn ang="0">
                    <a:pos x="22" y="6"/>
                  </a:cxn>
                  <a:cxn ang="0">
                    <a:pos x="34" y="2"/>
                  </a:cxn>
                  <a:cxn ang="0">
                    <a:pos x="44" y="0"/>
                  </a:cxn>
                  <a:cxn ang="0">
                    <a:pos x="50" y="0"/>
                  </a:cxn>
                  <a:cxn ang="0">
                    <a:pos x="54" y="2"/>
                  </a:cxn>
                  <a:cxn ang="0">
                    <a:pos x="58" y="2"/>
                  </a:cxn>
                  <a:cxn ang="0">
                    <a:pos x="60" y="2"/>
                  </a:cxn>
                  <a:cxn ang="0">
                    <a:pos x="62" y="2"/>
                  </a:cxn>
                  <a:cxn ang="0">
                    <a:pos x="64" y="0"/>
                  </a:cxn>
                  <a:cxn ang="0">
                    <a:pos x="66" y="0"/>
                  </a:cxn>
                </a:cxnLst>
                <a:rect l="0" t="0" r="r" b="b"/>
                <a:pathLst>
                  <a:path w="66" h="70">
                    <a:moveTo>
                      <a:pt x="66" y="0"/>
                    </a:moveTo>
                    <a:lnTo>
                      <a:pt x="62" y="22"/>
                    </a:lnTo>
                    <a:lnTo>
                      <a:pt x="60" y="22"/>
                    </a:lnTo>
                    <a:lnTo>
                      <a:pt x="58" y="16"/>
                    </a:lnTo>
                    <a:lnTo>
                      <a:pt x="58" y="12"/>
                    </a:lnTo>
                    <a:lnTo>
                      <a:pt x="54" y="8"/>
                    </a:lnTo>
                    <a:lnTo>
                      <a:pt x="50" y="6"/>
                    </a:lnTo>
                    <a:lnTo>
                      <a:pt x="44" y="4"/>
                    </a:lnTo>
                    <a:lnTo>
                      <a:pt x="38" y="6"/>
                    </a:lnTo>
                    <a:lnTo>
                      <a:pt x="30" y="10"/>
                    </a:lnTo>
                    <a:lnTo>
                      <a:pt x="26" y="14"/>
                    </a:lnTo>
                    <a:lnTo>
                      <a:pt x="22" y="20"/>
                    </a:lnTo>
                    <a:lnTo>
                      <a:pt x="18" y="28"/>
                    </a:lnTo>
                    <a:lnTo>
                      <a:pt x="16" y="38"/>
                    </a:lnTo>
                    <a:lnTo>
                      <a:pt x="16" y="46"/>
                    </a:lnTo>
                    <a:lnTo>
                      <a:pt x="16" y="52"/>
                    </a:lnTo>
                    <a:lnTo>
                      <a:pt x="16" y="56"/>
                    </a:lnTo>
                    <a:lnTo>
                      <a:pt x="20" y="60"/>
                    </a:lnTo>
                    <a:lnTo>
                      <a:pt x="24" y="62"/>
                    </a:lnTo>
                    <a:lnTo>
                      <a:pt x="32" y="64"/>
                    </a:lnTo>
                    <a:lnTo>
                      <a:pt x="38" y="64"/>
                    </a:lnTo>
                    <a:lnTo>
                      <a:pt x="44" y="62"/>
                    </a:lnTo>
                    <a:lnTo>
                      <a:pt x="48" y="58"/>
                    </a:lnTo>
                    <a:lnTo>
                      <a:pt x="54" y="54"/>
                    </a:lnTo>
                    <a:lnTo>
                      <a:pt x="56" y="54"/>
                    </a:lnTo>
                    <a:lnTo>
                      <a:pt x="50" y="60"/>
                    </a:lnTo>
                    <a:lnTo>
                      <a:pt x="44" y="66"/>
                    </a:lnTo>
                    <a:lnTo>
                      <a:pt x="36" y="68"/>
                    </a:lnTo>
                    <a:lnTo>
                      <a:pt x="28" y="70"/>
                    </a:lnTo>
                    <a:lnTo>
                      <a:pt x="20" y="68"/>
                    </a:lnTo>
                    <a:lnTo>
                      <a:pt x="12" y="66"/>
                    </a:lnTo>
                    <a:lnTo>
                      <a:pt x="6" y="62"/>
                    </a:lnTo>
                    <a:lnTo>
                      <a:pt x="2" y="56"/>
                    </a:lnTo>
                    <a:lnTo>
                      <a:pt x="0" y="50"/>
                    </a:lnTo>
                    <a:lnTo>
                      <a:pt x="0" y="42"/>
                    </a:lnTo>
                    <a:lnTo>
                      <a:pt x="0" y="32"/>
                    </a:lnTo>
                    <a:lnTo>
                      <a:pt x="6" y="22"/>
                    </a:lnTo>
                    <a:lnTo>
                      <a:pt x="10" y="16"/>
                    </a:lnTo>
                    <a:lnTo>
                      <a:pt x="16" y="10"/>
                    </a:lnTo>
                    <a:lnTo>
                      <a:pt x="22" y="6"/>
                    </a:lnTo>
                    <a:lnTo>
                      <a:pt x="34" y="2"/>
                    </a:lnTo>
                    <a:lnTo>
                      <a:pt x="44" y="0"/>
                    </a:lnTo>
                    <a:lnTo>
                      <a:pt x="50" y="0"/>
                    </a:lnTo>
                    <a:lnTo>
                      <a:pt x="54" y="2"/>
                    </a:lnTo>
                    <a:lnTo>
                      <a:pt x="58" y="2"/>
                    </a:lnTo>
                    <a:lnTo>
                      <a:pt x="60" y="2"/>
                    </a:lnTo>
                    <a:lnTo>
                      <a:pt x="62" y="2"/>
                    </a:lnTo>
                    <a:lnTo>
                      <a:pt x="64" y="0"/>
                    </a:lnTo>
                    <a:lnTo>
                      <a:pt x="6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21" name="Freeform 105"/>
              <p:cNvSpPr>
                <a:spLocks noEditPoints="1"/>
              </p:cNvSpPr>
              <p:nvPr/>
            </p:nvSpPr>
            <p:spPr bwMode="auto">
              <a:xfrm>
                <a:off x="3428" y="2568"/>
                <a:ext cx="74" cy="68"/>
              </a:xfrm>
              <a:custGeom>
                <a:avLst/>
                <a:gdLst/>
                <a:ahLst/>
                <a:cxnLst>
                  <a:cxn ang="0">
                    <a:pos x="0" y="68"/>
                  </a:cxn>
                  <a:cxn ang="0">
                    <a:pos x="0" y="66"/>
                  </a:cxn>
                  <a:cxn ang="0">
                    <a:pos x="6" y="66"/>
                  </a:cxn>
                  <a:cxn ang="0">
                    <a:pos x="8" y="64"/>
                  </a:cxn>
                  <a:cxn ang="0">
                    <a:pos x="10" y="62"/>
                  </a:cxn>
                  <a:cxn ang="0">
                    <a:pos x="12" y="56"/>
                  </a:cxn>
                  <a:cxn ang="0">
                    <a:pos x="24" y="14"/>
                  </a:cxn>
                  <a:cxn ang="0">
                    <a:pos x="26" y="10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4" y="4"/>
                  </a:cxn>
                  <a:cxn ang="0">
                    <a:pos x="22" y="4"/>
                  </a:cxn>
                  <a:cxn ang="0">
                    <a:pos x="18" y="2"/>
                  </a:cxn>
                  <a:cxn ang="0">
                    <a:pos x="18" y="0"/>
                  </a:cxn>
                  <a:cxn ang="0">
                    <a:pos x="40" y="0"/>
                  </a:cxn>
                  <a:cxn ang="0">
                    <a:pos x="52" y="2"/>
                  </a:cxn>
                  <a:cxn ang="0">
                    <a:pos x="60" y="4"/>
                  </a:cxn>
                  <a:cxn ang="0">
                    <a:pos x="66" y="8"/>
                  </a:cxn>
                  <a:cxn ang="0">
                    <a:pos x="70" y="14"/>
                  </a:cxn>
                  <a:cxn ang="0">
                    <a:pos x="74" y="20"/>
                  </a:cxn>
                  <a:cxn ang="0">
                    <a:pos x="74" y="28"/>
                  </a:cxn>
                  <a:cxn ang="0">
                    <a:pos x="74" y="38"/>
                  </a:cxn>
                  <a:cxn ang="0">
                    <a:pos x="70" y="44"/>
                  </a:cxn>
                  <a:cxn ang="0">
                    <a:pos x="66" y="52"/>
                  </a:cxn>
                  <a:cxn ang="0">
                    <a:pos x="60" y="58"/>
                  </a:cxn>
                  <a:cxn ang="0">
                    <a:pos x="54" y="62"/>
                  </a:cxn>
                  <a:cxn ang="0">
                    <a:pos x="46" y="66"/>
                  </a:cxn>
                  <a:cxn ang="0">
                    <a:pos x="38" y="68"/>
                  </a:cxn>
                  <a:cxn ang="0">
                    <a:pos x="28" y="68"/>
                  </a:cxn>
                  <a:cxn ang="0">
                    <a:pos x="0" y="68"/>
                  </a:cxn>
                  <a:cxn ang="0">
                    <a:pos x="42" y="4"/>
                  </a:cxn>
                  <a:cxn ang="0">
                    <a:pos x="28" y="56"/>
                  </a:cxn>
                  <a:cxn ang="0">
                    <a:pos x="28" y="58"/>
                  </a:cxn>
                  <a:cxn ang="0">
                    <a:pos x="26" y="60"/>
                  </a:cxn>
                  <a:cxn ang="0">
                    <a:pos x="28" y="62"/>
                  </a:cxn>
                  <a:cxn ang="0">
                    <a:pos x="28" y="62"/>
                  </a:cxn>
                  <a:cxn ang="0">
                    <a:pos x="30" y="64"/>
                  </a:cxn>
                  <a:cxn ang="0">
                    <a:pos x="32" y="64"/>
                  </a:cxn>
                  <a:cxn ang="0">
                    <a:pos x="38" y="62"/>
                  </a:cxn>
                  <a:cxn ang="0">
                    <a:pos x="44" y="60"/>
                  </a:cxn>
                  <a:cxn ang="0">
                    <a:pos x="50" y="52"/>
                  </a:cxn>
                  <a:cxn ang="0">
                    <a:pos x="54" y="44"/>
                  </a:cxn>
                  <a:cxn ang="0">
                    <a:pos x="58" y="36"/>
                  </a:cxn>
                  <a:cxn ang="0">
                    <a:pos x="58" y="26"/>
                  </a:cxn>
                  <a:cxn ang="0">
                    <a:pos x="58" y="20"/>
                  </a:cxn>
                  <a:cxn ang="0">
                    <a:pos x="56" y="14"/>
                  </a:cxn>
                  <a:cxn ang="0">
                    <a:pos x="54" y="10"/>
                  </a:cxn>
                  <a:cxn ang="0">
                    <a:pos x="50" y="6"/>
                  </a:cxn>
                  <a:cxn ang="0">
                    <a:pos x="46" y="6"/>
                  </a:cxn>
                  <a:cxn ang="0">
                    <a:pos x="42" y="4"/>
                  </a:cxn>
                </a:cxnLst>
                <a:rect l="0" t="0" r="r" b="b"/>
                <a:pathLst>
                  <a:path w="74" h="68">
                    <a:moveTo>
                      <a:pt x="0" y="68"/>
                    </a:moveTo>
                    <a:lnTo>
                      <a:pt x="0" y="66"/>
                    </a:lnTo>
                    <a:lnTo>
                      <a:pt x="6" y="66"/>
                    </a:lnTo>
                    <a:lnTo>
                      <a:pt x="8" y="64"/>
                    </a:lnTo>
                    <a:lnTo>
                      <a:pt x="10" y="62"/>
                    </a:lnTo>
                    <a:lnTo>
                      <a:pt x="12" y="56"/>
                    </a:lnTo>
                    <a:lnTo>
                      <a:pt x="24" y="14"/>
                    </a:lnTo>
                    <a:lnTo>
                      <a:pt x="26" y="10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4" y="4"/>
                    </a:lnTo>
                    <a:lnTo>
                      <a:pt x="22" y="4"/>
                    </a:lnTo>
                    <a:lnTo>
                      <a:pt x="18" y="2"/>
                    </a:lnTo>
                    <a:lnTo>
                      <a:pt x="18" y="0"/>
                    </a:lnTo>
                    <a:lnTo>
                      <a:pt x="40" y="0"/>
                    </a:lnTo>
                    <a:lnTo>
                      <a:pt x="52" y="2"/>
                    </a:lnTo>
                    <a:lnTo>
                      <a:pt x="60" y="4"/>
                    </a:lnTo>
                    <a:lnTo>
                      <a:pt x="66" y="8"/>
                    </a:lnTo>
                    <a:lnTo>
                      <a:pt x="70" y="14"/>
                    </a:lnTo>
                    <a:lnTo>
                      <a:pt x="74" y="20"/>
                    </a:lnTo>
                    <a:lnTo>
                      <a:pt x="74" y="28"/>
                    </a:lnTo>
                    <a:lnTo>
                      <a:pt x="74" y="38"/>
                    </a:lnTo>
                    <a:lnTo>
                      <a:pt x="70" y="44"/>
                    </a:lnTo>
                    <a:lnTo>
                      <a:pt x="66" y="52"/>
                    </a:lnTo>
                    <a:lnTo>
                      <a:pt x="60" y="58"/>
                    </a:lnTo>
                    <a:lnTo>
                      <a:pt x="54" y="62"/>
                    </a:lnTo>
                    <a:lnTo>
                      <a:pt x="46" y="66"/>
                    </a:lnTo>
                    <a:lnTo>
                      <a:pt x="38" y="68"/>
                    </a:lnTo>
                    <a:lnTo>
                      <a:pt x="28" y="68"/>
                    </a:lnTo>
                    <a:lnTo>
                      <a:pt x="0" y="68"/>
                    </a:lnTo>
                    <a:close/>
                    <a:moveTo>
                      <a:pt x="42" y="4"/>
                    </a:moveTo>
                    <a:lnTo>
                      <a:pt x="28" y="56"/>
                    </a:lnTo>
                    <a:lnTo>
                      <a:pt x="28" y="58"/>
                    </a:lnTo>
                    <a:lnTo>
                      <a:pt x="26" y="60"/>
                    </a:lnTo>
                    <a:lnTo>
                      <a:pt x="28" y="62"/>
                    </a:lnTo>
                    <a:lnTo>
                      <a:pt x="28" y="62"/>
                    </a:lnTo>
                    <a:lnTo>
                      <a:pt x="30" y="64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50" y="52"/>
                    </a:lnTo>
                    <a:lnTo>
                      <a:pt x="54" y="44"/>
                    </a:lnTo>
                    <a:lnTo>
                      <a:pt x="58" y="36"/>
                    </a:lnTo>
                    <a:lnTo>
                      <a:pt x="58" y="26"/>
                    </a:lnTo>
                    <a:lnTo>
                      <a:pt x="58" y="20"/>
                    </a:lnTo>
                    <a:lnTo>
                      <a:pt x="56" y="14"/>
                    </a:lnTo>
                    <a:lnTo>
                      <a:pt x="54" y="10"/>
                    </a:lnTo>
                    <a:lnTo>
                      <a:pt x="50" y="6"/>
                    </a:lnTo>
                    <a:lnTo>
                      <a:pt x="46" y="6"/>
                    </a:lnTo>
                    <a:lnTo>
                      <a:pt x="42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22" name="Freeform 106"/>
              <p:cNvSpPr>
                <a:spLocks/>
              </p:cNvSpPr>
              <p:nvPr/>
            </p:nvSpPr>
            <p:spPr bwMode="auto">
              <a:xfrm>
                <a:off x="3398" y="2928"/>
                <a:ext cx="74" cy="68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32" y="30"/>
                  </a:cxn>
                  <a:cxn ang="0">
                    <a:pos x="38" y="30"/>
                  </a:cxn>
                  <a:cxn ang="0">
                    <a:pos x="42" y="30"/>
                  </a:cxn>
                  <a:cxn ang="0">
                    <a:pos x="46" y="28"/>
                  </a:cxn>
                  <a:cxn ang="0">
                    <a:pos x="48" y="26"/>
                  </a:cxn>
                  <a:cxn ang="0">
                    <a:pos x="52" y="22"/>
                  </a:cxn>
                  <a:cxn ang="0">
                    <a:pos x="54" y="18"/>
                  </a:cxn>
                  <a:cxn ang="0">
                    <a:pos x="56" y="18"/>
                  </a:cxn>
                  <a:cxn ang="0">
                    <a:pos x="48" y="46"/>
                  </a:cxn>
                  <a:cxn ang="0">
                    <a:pos x="46" y="46"/>
                  </a:cxn>
                  <a:cxn ang="0">
                    <a:pos x="46" y="44"/>
                  </a:cxn>
                  <a:cxn ang="0">
                    <a:pos x="46" y="42"/>
                  </a:cxn>
                  <a:cxn ang="0">
                    <a:pos x="46" y="40"/>
                  </a:cxn>
                  <a:cxn ang="0">
                    <a:pos x="46" y="38"/>
                  </a:cxn>
                  <a:cxn ang="0">
                    <a:pos x="44" y="36"/>
                  </a:cxn>
                  <a:cxn ang="0">
                    <a:pos x="42" y="36"/>
                  </a:cxn>
                  <a:cxn ang="0">
                    <a:pos x="38" y="34"/>
                  </a:cxn>
                  <a:cxn ang="0">
                    <a:pos x="32" y="34"/>
                  </a:cxn>
                  <a:cxn ang="0">
                    <a:pos x="26" y="54"/>
                  </a:cxn>
                  <a:cxn ang="0">
                    <a:pos x="24" y="58"/>
                  </a:cxn>
                  <a:cxn ang="0">
                    <a:pos x="24" y="60"/>
                  </a:cxn>
                  <a:cxn ang="0">
                    <a:pos x="24" y="62"/>
                  </a:cxn>
                  <a:cxn ang="0">
                    <a:pos x="24" y="62"/>
                  </a:cxn>
                  <a:cxn ang="0">
                    <a:pos x="24" y="64"/>
                  </a:cxn>
                  <a:cxn ang="0">
                    <a:pos x="26" y="64"/>
                  </a:cxn>
                  <a:cxn ang="0">
                    <a:pos x="26" y="66"/>
                  </a:cxn>
                  <a:cxn ang="0">
                    <a:pos x="28" y="66"/>
                  </a:cxn>
                  <a:cxn ang="0">
                    <a:pos x="32" y="66"/>
                  </a:cxn>
                  <a:cxn ang="0">
                    <a:pos x="32" y="68"/>
                  </a:cxn>
                  <a:cxn ang="0">
                    <a:pos x="0" y="68"/>
                  </a:cxn>
                  <a:cxn ang="0">
                    <a:pos x="0" y="66"/>
                  </a:cxn>
                  <a:cxn ang="0">
                    <a:pos x="4" y="66"/>
                  </a:cxn>
                  <a:cxn ang="0">
                    <a:pos x="6" y="64"/>
                  </a:cxn>
                  <a:cxn ang="0">
                    <a:pos x="8" y="62"/>
                  </a:cxn>
                  <a:cxn ang="0">
                    <a:pos x="10" y="56"/>
                  </a:cxn>
                  <a:cxn ang="0">
                    <a:pos x="22" y="16"/>
                  </a:cxn>
                  <a:cxn ang="0">
                    <a:pos x="22" y="10"/>
                  </a:cxn>
                  <a:cxn ang="0">
                    <a:pos x="24" y="8"/>
                  </a:cxn>
                  <a:cxn ang="0">
                    <a:pos x="22" y="6"/>
                  </a:cxn>
                  <a:cxn ang="0">
                    <a:pos x="22" y="4"/>
                  </a:cxn>
                  <a:cxn ang="0">
                    <a:pos x="20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74" y="0"/>
                  </a:cxn>
                  <a:cxn ang="0">
                    <a:pos x="68" y="18"/>
                  </a:cxn>
                  <a:cxn ang="0">
                    <a:pos x="66" y="18"/>
                  </a:cxn>
                  <a:cxn ang="0">
                    <a:pos x="66" y="14"/>
                  </a:cxn>
                  <a:cxn ang="0">
                    <a:pos x="64" y="10"/>
                  </a:cxn>
                  <a:cxn ang="0">
                    <a:pos x="62" y="8"/>
                  </a:cxn>
                  <a:cxn ang="0">
                    <a:pos x="60" y="6"/>
                  </a:cxn>
                  <a:cxn ang="0">
                    <a:pos x="54" y="6"/>
                  </a:cxn>
                  <a:cxn ang="0">
                    <a:pos x="48" y="4"/>
                  </a:cxn>
                  <a:cxn ang="0">
                    <a:pos x="40" y="4"/>
                  </a:cxn>
                </a:cxnLst>
                <a:rect l="0" t="0" r="r" b="b"/>
                <a:pathLst>
                  <a:path w="74" h="68">
                    <a:moveTo>
                      <a:pt x="40" y="4"/>
                    </a:moveTo>
                    <a:lnTo>
                      <a:pt x="32" y="30"/>
                    </a:lnTo>
                    <a:lnTo>
                      <a:pt x="38" y="30"/>
                    </a:lnTo>
                    <a:lnTo>
                      <a:pt x="42" y="30"/>
                    </a:lnTo>
                    <a:lnTo>
                      <a:pt x="46" y="28"/>
                    </a:lnTo>
                    <a:lnTo>
                      <a:pt x="48" y="26"/>
                    </a:lnTo>
                    <a:lnTo>
                      <a:pt x="52" y="22"/>
                    </a:lnTo>
                    <a:lnTo>
                      <a:pt x="54" y="18"/>
                    </a:lnTo>
                    <a:lnTo>
                      <a:pt x="56" y="18"/>
                    </a:lnTo>
                    <a:lnTo>
                      <a:pt x="48" y="46"/>
                    </a:lnTo>
                    <a:lnTo>
                      <a:pt x="46" y="46"/>
                    </a:lnTo>
                    <a:lnTo>
                      <a:pt x="46" y="44"/>
                    </a:lnTo>
                    <a:lnTo>
                      <a:pt x="46" y="42"/>
                    </a:lnTo>
                    <a:lnTo>
                      <a:pt x="46" y="40"/>
                    </a:lnTo>
                    <a:lnTo>
                      <a:pt x="46" y="38"/>
                    </a:lnTo>
                    <a:lnTo>
                      <a:pt x="44" y="36"/>
                    </a:lnTo>
                    <a:lnTo>
                      <a:pt x="42" y="36"/>
                    </a:lnTo>
                    <a:lnTo>
                      <a:pt x="38" y="34"/>
                    </a:lnTo>
                    <a:lnTo>
                      <a:pt x="32" y="34"/>
                    </a:lnTo>
                    <a:lnTo>
                      <a:pt x="26" y="54"/>
                    </a:lnTo>
                    <a:lnTo>
                      <a:pt x="24" y="58"/>
                    </a:lnTo>
                    <a:lnTo>
                      <a:pt x="24" y="60"/>
                    </a:lnTo>
                    <a:lnTo>
                      <a:pt x="24" y="62"/>
                    </a:lnTo>
                    <a:lnTo>
                      <a:pt x="24" y="62"/>
                    </a:lnTo>
                    <a:lnTo>
                      <a:pt x="24" y="64"/>
                    </a:lnTo>
                    <a:lnTo>
                      <a:pt x="26" y="64"/>
                    </a:lnTo>
                    <a:lnTo>
                      <a:pt x="26" y="66"/>
                    </a:lnTo>
                    <a:lnTo>
                      <a:pt x="28" y="66"/>
                    </a:lnTo>
                    <a:lnTo>
                      <a:pt x="32" y="66"/>
                    </a:lnTo>
                    <a:lnTo>
                      <a:pt x="32" y="68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4" y="66"/>
                    </a:lnTo>
                    <a:lnTo>
                      <a:pt x="6" y="64"/>
                    </a:lnTo>
                    <a:lnTo>
                      <a:pt x="8" y="62"/>
                    </a:lnTo>
                    <a:lnTo>
                      <a:pt x="10" y="56"/>
                    </a:lnTo>
                    <a:lnTo>
                      <a:pt x="22" y="16"/>
                    </a:lnTo>
                    <a:lnTo>
                      <a:pt x="22" y="10"/>
                    </a:lnTo>
                    <a:lnTo>
                      <a:pt x="24" y="8"/>
                    </a:lnTo>
                    <a:lnTo>
                      <a:pt x="22" y="6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4" y="2"/>
                    </a:lnTo>
                    <a:lnTo>
                      <a:pt x="14" y="0"/>
                    </a:lnTo>
                    <a:lnTo>
                      <a:pt x="74" y="0"/>
                    </a:lnTo>
                    <a:lnTo>
                      <a:pt x="68" y="18"/>
                    </a:lnTo>
                    <a:lnTo>
                      <a:pt x="66" y="18"/>
                    </a:lnTo>
                    <a:lnTo>
                      <a:pt x="66" y="14"/>
                    </a:lnTo>
                    <a:lnTo>
                      <a:pt x="64" y="10"/>
                    </a:lnTo>
                    <a:lnTo>
                      <a:pt x="62" y="8"/>
                    </a:lnTo>
                    <a:lnTo>
                      <a:pt x="60" y="6"/>
                    </a:lnTo>
                    <a:lnTo>
                      <a:pt x="54" y="6"/>
                    </a:lnTo>
                    <a:lnTo>
                      <a:pt x="48" y="4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23" name="Freeform 107"/>
              <p:cNvSpPr>
                <a:spLocks noEditPoints="1"/>
              </p:cNvSpPr>
              <p:nvPr/>
            </p:nvSpPr>
            <p:spPr bwMode="auto">
              <a:xfrm>
                <a:off x="3388" y="3324"/>
                <a:ext cx="68" cy="68"/>
              </a:xfrm>
              <a:custGeom>
                <a:avLst/>
                <a:gdLst/>
                <a:ahLst/>
                <a:cxnLst>
                  <a:cxn ang="0">
                    <a:pos x="48" y="46"/>
                  </a:cxn>
                  <a:cxn ang="0">
                    <a:pos x="26" y="46"/>
                  </a:cxn>
                  <a:cxn ang="0">
                    <a:pos x="24" y="50"/>
                  </a:cxn>
                  <a:cxn ang="0">
                    <a:pos x="18" y="58"/>
                  </a:cxn>
                  <a:cxn ang="0">
                    <a:pos x="16" y="60"/>
                  </a:cxn>
                  <a:cxn ang="0">
                    <a:pos x="16" y="60"/>
                  </a:cxn>
                  <a:cxn ang="0">
                    <a:pos x="16" y="62"/>
                  </a:cxn>
                  <a:cxn ang="0">
                    <a:pos x="14" y="62"/>
                  </a:cxn>
                  <a:cxn ang="0">
                    <a:pos x="16" y="64"/>
                  </a:cxn>
                  <a:cxn ang="0">
                    <a:pos x="16" y="64"/>
                  </a:cxn>
                  <a:cxn ang="0">
                    <a:pos x="18" y="66"/>
                  </a:cxn>
                  <a:cxn ang="0">
                    <a:pos x="20" y="66"/>
                  </a:cxn>
                  <a:cxn ang="0">
                    <a:pos x="20" y="68"/>
                  </a:cxn>
                  <a:cxn ang="0">
                    <a:pos x="0" y="68"/>
                  </a:cxn>
                  <a:cxn ang="0">
                    <a:pos x="0" y="66"/>
                  </a:cxn>
                  <a:cxn ang="0">
                    <a:pos x="4" y="66"/>
                  </a:cxn>
                  <a:cxn ang="0">
                    <a:pos x="6" y="64"/>
                  </a:cxn>
                  <a:cxn ang="0">
                    <a:pos x="8" y="62"/>
                  </a:cxn>
                  <a:cxn ang="0">
                    <a:pos x="14" y="56"/>
                  </a:cxn>
                  <a:cxn ang="0">
                    <a:pos x="60" y="0"/>
                  </a:cxn>
                  <a:cxn ang="0">
                    <a:pos x="62" y="0"/>
                  </a:cxn>
                  <a:cxn ang="0">
                    <a:pos x="62" y="54"/>
                  </a:cxn>
                  <a:cxn ang="0">
                    <a:pos x="62" y="58"/>
                  </a:cxn>
                  <a:cxn ang="0">
                    <a:pos x="62" y="60"/>
                  </a:cxn>
                  <a:cxn ang="0">
                    <a:pos x="62" y="62"/>
                  </a:cxn>
                  <a:cxn ang="0">
                    <a:pos x="64" y="64"/>
                  </a:cxn>
                  <a:cxn ang="0">
                    <a:pos x="66" y="66"/>
                  </a:cxn>
                  <a:cxn ang="0">
                    <a:pos x="68" y="66"/>
                  </a:cxn>
                  <a:cxn ang="0">
                    <a:pos x="68" y="68"/>
                  </a:cxn>
                  <a:cxn ang="0">
                    <a:pos x="38" y="68"/>
                  </a:cxn>
                  <a:cxn ang="0">
                    <a:pos x="38" y="66"/>
                  </a:cxn>
                  <a:cxn ang="0">
                    <a:pos x="42" y="66"/>
                  </a:cxn>
                  <a:cxn ang="0">
                    <a:pos x="44" y="66"/>
                  </a:cxn>
                  <a:cxn ang="0">
                    <a:pos x="46" y="64"/>
                  </a:cxn>
                  <a:cxn ang="0">
                    <a:pos x="46" y="62"/>
                  </a:cxn>
                  <a:cxn ang="0">
                    <a:pos x="48" y="60"/>
                  </a:cxn>
                  <a:cxn ang="0">
                    <a:pos x="48" y="56"/>
                  </a:cxn>
                  <a:cxn ang="0">
                    <a:pos x="48" y="46"/>
                  </a:cxn>
                  <a:cxn ang="0">
                    <a:pos x="48" y="42"/>
                  </a:cxn>
                  <a:cxn ang="0">
                    <a:pos x="48" y="20"/>
                  </a:cxn>
                  <a:cxn ang="0">
                    <a:pos x="30" y="42"/>
                  </a:cxn>
                  <a:cxn ang="0">
                    <a:pos x="48" y="42"/>
                  </a:cxn>
                </a:cxnLst>
                <a:rect l="0" t="0" r="r" b="b"/>
                <a:pathLst>
                  <a:path w="68" h="68">
                    <a:moveTo>
                      <a:pt x="48" y="46"/>
                    </a:moveTo>
                    <a:lnTo>
                      <a:pt x="26" y="46"/>
                    </a:lnTo>
                    <a:lnTo>
                      <a:pt x="24" y="50"/>
                    </a:lnTo>
                    <a:lnTo>
                      <a:pt x="18" y="58"/>
                    </a:lnTo>
                    <a:lnTo>
                      <a:pt x="16" y="60"/>
                    </a:lnTo>
                    <a:lnTo>
                      <a:pt x="16" y="60"/>
                    </a:lnTo>
                    <a:lnTo>
                      <a:pt x="16" y="62"/>
                    </a:lnTo>
                    <a:lnTo>
                      <a:pt x="14" y="62"/>
                    </a:lnTo>
                    <a:lnTo>
                      <a:pt x="16" y="64"/>
                    </a:lnTo>
                    <a:lnTo>
                      <a:pt x="16" y="64"/>
                    </a:lnTo>
                    <a:lnTo>
                      <a:pt x="18" y="66"/>
                    </a:lnTo>
                    <a:lnTo>
                      <a:pt x="20" y="66"/>
                    </a:lnTo>
                    <a:lnTo>
                      <a:pt x="20" y="68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4" y="66"/>
                    </a:lnTo>
                    <a:lnTo>
                      <a:pt x="6" y="64"/>
                    </a:lnTo>
                    <a:lnTo>
                      <a:pt x="8" y="62"/>
                    </a:lnTo>
                    <a:lnTo>
                      <a:pt x="14" y="56"/>
                    </a:lnTo>
                    <a:lnTo>
                      <a:pt x="60" y="0"/>
                    </a:lnTo>
                    <a:lnTo>
                      <a:pt x="62" y="0"/>
                    </a:lnTo>
                    <a:lnTo>
                      <a:pt x="62" y="54"/>
                    </a:lnTo>
                    <a:lnTo>
                      <a:pt x="62" y="58"/>
                    </a:lnTo>
                    <a:lnTo>
                      <a:pt x="62" y="60"/>
                    </a:lnTo>
                    <a:lnTo>
                      <a:pt x="62" y="62"/>
                    </a:lnTo>
                    <a:lnTo>
                      <a:pt x="64" y="64"/>
                    </a:lnTo>
                    <a:lnTo>
                      <a:pt x="66" y="66"/>
                    </a:lnTo>
                    <a:lnTo>
                      <a:pt x="68" y="66"/>
                    </a:lnTo>
                    <a:lnTo>
                      <a:pt x="68" y="68"/>
                    </a:lnTo>
                    <a:lnTo>
                      <a:pt x="38" y="68"/>
                    </a:lnTo>
                    <a:lnTo>
                      <a:pt x="38" y="66"/>
                    </a:lnTo>
                    <a:lnTo>
                      <a:pt x="42" y="66"/>
                    </a:lnTo>
                    <a:lnTo>
                      <a:pt x="44" y="66"/>
                    </a:lnTo>
                    <a:lnTo>
                      <a:pt x="46" y="64"/>
                    </a:lnTo>
                    <a:lnTo>
                      <a:pt x="46" y="62"/>
                    </a:lnTo>
                    <a:lnTo>
                      <a:pt x="48" y="60"/>
                    </a:lnTo>
                    <a:lnTo>
                      <a:pt x="48" y="56"/>
                    </a:lnTo>
                    <a:lnTo>
                      <a:pt x="48" y="46"/>
                    </a:lnTo>
                    <a:close/>
                    <a:moveTo>
                      <a:pt x="48" y="42"/>
                    </a:moveTo>
                    <a:lnTo>
                      <a:pt x="48" y="20"/>
                    </a:lnTo>
                    <a:lnTo>
                      <a:pt x="30" y="42"/>
                    </a:ln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24" name="Line 108"/>
              <p:cNvSpPr>
                <a:spLocks noChangeShapeType="1"/>
              </p:cNvSpPr>
              <p:nvPr/>
            </p:nvSpPr>
            <p:spPr bwMode="auto">
              <a:xfrm flipH="1">
                <a:off x="4638" y="1894"/>
                <a:ext cx="6" cy="4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25" name="Line 109"/>
              <p:cNvSpPr>
                <a:spLocks noChangeShapeType="1"/>
              </p:cNvSpPr>
              <p:nvPr/>
            </p:nvSpPr>
            <p:spPr bwMode="auto">
              <a:xfrm flipH="1">
                <a:off x="4610" y="1924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26" name="Line 110"/>
              <p:cNvSpPr>
                <a:spLocks noChangeShapeType="1"/>
              </p:cNvSpPr>
              <p:nvPr/>
            </p:nvSpPr>
            <p:spPr bwMode="auto">
              <a:xfrm flipH="1">
                <a:off x="4584" y="1958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27" name="Line 111"/>
              <p:cNvSpPr>
                <a:spLocks noChangeShapeType="1"/>
              </p:cNvSpPr>
              <p:nvPr/>
            </p:nvSpPr>
            <p:spPr bwMode="auto">
              <a:xfrm flipH="1">
                <a:off x="4562" y="1996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28" name="Line 112"/>
              <p:cNvSpPr>
                <a:spLocks noChangeShapeType="1"/>
              </p:cNvSpPr>
              <p:nvPr/>
            </p:nvSpPr>
            <p:spPr bwMode="auto">
              <a:xfrm flipH="1">
                <a:off x="4544" y="2034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29" name="Line 113"/>
              <p:cNvSpPr>
                <a:spLocks noChangeShapeType="1"/>
              </p:cNvSpPr>
              <p:nvPr/>
            </p:nvSpPr>
            <p:spPr bwMode="auto">
              <a:xfrm flipH="1">
                <a:off x="4528" y="2074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30" name="Line 114"/>
              <p:cNvSpPr>
                <a:spLocks noChangeShapeType="1"/>
              </p:cNvSpPr>
              <p:nvPr/>
            </p:nvSpPr>
            <p:spPr bwMode="auto">
              <a:xfrm>
                <a:off x="4520" y="2116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31" name="Line 115"/>
              <p:cNvSpPr>
                <a:spLocks noChangeShapeType="1"/>
              </p:cNvSpPr>
              <p:nvPr/>
            </p:nvSpPr>
            <p:spPr bwMode="auto">
              <a:xfrm>
                <a:off x="4514" y="2158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32" name="Freeform 116"/>
              <p:cNvSpPr>
                <a:spLocks/>
              </p:cNvSpPr>
              <p:nvPr/>
            </p:nvSpPr>
            <p:spPr bwMode="auto">
              <a:xfrm>
                <a:off x="4510" y="2202"/>
                <a:ext cx="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8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2"/>
                    </a:lnTo>
                    <a:lnTo>
                      <a:pt x="0" y="8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33" name="Line 117"/>
              <p:cNvSpPr>
                <a:spLocks noChangeShapeType="1"/>
              </p:cNvSpPr>
              <p:nvPr/>
            </p:nvSpPr>
            <p:spPr bwMode="auto">
              <a:xfrm>
                <a:off x="4514" y="2246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34" name="Line 118"/>
              <p:cNvSpPr>
                <a:spLocks noChangeShapeType="1"/>
              </p:cNvSpPr>
              <p:nvPr/>
            </p:nvSpPr>
            <p:spPr bwMode="auto">
              <a:xfrm>
                <a:off x="4520" y="2288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35" name="Line 119"/>
              <p:cNvSpPr>
                <a:spLocks noChangeShapeType="1"/>
              </p:cNvSpPr>
              <p:nvPr/>
            </p:nvSpPr>
            <p:spPr bwMode="auto">
              <a:xfrm>
                <a:off x="4530" y="2330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36" name="Line 120"/>
              <p:cNvSpPr>
                <a:spLocks noChangeShapeType="1"/>
              </p:cNvSpPr>
              <p:nvPr/>
            </p:nvSpPr>
            <p:spPr bwMode="auto">
              <a:xfrm>
                <a:off x="4544" y="237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37" name="Line 121"/>
              <p:cNvSpPr>
                <a:spLocks noChangeShapeType="1"/>
              </p:cNvSpPr>
              <p:nvPr/>
            </p:nvSpPr>
            <p:spPr bwMode="auto">
              <a:xfrm>
                <a:off x="4564" y="2408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38" name="Line 122"/>
              <p:cNvSpPr>
                <a:spLocks noChangeShapeType="1"/>
              </p:cNvSpPr>
              <p:nvPr/>
            </p:nvSpPr>
            <p:spPr bwMode="auto">
              <a:xfrm>
                <a:off x="4586" y="2446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39" name="Line 123"/>
              <p:cNvSpPr>
                <a:spLocks noChangeShapeType="1"/>
              </p:cNvSpPr>
              <p:nvPr/>
            </p:nvSpPr>
            <p:spPr bwMode="auto">
              <a:xfrm>
                <a:off x="4612" y="2480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40" name="Line 124"/>
              <p:cNvSpPr>
                <a:spLocks noChangeShapeType="1"/>
              </p:cNvSpPr>
              <p:nvPr/>
            </p:nvSpPr>
            <p:spPr bwMode="auto">
              <a:xfrm>
                <a:off x="4640" y="2512"/>
                <a:ext cx="6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41" name="Line 125"/>
              <p:cNvSpPr>
                <a:spLocks noChangeShapeType="1"/>
              </p:cNvSpPr>
              <p:nvPr/>
            </p:nvSpPr>
            <p:spPr bwMode="auto">
              <a:xfrm flipH="1">
                <a:off x="4600" y="1856"/>
                <a:ext cx="6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42" name="Line 126"/>
              <p:cNvSpPr>
                <a:spLocks noChangeShapeType="1"/>
              </p:cNvSpPr>
              <p:nvPr/>
            </p:nvSpPr>
            <p:spPr bwMode="auto">
              <a:xfrm flipH="1">
                <a:off x="4568" y="1884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43" name="Line 127"/>
              <p:cNvSpPr>
                <a:spLocks noChangeShapeType="1"/>
              </p:cNvSpPr>
              <p:nvPr/>
            </p:nvSpPr>
            <p:spPr bwMode="auto">
              <a:xfrm flipH="1">
                <a:off x="4538" y="1914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44" name="Line 128"/>
              <p:cNvSpPr>
                <a:spLocks noChangeShapeType="1"/>
              </p:cNvSpPr>
              <p:nvPr/>
            </p:nvSpPr>
            <p:spPr bwMode="auto">
              <a:xfrm flipH="1">
                <a:off x="4508" y="1946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45" name="Line 129"/>
              <p:cNvSpPr>
                <a:spLocks noChangeShapeType="1"/>
              </p:cNvSpPr>
              <p:nvPr/>
            </p:nvSpPr>
            <p:spPr bwMode="auto">
              <a:xfrm flipH="1">
                <a:off x="4482" y="1980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46" name="Line 130"/>
              <p:cNvSpPr>
                <a:spLocks noChangeShapeType="1"/>
              </p:cNvSpPr>
              <p:nvPr/>
            </p:nvSpPr>
            <p:spPr bwMode="auto">
              <a:xfrm flipH="1">
                <a:off x="4458" y="2016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47" name="Line 131"/>
              <p:cNvSpPr>
                <a:spLocks noChangeShapeType="1"/>
              </p:cNvSpPr>
              <p:nvPr/>
            </p:nvSpPr>
            <p:spPr bwMode="auto">
              <a:xfrm flipH="1">
                <a:off x="4436" y="2054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48" name="Freeform 132"/>
              <p:cNvSpPr>
                <a:spLocks/>
              </p:cNvSpPr>
              <p:nvPr/>
            </p:nvSpPr>
            <p:spPr bwMode="auto">
              <a:xfrm>
                <a:off x="4416" y="2092"/>
                <a:ext cx="4" cy="6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lnTo>
                      <a:pt x="0" y="6"/>
                    </a:lnTo>
                    <a:lnTo>
                      <a:pt x="0" y="6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49" name="Line 133"/>
              <p:cNvSpPr>
                <a:spLocks noChangeShapeType="1"/>
              </p:cNvSpPr>
              <p:nvPr/>
            </p:nvSpPr>
            <p:spPr bwMode="auto">
              <a:xfrm flipH="1">
                <a:off x="4400" y="2132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50" name="Freeform 134"/>
              <p:cNvSpPr>
                <a:spLocks/>
              </p:cNvSpPr>
              <p:nvPr/>
            </p:nvSpPr>
            <p:spPr bwMode="auto">
              <a:xfrm>
                <a:off x="4384" y="2172"/>
                <a:ext cx="2" cy="6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2" y="0"/>
                  </a:cxn>
                  <a:cxn ang="0">
                    <a:pos x="0" y="6"/>
                  </a:cxn>
                </a:cxnLst>
                <a:rect l="0" t="0" r="r" b="b"/>
                <a:pathLst>
                  <a:path w="2" h="6">
                    <a:moveTo>
                      <a:pt x="2" y="0"/>
                    </a:moveTo>
                    <a:lnTo>
                      <a:pt x="2" y="0"/>
                    </a:lnTo>
                    <a:lnTo>
                      <a:pt x="0" y="6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51" name="Line 135"/>
              <p:cNvSpPr>
                <a:spLocks noChangeShapeType="1"/>
              </p:cNvSpPr>
              <p:nvPr/>
            </p:nvSpPr>
            <p:spPr bwMode="auto">
              <a:xfrm flipH="1">
                <a:off x="4374" y="2214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52" name="Line 136"/>
              <p:cNvSpPr>
                <a:spLocks noChangeShapeType="1"/>
              </p:cNvSpPr>
              <p:nvPr/>
            </p:nvSpPr>
            <p:spPr bwMode="auto">
              <a:xfrm flipH="1">
                <a:off x="4364" y="2256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53" name="Line 137"/>
              <p:cNvSpPr>
                <a:spLocks noChangeShapeType="1"/>
              </p:cNvSpPr>
              <p:nvPr/>
            </p:nvSpPr>
            <p:spPr bwMode="auto">
              <a:xfrm flipH="1">
                <a:off x="4358" y="2298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54" name="Line 138"/>
              <p:cNvSpPr>
                <a:spLocks noChangeShapeType="1"/>
              </p:cNvSpPr>
              <p:nvPr/>
            </p:nvSpPr>
            <p:spPr bwMode="auto">
              <a:xfrm>
                <a:off x="4354" y="2340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55" name="Line 139"/>
              <p:cNvSpPr>
                <a:spLocks noChangeShapeType="1"/>
              </p:cNvSpPr>
              <p:nvPr/>
            </p:nvSpPr>
            <p:spPr bwMode="auto">
              <a:xfrm>
                <a:off x="4354" y="2384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56" name="Line 140"/>
              <p:cNvSpPr>
                <a:spLocks noChangeShapeType="1"/>
              </p:cNvSpPr>
              <p:nvPr/>
            </p:nvSpPr>
            <p:spPr bwMode="auto">
              <a:xfrm>
                <a:off x="4354" y="2428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57" name="Line 141"/>
              <p:cNvSpPr>
                <a:spLocks noChangeShapeType="1"/>
              </p:cNvSpPr>
              <p:nvPr/>
            </p:nvSpPr>
            <p:spPr bwMode="auto">
              <a:xfrm>
                <a:off x="4358" y="247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58" name="Line 142"/>
              <p:cNvSpPr>
                <a:spLocks noChangeShapeType="1"/>
              </p:cNvSpPr>
              <p:nvPr/>
            </p:nvSpPr>
            <p:spPr bwMode="auto">
              <a:xfrm>
                <a:off x="4366" y="2512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59" name="Line 143"/>
              <p:cNvSpPr>
                <a:spLocks noChangeShapeType="1"/>
              </p:cNvSpPr>
              <p:nvPr/>
            </p:nvSpPr>
            <p:spPr bwMode="auto">
              <a:xfrm>
                <a:off x="4374" y="2554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60" name="Line 144"/>
              <p:cNvSpPr>
                <a:spLocks noChangeShapeType="1"/>
              </p:cNvSpPr>
              <p:nvPr/>
            </p:nvSpPr>
            <p:spPr bwMode="auto">
              <a:xfrm>
                <a:off x="4388" y="2596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61" name="Line 145"/>
              <p:cNvSpPr>
                <a:spLocks noChangeShapeType="1"/>
              </p:cNvSpPr>
              <p:nvPr/>
            </p:nvSpPr>
            <p:spPr bwMode="auto">
              <a:xfrm>
                <a:off x="4402" y="2636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62" name="Line 146"/>
              <p:cNvSpPr>
                <a:spLocks noChangeShapeType="1"/>
              </p:cNvSpPr>
              <p:nvPr/>
            </p:nvSpPr>
            <p:spPr bwMode="auto">
              <a:xfrm>
                <a:off x="4420" y="2676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63" name="Line 147"/>
              <p:cNvSpPr>
                <a:spLocks noChangeShapeType="1"/>
              </p:cNvSpPr>
              <p:nvPr/>
            </p:nvSpPr>
            <p:spPr bwMode="auto">
              <a:xfrm>
                <a:off x="4438" y="2714"/>
                <a:ext cx="4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64" name="Line 148"/>
              <p:cNvSpPr>
                <a:spLocks noChangeShapeType="1"/>
              </p:cNvSpPr>
              <p:nvPr/>
            </p:nvSpPr>
            <p:spPr bwMode="auto">
              <a:xfrm>
                <a:off x="4462" y="2752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65" name="Freeform 149"/>
              <p:cNvSpPr>
                <a:spLocks/>
              </p:cNvSpPr>
              <p:nvPr/>
            </p:nvSpPr>
            <p:spPr bwMode="auto">
              <a:xfrm>
                <a:off x="4486" y="2788"/>
                <a:ext cx="4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4" y="6"/>
                  </a:cxn>
                </a:cxnLst>
                <a:rect l="0" t="0" r="r" b="b"/>
                <a:pathLst>
                  <a:path w="4" h="6">
                    <a:moveTo>
                      <a:pt x="0" y="0"/>
                    </a:moveTo>
                    <a:lnTo>
                      <a:pt x="4" y="4"/>
                    </a:lnTo>
                    <a:lnTo>
                      <a:pt x="4" y="6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66" name="Line 150"/>
              <p:cNvSpPr>
                <a:spLocks noChangeShapeType="1"/>
              </p:cNvSpPr>
              <p:nvPr/>
            </p:nvSpPr>
            <p:spPr bwMode="auto">
              <a:xfrm>
                <a:off x="4512" y="2820"/>
                <a:ext cx="6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67" name="Line 151"/>
              <p:cNvSpPr>
                <a:spLocks noChangeShapeType="1"/>
              </p:cNvSpPr>
              <p:nvPr/>
            </p:nvSpPr>
            <p:spPr bwMode="auto">
              <a:xfrm>
                <a:off x="4542" y="2854"/>
                <a:ext cx="4" cy="4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68" name="Line 152"/>
              <p:cNvSpPr>
                <a:spLocks noChangeShapeType="1"/>
              </p:cNvSpPr>
              <p:nvPr/>
            </p:nvSpPr>
            <p:spPr bwMode="auto">
              <a:xfrm>
                <a:off x="4572" y="2884"/>
                <a:ext cx="6" cy="4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69" name="Line 153"/>
              <p:cNvSpPr>
                <a:spLocks noChangeShapeType="1"/>
              </p:cNvSpPr>
              <p:nvPr/>
            </p:nvSpPr>
            <p:spPr bwMode="auto">
              <a:xfrm>
                <a:off x="4606" y="2912"/>
                <a:ext cx="4" cy="4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70" name="Line 154"/>
              <p:cNvSpPr>
                <a:spLocks noChangeShapeType="1"/>
              </p:cNvSpPr>
              <p:nvPr/>
            </p:nvSpPr>
            <p:spPr bwMode="auto">
              <a:xfrm>
                <a:off x="4780" y="1880"/>
                <a:ext cx="4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71" name="Line 155"/>
              <p:cNvSpPr>
                <a:spLocks noChangeShapeType="1"/>
              </p:cNvSpPr>
              <p:nvPr/>
            </p:nvSpPr>
            <p:spPr bwMode="auto">
              <a:xfrm>
                <a:off x="4798" y="192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72" name="Line 156"/>
              <p:cNvSpPr>
                <a:spLocks noChangeShapeType="1"/>
              </p:cNvSpPr>
              <p:nvPr/>
            </p:nvSpPr>
            <p:spPr bwMode="auto">
              <a:xfrm>
                <a:off x="4814" y="196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73" name="Line 157"/>
              <p:cNvSpPr>
                <a:spLocks noChangeShapeType="1"/>
              </p:cNvSpPr>
              <p:nvPr/>
            </p:nvSpPr>
            <p:spPr bwMode="auto">
              <a:xfrm>
                <a:off x="4830" y="200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74" name="Line 158"/>
              <p:cNvSpPr>
                <a:spLocks noChangeShapeType="1"/>
              </p:cNvSpPr>
              <p:nvPr/>
            </p:nvSpPr>
            <p:spPr bwMode="auto">
              <a:xfrm>
                <a:off x="4844" y="2042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75" name="Line 159"/>
              <p:cNvSpPr>
                <a:spLocks noChangeShapeType="1"/>
              </p:cNvSpPr>
              <p:nvPr/>
            </p:nvSpPr>
            <p:spPr bwMode="auto">
              <a:xfrm>
                <a:off x="4858" y="2082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76" name="Freeform 160"/>
              <p:cNvSpPr>
                <a:spLocks/>
              </p:cNvSpPr>
              <p:nvPr/>
            </p:nvSpPr>
            <p:spPr bwMode="auto">
              <a:xfrm>
                <a:off x="4870" y="2124"/>
                <a:ext cx="2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2" y="6"/>
                  </a:cxn>
                </a:cxnLst>
                <a:rect l="0" t="0" r="r" b="b"/>
                <a:pathLst>
                  <a:path w="2" h="6">
                    <a:moveTo>
                      <a:pt x="0" y="0"/>
                    </a:moveTo>
                    <a:lnTo>
                      <a:pt x="2" y="2"/>
                    </a:lnTo>
                    <a:lnTo>
                      <a:pt x="2" y="6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77" name="Line 161"/>
              <p:cNvSpPr>
                <a:spLocks noChangeShapeType="1"/>
              </p:cNvSpPr>
              <p:nvPr/>
            </p:nvSpPr>
            <p:spPr bwMode="auto">
              <a:xfrm>
                <a:off x="4882" y="2166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78" name="Line 162"/>
              <p:cNvSpPr>
                <a:spLocks noChangeShapeType="1"/>
              </p:cNvSpPr>
              <p:nvPr/>
            </p:nvSpPr>
            <p:spPr bwMode="auto">
              <a:xfrm>
                <a:off x="4892" y="2208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79" name="Line 163"/>
              <p:cNvSpPr>
                <a:spLocks noChangeShapeType="1"/>
              </p:cNvSpPr>
              <p:nvPr/>
            </p:nvSpPr>
            <p:spPr bwMode="auto">
              <a:xfrm>
                <a:off x="4902" y="2250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80" name="Line 164"/>
              <p:cNvSpPr>
                <a:spLocks noChangeShapeType="1"/>
              </p:cNvSpPr>
              <p:nvPr/>
            </p:nvSpPr>
            <p:spPr bwMode="auto">
              <a:xfrm>
                <a:off x="4912" y="2292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81" name="Line 165"/>
              <p:cNvSpPr>
                <a:spLocks noChangeShapeType="1"/>
              </p:cNvSpPr>
              <p:nvPr/>
            </p:nvSpPr>
            <p:spPr bwMode="auto">
              <a:xfrm>
                <a:off x="4918" y="2334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82" name="Line 166"/>
              <p:cNvSpPr>
                <a:spLocks noChangeShapeType="1"/>
              </p:cNvSpPr>
              <p:nvPr/>
            </p:nvSpPr>
            <p:spPr bwMode="auto">
              <a:xfrm>
                <a:off x="4926" y="2376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83" name="Line 167"/>
              <p:cNvSpPr>
                <a:spLocks noChangeShapeType="1"/>
              </p:cNvSpPr>
              <p:nvPr/>
            </p:nvSpPr>
            <p:spPr bwMode="auto">
              <a:xfrm>
                <a:off x="4932" y="2420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84" name="Line 168"/>
              <p:cNvSpPr>
                <a:spLocks noChangeShapeType="1"/>
              </p:cNvSpPr>
              <p:nvPr/>
            </p:nvSpPr>
            <p:spPr bwMode="auto">
              <a:xfrm>
                <a:off x="4936" y="2462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85" name="Line 169"/>
              <p:cNvSpPr>
                <a:spLocks noChangeShapeType="1"/>
              </p:cNvSpPr>
              <p:nvPr/>
            </p:nvSpPr>
            <p:spPr bwMode="auto">
              <a:xfrm>
                <a:off x="4940" y="2506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86" name="Line 170"/>
              <p:cNvSpPr>
                <a:spLocks noChangeShapeType="1"/>
              </p:cNvSpPr>
              <p:nvPr/>
            </p:nvSpPr>
            <p:spPr bwMode="auto">
              <a:xfrm>
                <a:off x="4944" y="2548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87" name="Line 171"/>
              <p:cNvSpPr>
                <a:spLocks noChangeShapeType="1"/>
              </p:cNvSpPr>
              <p:nvPr/>
            </p:nvSpPr>
            <p:spPr bwMode="auto">
              <a:xfrm>
                <a:off x="4944" y="2592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88" name="Line 172"/>
              <p:cNvSpPr>
                <a:spLocks noChangeShapeType="1"/>
              </p:cNvSpPr>
              <p:nvPr/>
            </p:nvSpPr>
            <p:spPr bwMode="auto">
              <a:xfrm>
                <a:off x="4946" y="2634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89" name="Freeform 173"/>
              <p:cNvSpPr>
                <a:spLocks/>
              </p:cNvSpPr>
              <p:nvPr/>
            </p:nvSpPr>
            <p:spPr bwMode="auto">
              <a:xfrm>
                <a:off x="4946" y="2678"/>
                <a:ext cx="1" cy="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8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lnTo>
                      <a:pt x="0" y="0"/>
                    </a:lnTo>
                    <a:lnTo>
                      <a:pt x="0" y="8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90" name="Line 174"/>
              <p:cNvSpPr>
                <a:spLocks noChangeShapeType="1"/>
              </p:cNvSpPr>
              <p:nvPr/>
            </p:nvSpPr>
            <p:spPr bwMode="auto">
              <a:xfrm>
                <a:off x="4944" y="2722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91" name="Line 175"/>
              <p:cNvSpPr>
                <a:spLocks noChangeShapeType="1"/>
              </p:cNvSpPr>
              <p:nvPr/>
            </p:nvSpPr>
            <p:spPr bwMode="auto">
              <a:xfrm>
                <a:off x="4940" y="2764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92" name="Line 176"/>
              <p:cNvSpPr>
                <a:spLocks noChangeShapeType="1"/>
              </p:cNvSpPr>
              <p:nvPr/>
            </p:nvSpPr>
            <p:spPr bwMode="auto">
              <a:xfrm>
                <a:off x="4938" y="2808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93" name="Line 177"/>
              <p:cNvSpPr>
                <a:spLocks noChangeShapeType="1"/>
              </p:cNvSpPr>
              <p:nvPr/>
            </p:nvSpPr>
            <p:spPr bwMode="auto">
              <a:xfrm flipH="1">
                <a:off x="4932" y="285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94" name="Line 178"/>
              <p:cNvSpPr>
                <a:spLocks noChangeShapeType="1"/>
              </p:cNvSpPr>
              <p:nvPr/>
            </p:nvSpPr>
            <p:spPr bwMode="auto">
              <a:xfrm flipH="1">
                <a:off x="4926" y="2892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95" name="Line 179"/>
              <p:cNvSpPr>
                <a:spLocks noChangeShapeType="1"/>
              </p:cNvSpPr>
              <p:nvPr/>
            </p:nvSpPr>
            <p:spPr bwMode="auto">
              <a:xfrm>
                <a:off x="4922" y="2936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96" name="Line 180"/>
              <p:cNvSpPr>
                <a:spLocks noChangeShapeType="1"/>
              </p:cNvSpPr>
              <p:nvPr/>
            </p:nvSpPr>
            <p:spPr bwMode="auto">
              <a:xfrm flipH="1">
                <a:off x="4912" y="2978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97" name="Line 181"/>
              <p:cNvSpPr>
                <a:spLocks noChangeShapeType="1"/>
              </p:cNvSpPr>
              <p:nvPr/>
            </p:nvSpPr>
            <p:spPr bwMode="auto">
              <a:xfrm flipH="1">
                <a:off x="4904" y="3020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98" name="Line 182"/>
              <p:cNvSpPr>
                <a:spLocks noChangeShapeType="1"/>
              </p:cNvSpPr>
              <p:nvPr/>
            </p:nvSpPr>
            <p:spPr bwMode="auto">
              <a:xfrm flipH="1">
                <a:off x="4894" y="3062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0999" name="Line 183"/>
              <p:cNvSpPr>
                <a:spLocks noChangeShapeType="1"/>
              </p:cNvSpPr>
              <p:nvPr/>
            </p:nvSpPr>
            <p:spPr bwMode="auto">
              <a:xfrm flipH="1">
                <a:off x="4884" y="3104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00" name="Line 184"/>
              <p:cNvSpPr>
                <a:spLocks noChangeShapeType="1"/>
              </p:cNvSpPr>
              <p:nvPr/>
            </p:nvSpPr>
            <p:spPr bwMode="auto">
              <a:xfrm flipH="1">
                <a:off x="4872" y="3146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01" name="Line 185"/>
              <p:cNvSpPr>
                <a:spLocks noChangeShapeType="1"/>
              </p:cNvSpPr>
              <p:nvPr/>
            </p:nvSpPr>
            <p:spPr bwMode="auto">
              <a:xfrm flipH="1">
                <a:off x="4860" y="3188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02" name="Line 186"/>
              <p:cNvSpPr>
                <a:spLocks noChangeShapeType="1"/>
              </p:cNvSpPr>
              <p:nvPr/>
            </p:nvSpPr>
            <p:spPr bwMode="auto">
              <a:xfrm flipH="1">
                <a:off x="4846" y="3228"/>
                <a:ext cx="2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03" name="Line 187"/>
              <p:cNvSpPr>
                <a:spLocks noChangeShapeType="1"/>
              </p:cNvSpPr>
              <p:nvPr/>
            </p:nvSpPr>
            <p:spPr bwMode="auto">
              <a:xfrm flipH="1">
                <a:off x="4830" y="3270"/>
                <a:ext cx="4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04" name="Line 188"/>
              <p:cNvSpPr>
                <a:spLocks noChangeShapeType="1"/>
              </p:cNvSpPr>
              <p:nvPr/>
            </p:nvSpPr>
            <p:spPr bwMode="auto">
              <a:xfrm flipH="1">
                <a:off x="4816" y="3310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05" name="Line 189"/>
              <p:cNvSpPr>
                <a:spLocks noChangeShapeType="1"/>
              </p:cNvSpPr>
              <p:nvPr/>
            </p:nvSpPr>
            <p:spPr bwMode="auto">
              <a:xfrm flipH="1">
                <a:off x="4800" y="3350"/>
                <a:ext cx="2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06" name="Freeform 190"/>
              <p:cNvSpPr>
                <a:spLocks/>
              </p:cNvSpPr>
              <p:nvPr/>
            </p:nvSpPr>
            <p:spPr bwMode="auto">
              <a:xfrm>
                <a:off x="4764" y="1460"/>
                <a:ext cx="254" cy="146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74" y="96"/>
                  </a:cxn>
                  <a:cxn ang="0">
                    <a:pos x="130" y="198"/>
                  </a:cxn>
                  <a:cxn ang="0">
                    <a:pos x="176" y="302"/>
                  </a:cxn>
                  <a:cxn ang="0">
                    <a:pos x="210" y="408"/>
                  </a:cxn>
                  <a:cxn ang="0">
                    <a:pos x="236" y="516"/>
                  </a:cxn>
                  <a:cxn ang="0">
                    <a:pos x="250" y="626"/>
                  </a:cxn>
                  <a:cxn ang="0">
                    <a:pos x="254" y="738"/>
                  </a:cxn>
                  <a:cxn ang="0">
                    <a:pos x="248" y="848"/>
                  </a:cxn>
                  <a:cxn ang="0">
                    <a:pos x="232" y="958"/>
                  </a:cxn>
                  <a:cxn ang="0">
                    <a:pos x="206" y="1064"/>
                  </a:cxn>
                  <a:cxn ang="0">
                    <a:pos x="170" y="1170"/>
                  </a:cxn>
                  <a:cxn ang="0">
                    <a:pos x="124" y="1272"/>
                  </a:cxn>
                  <a:cxn ang="0">
                    <a:pos x="68" y="1370"/>
                  </a:cxn>
                  <a:cxn ang="0">
                    <a:pos x="0" y="1464"/>
                  </a:cxn>
                </a:cxnLst>
                <a:rect l="0" t="0" r="r" b="b"/>
                <a:pathLst>
                  <a:path w="254" h="1464">
                    <a:moveTo>
                      <a:pt x="10" y="0"/>
                    </a:moveTo>
                    <a:lnTo>
                      <a:pt x="74" y="96"/>
                    </a:lnTo>
                    <a:lnTo>
                      <a:pt x="130" y="198"/>
                    </a:lnTo>
                    <a:lnTo>
                      <a:pt x="176" y="302"/>
                    </a:lnTo>
                    <a:lnTo>
                      <a:pt x="210" y="408"/>
                    </a:lnTo>
                    <a:lnTo>
                      <a:pt x="236" y="516"/>
                    </a:lnTo>
                    <a:lnTo>
                      <a:pt x="250" y="626"/>
                    </a:lnTo>
                    <a:lnTo>
                      <a:pt x="254" y="738"/>
                    </a:lnTo>
                    <a:lnTo>
                      <a:pt x="248" y="848"/>
                    </a:lnTo>
                    <a:lnTo>
                      <a:pt x="232" y="958"/>
                    </a:lnTo>
                    <a:lnTo>
                      <a:pt x="206" y="1064"/>
                    </a:lnTo>
                    <a:lnTo>
                      <a:pt x="170" y="1170"/>
                    </a:lnTo>
                    <a:lnTo>
                      <a:pt x="124" y="1272"/>
                    </a:lnTo>
                    <a:lnTo>
                      <a:pt x="68" y="1370"/>
                    </a:lnTo>
                    <a:lnTo>
                      <a:pt x="0" y="1464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07" name="Freeform 191"/>
              <p:cNvSpPr>
                <a:spLocks/>
              </p:cNvSpPr>
              <p:nvPr/>
            </p:nvSpPr>
            <p:spPr bwMode="auto">
              <a:xfrm>
                <a:off x="4694" y="2280"/>
                <a:ext cx="188" cy="10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6" y="82"/>
                  </a:cxn>
                  <a:cxn ang="0">
                    <a:pos x="102" y="168"/>
                  </a:cxn>
                  <a:cxn ang="0">
                    <a:pos x="138" y="258"/>
                  </a:cxn>
                  <a:cxn ang="0">
                    <a:pos x="164" y="350"/>
                  </a:cxn>
                  <a:cxn ang="0">
                    <a:pos x="180" y="446"/>
                  </a:cxn>
                  <a:cxn ang="0">
                    <a:pos x="188" y="540"/>
                  </a:cxn>
                  <a:cxn ang="0">
                    <a:pos x="184" y="636"/>
                  </a:cxn>
                  <a:cxn ang="0">
                    <a:pos x="170" y="730"/>
                  </a:cxn>
                  <a:cxn ang="0">
                    <a:pos x="148" y="824"/>
                  </a:cxn>
                  <a:cxn ang="0">
                    <a:pos x="114" y="916"/>
                  </a:cxn>
                  <a:cxn ang="0">
                    <a:pos x="70" y="1004"/>
                  </a:cxn>
                </a:cxnLst>
                <a:rect l="0" t="0" r="r" b="b"/>
                <a:pathLst>
                  <a:path w="188" h="1004">
                    <a:moveTo>
                      <a:pt x="0" y="0"/>
                    </a:moveTo>
                    <a:lnTo>
                      <a:pt x="56" y="82"/>
                    </a:lnTo>
                    <a:lnTo>
                      <a:pt x="102" y="168"/>
                    </a:lnTo>
                    <a:lnTo>
                      <a:pt x="138" y="258"/>
                    </a:lnTo>
                    <a:lnTo>
                      <a:pt x="164" y="350"/>
                    </a:lnTo>
                    <a:lnTo>
                      <a:pt x="180" y="446"/>
                    </a:lnTo>
                    <a:lnTo>
                      <a:pt x="188" y="540"/>
                    </a:lnTo>
                    <a:lnTo>
                      <a:pt x="184" y="636"/>
                    </a:lnTo>
                    <a:lnTo>
                      <a:pt x="170" y="730"/>
                    </a:lnTo>
                    <a:lnTo>
                      <a:pt x="148" y="824"/>
                    </a:lnTo>
                    <a:lnTo>
                      <a:pt x="114" y="916"/>
                    </a:lnTo>
                    <a:lnTo>
                      <a:pt x="70" y="1004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08" name="Freeform 192"/>
              <p:cNvSpPr>
                <a:spLocks/>
              </p:cNvSpPr>
              <p:nvPr/>
            </p:nvSpPr>
            <p:spPr bwMode="auto">
              <a:xfrm>
                <a:off x="4544" y="2670"/>
                <a:ext cx="150" cy="614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104" y="44"/>
                  </a:cxn>
                  <a:cxn ang="0">
                    <a:pos x="66" y="92"/>
                  </a:cxn>
                  <a:cxn ang="0">
                    <a:pos x="36" y="146"/>
                  </a:cxn>
                  <a:cxn ang="0">
                    <a:pos x="14" y="202"/>
                  </a:cxn>
                  <a:cxn ang="0">
                    <a:pos x="4" y="260"/>
                  </a:cxn>
                  <a:cxn ang="0">
                    <a:pos x="0" y="320"/>
                  </a:cxn>
                  <a:cxn ang="0">
                    <a:pos x="6" y="380"/>
                  </a:cxn>
                  <a:cxn ang="0">
                    <a:pos x="22" y="438"/>
                  </a:cxn>
                  <a:cxn ang="0">
                    <a:pos x="48" y="496"/>
                  </a:cxn>
                  <a:cxn ang="0">
                    <a:pos x="84" y="548"/>
                  </a:cxn>
                  <a:cxn ang="0">
                    <a:pos x="112" y="582"/>
                  </a:cxn>
                  <a:cxn ang="0">
                    <a:pos x="148" y="614"/>
                  </a:cxn>
                </a:cxnLst>
                <a:rect l="0" t="0" r="r" b="b"/>
                <a:pathLst>
                  <a:path w="150" h="614">
                    <a:moveTo>
                      <a:pt x="150" y="0"/>
                    </a:moveTo>
                    <a:lnTo>
                      <a:pt x="104" y="44"/>
                    </a:lnTo>
                    <a:lnTo>
                      <a:pt x="66" y="92"/>
                    </a:lnTo>
                    <a:lnTo>
                      <a:pt x="36" y="146"/>
                    </a:lnTo>
                    <a:lnTo>
                      <a:pt x="14" y="202"/>
                    </a:lnTo>
                    <a:lnTo>
                      <a:pt x="4" y="260"/>
                    </a:lnTo>
                    <a:lnTo>
                      <a:pt x="0" y="320"/>
                    </a:lnTo>
                    <a:lnTo>
                      <a:pt x="6" y="380"/>
                    </a:lnTo>
                    <a:lnTo>
                      <a:pt x="22" y="438"/>
                    </a:lnTo>
                    <a:lnTo>
                      <a:pt x="48" y="496"/>
                    </a:lnTo>
                    <a:lnTo>
                      <a:pt x="84" y="548"/>
                    </a:lnTo>
                    <a:lnTo>
                      <a:pt x="112" y="582"/>
                    </a:lnTo>
                    <a:lnTo>
                      <a:pt x="148" y="614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09" name="Freeform 193"/>
              <p:cNvSpPr>
                <a:spLocks/>
              </p:cNvSpPr>
              <p:nvPr/>
            </p:nvSpPr>
            <p:spPr bwMode="auto">
              <a:xfrm>
                <a:off x="4584" y="1340"/>
                <a:ext cx="172" cy="144"/>
              </a:xfrm>
              <a:custGeom>
                <a:avLst/>
                <a:gdLst/>
                <a:ahLst/>
                <a:cxnLst>
                  <a:cxn ang="0">
                    <a:pos x="172" y="72"/>
                  </a:cxn>
                  <a:cxn ang="0">
                    <a:pos x="168" y="94"/>
                  </a:cxn>
                  <a:cxn ang="0">
                    <a:pos x="156" y="114"/>
                  </a:cxn>
                  <a:cxn ang="0">
                    <a:pos x="138" y="130"/>
                  </a:cxn>
                  <a:cxn ang="0">
                    <a:pos x="114" y="140"/>
                  </a:cxn>
                  <a:cxn ang="0">
                    <a:pos x="86" y="144"/>
                  </a:cxn>
                  <a:cxn ang="0">
                    <a:pos x="60" y="140"/>
                  </a:cxn>
                  <a:cxn ang="0">
                    <a:pos x="36" y="130"/>
                  </a:cxn>
                  <a:cxn ang="0">
                    <a:pos x="16" y="114"/>
                  </a:cxn>
                  <a:cxn ang="0">
                    <a:pos x="4" y="94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6" y="30"/>
                  </a:cxn>
                  <a:cxn ang="0">
                    <a:pos x="36" y="14"/>
                  </a:cxn>
                  <a:cxn ang="0">
                    <a:pos x="60" y="4"/>
                  </a:cxn>
                  <a:cxn ang="0">
                    <a:pos x="86" y="0"/>
                  </a:cxn>
                  <a:cxn ang="0">
                    <a:pos x="114" y="4"/>
                  </a:cxn>
                  <a:cxn ang="0">
                    <a:pos x="138" y="14"/>
                  </a:cxn>
                  <a:cxn ang="0">
                    <a:pos x="156" y="30"/>
                  </a:cxn>
                  <a:cxn ang="0">
                    <a:pos x="168" y="50"/>
                  </a:cxn>
                  <a:cxn ang="0">
                    <a:pos x="172" y="72"/>
                  </a:cxn>
                </a:cxnLst>
                <a:rect l="0" t="0" r="r" b="b"/>
                <a:pathLst>
                  <a:path w="172" h="144">
                    <a:moveTo>
                      <a:pt x="172" y="72"/>
                    </a:moveTo>
                    <a:lnTo>
                      <a:pt x="168" y="94"/>
                    </a:lnTo>
                    <a:lnTo>
                      <a:pt x="156" y="114"/>
                    </a:lnTo>
                    <a:lnTo>
                      <a:pt x="138" y="130"/>
                    </a:lnTo>
                    <a:lnTo>
                      <a:pt x="114" y="140"/>
                    </a:lnTo>
                    <a:lnTo>
                      <a:pt x="86" y="144"/>
                    </a:lnTo>
                    <a:lnTo>
                      <a:pt x="60" y="140"/>
                    </a:lnTo>
                    <a:lnTo>
                      <a:pt x="36" y="130"/>
                    </a:lnTo>
                    <a:lnTo>
                      <a:pt x="16" y="114"/>
                    </a:lnTo>
                    <a:lnTo>
                      <a:pt x="4" y="94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6" y="30"/>
                    </a:lnTo>
                    <a:lnTo>
                      <a:pt x="36" y="14"/>
                    </a:lnTo>
                    <a:lnTo>
                      <a:pt x="60" y="4"/>
                    </a:lnTo>
                    <a:lnTo>
                      <a:pt x="86" y="0"/>
                    </a:lnTo>
                    <a:lnTo>
                      <a:pt x="114" y="4"/>
                    </a:lnTo>
                    <a:lnTo>
                      <a:pt x="138" y="14"/>
                    </a:lnTo>
                    <a:lnTo>
                      <a:pt x="156" y="30"/>
                    </a:lnTo>
                    <a:lnTo>
                      <a:pt x="168" y="50"/>
                    </a:lnTo>
                    <a:lnTo>
                      <a:pt x="172" y="72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10" name="Freeform 194"/>
              <p:cNvSpPr>
                <a:spLocks/>
              </p:cNvSpPr>
              <p:nvPr/>
            </p:nvSpPr>
            <p:spPr bwMode="auto">
              <a:xfrm>
                <a:off x="4584" y="2132"/>
                <a:ext cx="172" cy="144"/>
              </a:xfrm>
              <a:custGeom>
                <a:avLst/>
                <a:gdLst/>
                <a:ahLst/>
                <a:cxnLst>
                  <a:cxn ang="0">
                    <a:pos x="172" y="72"/>
                  </a:cxn>
                  <a:cxn ang="0">
                    <a:pos x="168" y="94"/>
                  </a:cxn>
                  <a:cxn ang="0">
                    <a:pos x="156" y="114"/>
                  </a:cxn>
                  <a:cxn ang="0">
                    <a:pos x="138" y="130"/>
                  </a:cxn>
                  <a:cxn ang="0">
                    <a:pos x="114" y="140"/>
                  </a:cxn>
                  <a:cxn ang="0">
                    <a:pos x="86" y="144"/>
                  </a:cxn>
                  <a:cxn ang="0">
                    <a:pos x="60" y="140"/>
                  </a:cxn>
                  <a:cxn ang="0">
                    <a:pos x="36" y="130"/>
                  </a:cxn>
                  <a:cxn ang="0">
                    <a:pos x="16" y="114"/>
                  </a:cxn>
                  <a:cxn ang="0">
                    <a:pos x="4" y="94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6" y="30"/>
                  </a:cxn>
                  <a:cxn ang="0">
                    <a:pos x="36" y="14"/>
                  </a:cxn>
                  <a:cxn ang="0">
                    <a:pos x="60" y="4"/>
                  </a:cxn>
                  <a:cxn ang="0">
                    <a:pos x="86" y="0"/>
                  </a:cxn>
                  <a:cxn ang="0">
                    <a:pos x="114" y="4"/>
                  </a:cxn>
                  <a:cxn ang="0">
                    <a:pos x="138" y="14"/>
                  </a:cxn>
                  <a:cxn ang="0">
                    <a:pos x="156" y="30"/>
                  </a:cxn>
                  <a:cxn ang="0">
                    <a:pos x="168" y="50"/>
                  </a:cxn>
                  <a:cxn ang="0">
                    <a:pos x="172" y="72"/>
                  </a:cxn>
                </a:cxnLst>
                <a:rect l="0" t="0" r="r" b="b"/>
                <a:pathLst>
                  <a:path w="172" h="144">
                    <a:moveTo>
                      <a:pt x="172" y="72"/>
                    </a:moveTo>
                    <a:lnTo>
                      <a:pt x="168" y="94"/>
                    </a:lnTo>
                    <a:lnTo>
                      <a:pt x="156" y="114"/>
                    </a:lnTo>
                    <a:lnTo>
                      <a:pt x="138" y="130"/>
                    </a:lnTo>
                    <a:lnTo>
                      <a:pt x="114" y="140"/>
                    </a:lnTo>
                    <a:lnTo>
                      <a:pt x="86" y="144"/>
                    </a:lnTo>
                    <a:lnTo>
                      <a:pt x="60" y="140"/>
                    </a:lnTo>
                    <a:lnTo>
                      <a:pt x="36" y="130"/>
                    </a:lnTo>
                    <a:lnTo>
                      <a:pt x="16" y="114"/>
                    </a:lnTo>
                    <a:lnTo>
                      <a:pt x="4" y="94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6" y="30"/>
                    </a:lnTo>
                    <a:lnTo>
                      <a:pt x="36" y="14"/>
                    </a:lnTo>
                    <a:lnTo>
                      <a:pt x="60" y="4"/>
                    </a:lnTo>
                    <a:lnTo>
                      <a:pt x="86" y="0"/>
                    </a:lnTo>
                    <a:lnTo>
                      <a:pt x="114" y="4"/>
                    </a:lnTo>
                    <a:lnTo>
                      <a:pt x="138" y="14"/>
                    </a:lnTo>
                    <a:lnTo>
                      <a:pt x="156" y="30"/>
                    </a:lnTo>
                    <a:lnTo>
                      <a:pt x="168" y="50"/>
                    </a:lnTo>
                    <a:lnTo>
                      <a:pt x="172" y="72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11" name="Freeform 195"/>
              <p:cNvSpPr>
                <a:spLocks/>
              </p:cNvSpPr>
              <p:nvPr/>
            </p:nvSpPr>
            <p:spPr bwMode="auto">
              <a:xfrm>
                <a:off x="4620" y="2528"/>
                <a:ext cx="172" cy="144"/>
              </a:xfrm>
              <a:custGeom>
                <a:avLst/>
                <a:gdLst/>
                <a:ahLst/>
                <a:cxnLst>
                  <a:cxn ang="0">
                    <a:pos x="172" y="72"/>
                  </a:cxn>
                  <a:cxn ang="0">
                    <a:pos x="168" y="94"/>
                  </a:cxn>
                  <a:cxn ang="0">
                    <a:pos x="156" y="114"/>
                  </a:cxn>
                  <a:cxn ang="0">
                    <a:pos x="138" y="130"/>
                  </a:cxn>
                  <a:cxn ang="0">
                    <a:pos x="114" y="140"/>
                  </a:cxn>
                  <a:cxn ang="0">
                    <a:pos x="86" y="144"/>
                  </a:cxn>
                  <a:cxn ang="0">
                    <a:pos x="60" y="140"/>
                  </a:cxn>
                  <a:cxn ang="0">
                    <a:pos x="36" y="130"/>
                  </a:cxn>
                  <a:cxn ang="0">
                    <a:pos x="16" y="114"/>
                  </a:cxn>
                  <a:cxn ang="0">
                    <a:pos x="4" y="94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6" y="30"/>
                  </a:cxn>
                  <a:cxn ang="0">
                    <a:pos x="36" y="14"/>
                  </a:cxn>
                  <a:cxn ang="0">
                    <a:pos x="60" y="4"/>
                  </a:cxn>
                  <a:cxn ang="0">
                    <a:pos x="86" y="0"/>
                  </a:cxn>
                  <a:cxn ang="0">
                    <a:pos x="114" y="4"/>
                  </a:cxn>
                  <a:cxn ang="0">
                    <a:pos x="138" y="14"/>
                  </a:cxn>
                  <a:cxn ang="0">
                    <a:pos x="156" y="30"/>
                  </a:cxn>
                  <a:cxn ang="0">
                    <a:pos x="168" y="50"/>
                  </a:cxn>
                  <a:cxn ang="0">
                    <a:pos x="172" y="72"/>
                  </a:cxn>
                </a:cxnLst>
                <a:rect l="0" t="0" r="r" b="b"/>
                <a:pathLst>
                  <a:path w="172" h="144">
                    <a:moveTo>
                      <a:pt x="172" y="72"/>
                    </a:moveTo>
                    <a:lnTo>
                      <a:pt x="168" y="94"/>
                    </a:lnTo>
                    <a:lnTo>
                      <a:pt x="156" y="114"/>
                    </a:lnTo>
                    <a:lnTo>
                      <a:pt x="138" y="130"/>
                    </a:lnTo>
                    <a:lnTo>
                      <a:pt x="114" y="140"/>
                    </a:lnTo>
                    <a:lnTo>
                      <a:pt x="86" y="144"/>
                    </a:lnTo>
                    <a:lnTo>
                      <a:pt x="60" y="140"/>
                    </a:lnTo>
                    <a:lnTo>
                      <a:pt x="36" y="130"/>
                    </a:lnTo>
                    <a:lnTo>
                      <a:pt x="16" y="114"/>
                    </a:lnTo>
                    <a:lnTo>
                      <a:pt x="4" y="94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6" y="30"/>
                    </a:lnTo>
                    <a:lnTo>
                      <a:pt x="36" y="14"/>
                    </a:lnTo>
                    <a:lnTo>
                      <a:pt x="60" y="4"/>
                    </a:lnTo>
                    <a:lnTo>
                      <a:pt x="86" y="0"/>
                    </a:lnTo>
                    <a:lnTo>
                      <a:pt x="114" y="4"/>
                    </a:lnTo>
                    <a:lnTo>
                      <a:pt x="138" y="14"/>
                    </a:lnTo>
                    <a:lnTo>
                      <a:pt x="156" y="30"/>
                    </a:lnTo>
                    <a:lnTo>
                      <a:pt x="168" y="50"/>
                    </a:lnTo>
                    <a:lnTo>
                      <a:pt x="172" y="72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12" name="Freeform 196"/>
              <p:cNvSpPr>
                <a:spLocks/>
              </p:cNvSpPr>
              <p:nvPr/>
            </p:nvSpPr>
            <p:spPr bwMode="auto">
              <a:xfrm>
                <a:off x="4620" y="2852"/>
                <a:ext cx="172" cy="144"/>
              </a:xfrm>
              <a:custGeom>
                <a:avLst/>
                <a:gdLst/>
                <a:ahLst/>
                <a:cxnLst>
                  <a:cxn ang="0">
                    <a:pos x="172" y="72"/>
                  </a:cxn>
                  <a:cxn ang="0">
                    <a:pos x="168" y="94"/>
                  </a:cxn>
                  <a:cxn ang="0">
                    <a:pos x="156" y="114"/>
                  </a:cxn>
                  <a:cxn ang="0">
                    <a:pos x="138" y="130"/>
                  </a:cxn>
                  <a:cxn ang="0">
                    <a:pos x="114" y="140"/>
                  </a:cxn>
                  <a:cxn ang="0">
                    <a:pos x="86" y="144"/>
                  </a:cxn>
                  <a:cxn ang="0">
                    <a:pos x="60" y="140"/>
                  </a:cxn>
                  <a:cxn ang="0">
                    <a:pos x="36" y="130"/>
                  </a:cxn>
                  <a:cxn ang="0">
                    <a:pos x="16" y="114"/>
                  </a:cxn>
                  <a:cxn ang="0">
                    <a:pos x="4" y="94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6" y="30"/>
                  </a:cxn>
                  <a:cxn ang="0">
                    <a:pos x="36" y="14"/>
                  </a:cxn>
                  <a:cxn ang="0">
                    <a:pos x="60" y="4"/>
                  </a:cxn>
                  <a:cxn ang="0">
                    <a:pos x="86" y="0"/>
                  </a:cxn>
                  <a:cxn ang="0">
                    <a:pos x="114" y="4"/>
                  </a:cxn>
                  <a:cxn ang="0">
                    <a:pos x="138" y="14"/>
                  </a:cxn>
                  <a:cxn ang="0">
                    <a:pos x="156" y="30"/>
                  </a:cxn>
                  <a:cxn ang="0">
                    <a:pos x="168" y="50"/>
                  </a:cxn>
                  <a:cxn ang="0">
                    <a:pos x="172" y="72"/>
                  </a:cxn>
                </a:cxnLst>
                <a:rect l="0" t="0" r="r" b="b"/>
                <a:pathLst>
                  <a:path w="172" h="144">
                    <a:moveTo>
                      <a:pt x="172" y="72"/>
                    </a:moveTo>
                    <a:lnTo>
                      <a:pt x="168" y="94"/>
                    </a:lnTo>
                    <a:lnTo>
                      <a:pt x="156" y="114"/>
                    </a:lnTo>
                    <a:lnTo>
                      <a:pt x="138" y="130"/>
                    </a:lnTo>
                    <a:lnTo>
                      <a:pt x="114" y="140"/>
                    </a:lnTo>
                    <a:lnTo>
                      <a:pt x="86" y="144"/>
                    </a:lnTo>
                    <a:lnTo>
                      <a:pt x="60" y="140"/>
                    </a:lnTo>
                    <a:lnTo>
                      <a:pt x="36" y="130"/>
                    </a:lnTo>
                    <a:lnTo>
                      <a:pt x="16" y="114"/>
                    </a:lnTo>
                    <a:lnTo>
                      <a:pt x="4" y="94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6" y="30"/>
                    </a:lnTo>
                    <a:lnTo>
                      <a:pt x="36" y="14"/>
                    </a:lnTo>
                    <a:lnTo>
                      <a:pt x="60" y="4"/>
                    </a:lnTo>
                    <a:lnTo>
                      <a:pt x="86" y="0"/>
                    </a:lnTo>
                    <a:lnTo>
                      <a:pt x="114" y="4"/>
                    </a:lnTo>
                    <a:lnTo>
                      <a:pt x="138" y="14"/>
                    </a:lnTo>
                    <a:lnTo>
                      <a:pt x="156" y="30"/>
                    </a:lnTo>
                    <a:lnTo>
                      <a:pt x="168" y="50"/>
                    </a:lnTo>
                    <a:lnTo>
                      <a:pt x="172" y="72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13" name="Freeform 197"/>
              <p:cNvSpPr>
                <a:spLocks/>
              </p:cNvSpPr>
              <p:nvPr/>
            </p:nvSpPr>
            <p:spPr bwMode="auto">
              <a:xfrm>
                <a:off x="4628" y="3262"/>
                <a:ext cx="172" cy="144"/>
              </a:xfrm>
              <a:custGeom>
                <a:avLst/>
                <a:gdLst/>
                <a:ahLst/>
                <a:cxnLst>
                  <a:cxn ang="0">
                    <a:pos x="172" y="72"/>
                  </a:cxn>
                  <a:cxn ang="0">
                    <a:pos x="168" y="96"/>
                  </a:cxn>
                  <a:cxn ang="0">
                    <a:pos x="156" y="114"/>
                  </a:cxn>
                  <a:cxn ang="0">
                    <a:pos x="136" y="130"/>
                  </a:cxn>
                  <a:cxn ang="0">
                    <a:pos x="112" y="140"/>
                  </a:cxn>
                  <a:cxn ang="0">
                    <a:pos x="86" y="144"/>
                  </a:cxn>
                  <a:cxn ang="0">
                    <a:pos x="58" y="140"/>
                  </a:cxn>
                  <a:cxn ang="0">
                    <a:pos x="34" y="130"/>
                  </a:cxn>
                  <a:cxn ang="0">
                    <a:pos x="16" y="114"/>
                  </a:cxn>
                  <a:cxn ang="0">
                    <a:pos x="4" y="96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6" y="30"/>
                  </a:cxn>
                  <a:cxn ang="0">
                    <a:pos x="34" y="14"/>
                  </a:cxn>
                  <a:cxn ang="0">
                    <a:pos x="58" y="4"/>
                  </a:cxn>
                  <a:cxn ang="0">
                    <a:pos x="86" y="0"/>
                  </a:cxn>
                  <a:cxn ang="0">
                    <a:pos x="112" y="4"/>
                  </a:cxn>
                  <a:cxn ang="0">
                    <a:pos x="136" y="14"/>
                  </a:cxn>
                  <a:cxn ang="0">
                    <a:pos x="156" y="30"/>
                  </a:cxn>
                  <a:cxn ang="0">
                    <a:pos x="168" y="50"/>
                  </a:cxn>
                  <a:cxn ang="0">
                    <a:pos x="172" y="72"/>
                  </a:cxn>
                </a:cxnLst>
                <a:rect l="0" t="0" r="r" b="b"/>
                <a:pathLst>
                  <a:path w="172" h="144">
                    <a:moveTo>
                      <a:pt x="172" y="72"/>
                    </a:moveTo>
                    <a:lnTo>
                      <a:pt x="168" y="96"/>
                    </a:lnTo>
                    <a:lnTo>
                      <a:pt x="156" y="114"/>
                    </a:lnTo>
                    <a:lnTo>
                      <a:pt x="136" y="130"/>
                    </a:lnTo>
                    <a:lnTo>
                      <a:pt x="112" y="140"/>
                    </a:lnTo>
                    <a:lnTo>
                      <a:pt x="86" y="144"/>
                    </a:lnTo>
                    <a:lnTo>
                      <a:pt x="58" y="140"/>
                    </a:lnTo>
                    <a:lnTo>
                      <a:pt x="34" y="130"/>
                    </a:lnTo>
                    <a:lnTo>
                      <a:pt x="16" y="114"/>
                    </a:lnTo>
                    <a:lnTo>
                      <a:pt x="4" y="96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6" y="30"/>
                    </a:lnTo>
                    <a:lnTo>
                      <a:pt x="34" y="14"/>
                    </a:lnTo>
                    <a:lnTo>
                      <a:pt x="58" y="4"/>
                    </a:lnTo>
                    <a:lnTo>
                      <a:pt x="86" y="0"/>
                    </a:lnTo>
                    <a:lnTo>
                      <a:pt x="112" y="4"/>
                    </a:lnTo>
                    <a:lnTo>
                      <a:pt x="136" y="14"/>
                    </a:lnTo>
                    <a:lnTo>
                      <a:pt x="156" y="30"/>
                    </a:lnTo>
                    <a:lnTo>
                      <a:pt x="168" y="50"/>
                    </a:lnTo>
                    <a:lnTo>
                      <a:pt x="172" y="72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14" name="Freeform 198"/>
              <p:cNvSpPr>
                <a:spLocks/>
              </p:cNvSpPr>
              <p:nvPr/>
            </p:nvSpPr>
            <p:spPr bwMode="auto">
              <a:xfrm>
                <a:off x="4620" y="1736"/>
                <a:ext cx="172" cy="144"/>
              </a:xfrm>
              <a:custGeom>
                <a:avLst/>
                <a:gdLst/>
                <a:ahLst/>
                <a:cxnLst>
                  <a:cxn ang="0">
                    <a:pos x="172" y="72"/>
                  </a:cxn>
                  <a:cxn ang="0">
                    <a:pos x="168" y="94"/>
                  </a:cxn>
                  <a:cxn ang="0">
                    <a:pos x="156" y="114"/>
                  </a:cxn>
                  <a:cxn ang="0">
                    <a:pos x="138" y="130"/>
                  </a:cxn>
                  <a:cxn ang="0">
                    <a:pos x="114" y="140"/>
                  </a:cxn>
                  <a:cxn ang="0">
                    <a:pos x="86" y="144"/>
                  </a:cxn>
                  <a:cxn ang="0">
                    <a:pos x="60" y="140"/>
                  </a:cxn>
                  <a:cxn ang="0">
                    <a:pos x="36" y="130"/>
                  </a:cxn>
                  <a:cxn ang="0">
                    <a:pos x="16" y="114"/>
                  </a:cxn>
                  <a:cxn ang="0">
                    <a:pos x="4" y="94"/>
                  </a:cxn>
                  <a:cxn ang="0">
                    <a:pos x="0" y="72"/>
                  </a:cxn>
                  <a:cxn ang="0">
                    <a:pos x="4" y="50"/>
                  </a:cxn>
                  <a:cxn ang="0">
                    <a:pos x="16" y="30"/>
                  </a:cxn>
                  <a:cxn ang="0">
                    <a:pos x="36" y="14"/>
                  </a:cxn>
                  <a:cxn ang="0">
                    <a:pos x="60" y="4"/>
                  </a:cxn>
                  <a:cxn ang="0">
                    <a:pos x="86" y="0"/>
                  </a:cxn>
                  <a:cxn ang="0">
                    <a:pos x="114" y="4"/>
                  </a:cxn>
                  <a:cxn ang="0">
                    <a:pos x="138" y="14"/>
                  </a:cxn>
                  <a:cxn ang="0">
                    <a:pos x="156" y="30"/>
                  </a:cxn>
                  <a:cxn ang="0">
                    <a:pos x="168" y="50"/>
                  </a:cxn>
                  <a:cxn ang="0">
                    <a:pos x="172" y="72"/>
                  </a:cxn>
                </a:cxnLst>
                <a:rect l="0" t="0" r="r" b="b"/>
                <a:pathLst>
                  <a:path w="172" h="144">
                    <a:moveTo>
                      <a:pt x="172" y="72"/>
                    </a:moveTo>
                    <a:lnTo>
                      <a:pt x="168" y="94"/>
                    </a:lnTo>
                    <a:lnTo>
                      <a:pt x="156" y="114"/>
                    </a:lnTo>
                    <a:lnTo>
                      <a:pt x="138" y="130"/>
                    </a:lnTo>
                    <a:lnTo>
                      <a:pt x="114" y="140"/>
                    </a:lnTo>
                    <a:lnTo>
                      <a:pt x="86" y="144"/>
                    </a:lnTo>
                    <a:lnTo>
                      <a:pt x="60" y="140"/>
                    </a:lnTo>
                    <a:lnTo>
                      <a:pt x="36" y="130"/>
                    </a:lnTo>
                    <a:lnTo>
                      <a:pt x="16" y="114"/>
                    </a:lnTo>
                    <a:lnTo>
                      <a:pt x="4" y="94"/>
                    </a:lnTo>
                    <a:lnTo>
                      <a:pt x="0" y="72"/>
                    </a:lnTo>
                    <a:lnTo>
                      <a:pt x="4" y="50"/>
                    </a:lnTo>
                    <a:lnTo>
                      <a:pt x="16" y="30"/>
                    </a:lnTo>
                    <a:lnTo>
                      <a:pt x="36" y="14"/>
                    </a:lnTo>
                    <a:lnTo>
                      <a:pt x="60" y="4"/>
                    </a:lnTo>
                    <a:lnTo>
                      <a:pt x="86" y="0"/>
                    </a:lnTo>
                    <a:lnTo>
                      <a:pt x="114" y="4"/>
                    </a:lnTo>
                    <a:lnTo>
                      <a:pt x="138" y="14"/>
                    </a:lnTo>
                    <a:lnTo>
                      <a:pt x="156" y="30"/>
                    </a:lnTo>
                    <a:lnTo>
                      <a:pt x="168" y="50"/>
                    </a:lnTo>
                    <a:lnTo>
                      <a:pt x="172" y="72"/>
                    </a:lnTo>
                  </a:path>
                </a:pathLst>
              </a:cu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15" name="Line 199"/>
              <p:cNvSpPr>
                <a:spLocks noChangeShapeType="1"/>
              </p:cNvSpPr>
              <p:nvPr/>
            </p:nvSpPr>
            <p:spPr bwMode="auto">
              <a:xfrm>
                <a:off x="4692" y="1902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16" name="Line 200"/>
              <p:cNvSpPr>
                <a:spLocks noChangeShapeType="1"/>
              </p:cNvSpPr>
              <p:nvPr/>
            </p:nvSpPr>
            <p:spPr bwMode="auto">
              <a:xfrm>
                <a:off x="4692" y="1946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17" name="Line 201"/>
              <p:cNvSpPr>
                <a:spLocks noChangeShapeType="1"/>
              </p:cNvSpPr>
              <p:nvPr/>
            </p:nvSpPr>
            <p:spPr bwMode="auto">
              <a:xfrm>
                <a:off x="4692" y="1990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18" name="Line 202"/>
              <p:cNvSpPr>
                <a:spLocks noChangeShapeType="1"/>
              </p:cNvSpPr>
              <p:nvPr/>
            </p:nvSpPr>
            <p:spPr bwMode="auto">
              <a:xfrm>
                <a:off x="4692" y="2032"/>
                <a:ext cx="1" cy="8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1019" name="Line 203"/>
              <p:cNvSpPr>
                <a:spLocks noChangeShapeType="1"/>
              </p:cNvSpPr>
              <p:nvPr/>
            </p:nvSpPr>
            <p:spPr bwMode="auto">
              <a:xfrm>
                <a:off x="4692" y="2076"/>
                <a:ext cx="1" cy="6"/>
              </a:xfrm>
              <a:prstGeom prst="line">
                <a:avLst/>
              </a:prstGeom>
              <a:noFill/>
              <a:ln w="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91021" name="Line 205"/>
            <p:cNvSpPr>
              <a:spLocks noChangeShapeType="1"/>
            </p:cNvSpPr>
            <p:nvPr/>
          </p:nvSpPr>
          <p:spPr bwMode="auto">
            <a:xfrm>
              <a:off x="4692" y="2118"/>
              <a:ext cx="1" cy="8"/>
            </a:xfrm>
            <a:prstGeom prst="line">
              <a:avLst/>
            </a:pr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22" name="Freeform 206"/>
            <p:cNvSpPr>
              <a:spLocks/>
            </p:cNvSpPr>
            <p:nvPr/>
          </p:nvSpPr>
          <p:spPr bwMode="auto">
            <a:xfrm>
              <a:off x="4662" y="1380"/>
              <a:ext cx="68" cy="7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4" y="22"/>
                </a:cxn>
                <a:cxn ang="0">
                  <a:pos x="62" y="22"/>
                </a:cxn>
                <a:cxn ang="0">
                  <a:pos x="62" y="16"/>
                </a:cxn>
                <a:cxn ang="0">
                  <a:pos x="60" y="12"/>
                </a:cxn>
                <a:cxn ang="0">
                  <a:pos x="58" y="8"/>
                </a:cxn>
                <a:cxn ang="0">
                  <a:pos x="54" y="4"/>
                </a:cxn>
                <a:cxn ang="0">
                  <a:pos x="48" y="4"/>
                </a:cxn>
                <a:cxn ang="0">
                  <a:pos x="40" y="6"/>
                </a:cxn>
                <a:cxn ang="0">
                  <a:pos x="34" y="8"/>
                </a:cxn>
                <a:cxn ang="0">
                  <a:pos x="26" y="14"/>
                </a:cxn>
                <a:cxn ang="0">
                  <a:pos x="22" y="24"/>
                </a:cxn>
                <a:cxn ang="0">
                  <a:pos x="18" y="34"/>
                </a:cxn>
                <a:cxn ang="0">
                  <a:pos x="16" y="46"/>
                </a:cxn>
                <a:cxn ang="0">
                  <a:pos x="16" y="52"/>
                </a:cxn>
                <a:cxn ang="0">
                  <a:pos x="18" y="56"/>
                </a:cxn>
                <a:cxn ang="0">
                  <a:pos x="20" y="60"/>
                </a:cxn>
                <a:cxn ang="0">
                  <a:pos x="26" y="64"/>
                </a:cxn>
                <a:cxn ang="0">
                  <a:pos x="32" y="64"/>
                </a:cxn>
                <a:cxn ang="0">
                  <a:pos x="34" y="64"/>
                </a:cxn>
                <a:cxn ang="0">
                  <a:pos x="38" y="64"/>
                </a:cxn>
                <a:cxn ang="0">
                  <a:pos x="42" y="46"/>
                </a:cxn>
                <a:cxn ang="0">
                  <a:pos x="44" y="42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2" y="38"/>
                </a:cxn>
                <a:cxn ang="0">
                  <a:pos x="40" y="36"/>
                </a:cxn>
                <a:cxn ang="0">
                  <a:pos x="38" y="36"/>
                </a:cxn>
                <a:cxn ang="0">
                  <a:pos x="38" y="34"/>
                </a:cxn>
                <a:cxn ang="0">
                  <a:pos x="66" y="34"/>
                </a:cxn>
                <a:cxn ang="0">
                  <a:pos x="66" y="36"/>
                </a:cxn>
                <a:cxn ang="0">
                  <a:pos x="64" y="36"/>
                </a:cxn>
                <a:cxn ang="0">
                  <a:pos x="62" y="38"/>
                </a:cxn>
                <a:cxn ang="0">
                  <a:pos x="62" y="38"/>
                </a:cxn>
                <a:cxn ang="0">
                  <a:pos x="60" y="40"/>
                </a:cxn>
                <a:cxn ang="0">
                  <a:pos x="60" y="42"/>
                </a:cxn>
                <a:cxn ang="0">
                  <a:pos x="58" y="46"/>
                </a:cxn>
                <a:cxn ang="0">
                  <a:pos x="54" y="66"/>
                </a:cxn>
                <a:cxn ang="0">
                  <a:pos x="42" y="68"/>
                </a:cxn>
                <a:cxn ang="0">
                  <a:pos x="30" y="70"/>
                </a:cxn>
                <a:cxn ang="0">
                  <a:pos x="22" y="68"/>
                </a:cxn>
                <a:cxn ang="0">
                  <a:pos x="16" y="66"/>
                </a:cxn>
                <a:cxn ang="0">
                  <a:pos x="10" y="62"/>
                </a:cxn>
                <a:cxn ang="0">
                  <a:pos x="4" y="56"/>
                </a:cxn>
                <a:cxn ang="0">
                  <a:pos x="2" y="48"/>
                </a:cxn>
                <a:cxn ang="0">
                  <a:pos x="0" y="40"/>
                </a:cxn>
                <a:cxn ang="0">
                  <a:pos x="2" y="32"/>
                </a:cxn>
                <a:cxn ang="0">
                  <a:pos x="4" y="24"/>
                </a:cxn>
                <a:cxn ang="0">
                  <a:pos x="10" y="16"/>
                </a:cxn>
                <a:cxn ang="0">
                  <a:pos x="18" y="10"/>
                </a:cxn>
                <a:cxn ang="0">
                  <a:pos x="26" y="4"/>
                </a:cxn>
                <a:cxn ang="0">
                  <a:pos x="36" y="0"/>
                </a:cxn>
                <a:cxn ang="0">
                  <a:pos x="46" y="0"/>
                </a:cxn>
                <a:cxn ang="0">
                  <a:pos x="50" y="0"/>
                </a:cxn>
                <a:cxn ang="0">
                  <a:pos x="52" y="0"/>
                </a:cxn>
                <a:cxn ang="0">
                  <a:pos x="54" y="0"/>
                </a:cxn>
                <a:cxn ang="0">
                  <a:pos x="58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4" y="2"/>
                </a:cxn>
                <a:cxn ang="0">
                  <a:pos x="66" y="0"/>
                </a:cxn>
                <a:cxn ang="0">
                  <a:pos x="68" y="0"/>
                </a:cxn>
              </a:cxnLst>
              <a:rect l="0" t="0" r="r" b="b"/>
              <a:pathLst>
                <a:path w="68" h="70">
                  <a:moveTo>
                    <a:pt x="68" y="0"/>
                  </a:moveTo>
                  <a:lnTo>
                    <a:pt x="64" y="22"/>
                  </a:lnTo>
                  <a:lnTo>
                    <a:pt x="62" y="22"/>
                  </a:lnTo>
                  <a:lnTo>
                    <a:pt x="62" y="16"/>
                  </a:lnTo>
                  <a:lnTo>
                    <a:pt x="60" y="12"/>
                  </a:lnTo>
                  <a:lnTo>
                    <a:pt x="58" y="8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0" y="6"/>
                  </a:lnTo>
                  <a:lnTo>
                    <a:pt x="34" y="8"/>
                  </a:lnTo>
                  <a:lnTo>
                    <a:pt x="26" y="14"/>
                  </a:lnTo>
                  <a:lnTo>
                    <a:pt x="22" y="24"/>
                  </a:lnTo>
                  <a:lnTo>
                    <a:pt x="18" y="34"/>
                  </a:lnTo>
                  <a:lnTo>
                    <a:pt x="16" y="46"/>
                  </a:lnTo>
                  <a:lnTo>
                    <a:pt x="16" y="52"/>
                  </a:lnTo>
                  <a:lnTo>
                    <a:pt x="18" y="56"/>
                  </a:lnTo>
                  <a:lnTo>
                    <a:pt x="20" y="60"/>
                  </a:lnTo>
                  <a:lnTo>
                    <a:pt x="26" y="64"/>
                  </a:lnTo>
                  <a:lnTo>
                    <a:pt x="32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42" y="46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2" y="38"/>
                  </a:lnTo>
                  <a:lnTo>
                    <a:pt x="40" y="36"/>
                  </a:lnTo>
                  <a:lnTo>
                    <a:pt x="38" y="36"/>
                  </a:lnTo>
                  <a:lnTo>
                    <a:pt x="38" y="34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4" y="36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0" y="40"/>
                  </a:lnTo>
                  <a:lnTo>
                    <a:pt x="60" y="42"/>
                  </a:lnTo>
                  <a:lnTo>
                    <a:pt x="58" y="46"/>
                  </a:lnTo>
                  <a:lnTo>
                    <a:pt x="54" y="66"/>
                  </a:lnTo>
                  <a:lnTo>
                    <a:pt x="42" y="68"/>
                  </a:lnTo>
                  <a:lnTo>
                    <a:pt x="30" y="70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4" y="56"/>
                  </a:lnTo>
                  <a:lnTo>
                    <a:pt x="2" y="48"/>
                  </a:lnTo>
                  <a:lnTo>
                    <a:pt x="0" y="40"/>
                  </a:lnTo>
                  <a:lnTo>
                    <a:pt x="2" y="32"/>
                  </a:lnTo>
                  <a:lnTo>
                    <a:pt x="4" y="24"/>
                  </a:lnTo>
                  <a:lnTo>
                    <a:pt x="10" y="16"/>
                  </a:lnTo>
                  <a:lnTo>
                    <a:pt x="18" y="10"/>
                  </a:lnTo>
                  <a:lnTo>
                    <a:pt x="26" y="4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4" y="2"/>
                  </a:lnTo>
                  <a:lnTo>
                    <a:pt x="66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23" name="Freeform 207"/>
            <p:cNvSpPr>
              <a:spLocks noEditPoints="1"/>
            </p:cNvSpPr>
            <p:nvPr/>
          </p:nvSpPr>
          <p:spPr bwMode="auto">
            <a:xfrm>
              <a:off x="4652" y="1776"/>
              <a:ext cx="70" cy="6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58" y="2"/>
                </a:cxn>
                <a:cxn ang="0">
                  <a:pos x="66" y="6"/>
                </a:cxn>
                <a:cxn ang="0">
                  <a:pos x="70" y="14"/>
                </a:cxn>
                <a:cxn ang="0">
                  <a:pos x="68" y="22"/>
                </a:cxn>
                <a:cxn ang="0">
                  <a:pos x="60" y="28"/>
                </a:cxn>
                <a:cxn ang="0">
                  <a:pos x="48" y="32"/>
                </a:cxn>
                <a:cxn ang="0">
                  <a:pos x="62" y="38"/>
                </a:cxn>
                <a:cxn ang="0">
                  <a:pos x="64" y="48"/>
                </a:cxn>
                <a:cxn ang="0">
                  <a:pos x="62" y="58"/>
                </a:cxn>
                <a:cxn ang="0">
                  <a:pos x="52" y="66"/>
                </a:cxn>
                <a:cxn ang="0">
                  <a:pos x="40" y="68"/>
                </a:cxn>
                <a:cxn ang="0">
                  <a:pos x="0" y="68"/>
                </a:cxn>
                <a:cxn ang="0">
                  <a:pos x="4" y="66"/>
                </a:cxn>
                <a:cxn ang="0">
                  <a:pos x="8" y="64"/>
                </a:cxn>
                <a:cxn ang="0">
                  <a:pos x="12" y="60"/>
                </a:cxn>
                <a:cxn ang="0">
                  <a:pos x="24" y="16"/>
                </a:cxn>
                <a:cxn ang="0">
                  <a:pos x="26" y="8"/>
                </a:cxn>
                <a:cxn ang="0">
                  <a:pos x="24" y="4"/>
                </a:cxn>
                <a:cxn ang="0">
                  <a:pos x="18" y="2"/>
                </a:cxn>
                <a:cxn ang="0">
                  <a:pos x="36" y="30"/>
                </a:cxn>
                <a:cxn ang="0">
                  <a:pos x="46" y="28"/>
                </a:cxn>
                <a:cxn ang="0">
                  <a:pos x="52" y="22"/>
                </a:cxn>
                <a:cxn ang="0">
                  <a:pos x="54" y="14"/>
                </a:cxn>
                <a:cxn ang="0">
                  <a:pos x="52" y="8"/>
                </a:cxn>
                <a:cxn ang="0">
                  <a:pos x="44" y="4"/>
                </a:cxn>
                <a:cxn ang="0">
                  <a:pos x="36" y="30"/>
                </a:cxn>
                <a:cxn ang="0">
                  <a:pos x="26" y="64"/>
                </a:cxn>
                <a:cxn ang="0">
                  <a:pos x="30" y="64"/>
                </a:cxn>
                <a:cxn ang="0">
                  <a:pos x="42" y="62"/>
                </a:cxn>
                <a:cxn ang="0">
                  <a:pos x="48" y="52"/>
                </a:cxn>
                <a:cxn ang="0">
                  <a:pos x="48" y="42"/>
                </a:cxn>
                <a:cxn ang="0">
                  <a:pos x="46" y="36"/>
                </a:cxn>
                <a:cxn ang="0">
                  <a:pos x="40" y="34"/>
                </a:cxn>
              </a:cxnLst>
              <a:rect l="0" t="0" r="r" b="b"/>
              <a:pathLst>
                <a:path w="70" h="68">
                  <a:moveTo>
                    <a:pt x="18" y="0"/>
                  </a:moveTo>
                  <a:lnTo>
                    <a:pt x="46" y="0"/>
                  </a:lnTo>
                  <a:lnTo>
                    <a:pt x="54" y="2"/>
                  </a:lnTo>
                  <a:lnTo>
                    <a:pt x="58" y="2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68" y="10"/>
                  </a:lnTo>
                  <a:lnTo>
                    <a:pt x="70" y="14"/>
                  </a:lnTo>
                  <a:lnTo>
                    <a:pt x="68" y="18"/>
                  </a:lnTo>
                  <a:lnTo>
                    <a:pt x="68" y="22"/>
                  </a:lnTo>
                  <a:lnTo>
                    <a:pt x="64" y="24"/>
                  </a:lnTo>
                  <a:lnTo>
                    <a:pt x="60" y="28"/>
                  </a:lnTo>
                  <a:lnTo>
                    <a:pt x="56" y="30"/>
                  </a:lnTo>
                  <a:lnTo>
                    <a:pt x="48" y="32"/>
                  </a:lnTo>
                  <a:lnTo>
                    <a:pt x="56" y="34"/>
                  </a:lnTo>
                  <a:lnTo>
                    <a:pt x="62" y="38"/>
                  </a:lnTo>
                  <a:lnTo>
                    <a:pt x="64" y="44"/>
                  </a:lnTo>
                  <a:lnTo>
                    <a:pt x="64" y="48"/>
                  </a:lnTo>
                  <a:lnTo>
                    <a:pt x="64" y="54"/>
                  </a:lnTo>
                  <a:lnTo>
                    <a:pt x="62" y="58"/>
                  </a:lnTo>
                  <a:lnTo>
                    <a:pt x="58" y="62"/>
                  </a:lnTo>
                  <a:lnTo>
                    <a:pt x="52" y="66"/>
                  </a:lnTo>
                  <a:lnTo>
                    <a:pt x="46" y="66"/>
                  </a:lnTo>
                  <a:lnTo>
                    <a:pt x="40" y="68"/>
                  </a:lnTo>
                  <a:lnTo>
                    <a:pt x="30" y="68"/>
                  </a:lnTo>
                  <a:lnTo>
                    <a:pt x="0" y="68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2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24" y="16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8" y="0"/>
                  </a:lnTo>
                  <a:close/>
                  <a:moveTo>
                    <a:pt x="36" y="30"/>
                  </a:moveTo>
                  <a:lnTo>
                    <a:pt x="40" y="30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52" y="22"/>
                  </a:lnTo>
                  <a:lnTo>
                    <a:pt x="52" y="18"/>
                  </a:lnTo>
                  <a:lnTo>
                    <a:pt x="54" y="14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36" y="30"/>
                  </a:lnTo>
                  <a:close/>
                  <a:moveTo>
                    <a:pt x="34" y="34"/>
                  </a:moveTo>
                  <a:lnTo>
                    <a:pt x="26" y="64"/>
                  </a:lnTo>
                  <a:lnTo>
                    <a:pt x="28" y="64"/>
                  </a:lnTo>
                  <a:lnTo>
                    <a:pt x="30" y="64"/>
                  </a:lnTo>
                  <a:lnTo>
                    <a:pt x="36" y="64"/>
                  </a:lnTo>
                  <a:lnTo>
                    <a:pt x="42" y="62"/>
                  </a:lnTo>
                  <a:lnTo>
                    <a:pt x="44" y="58"/>
                  </a:lnTo>
                  <a:lnTo>
                    <a:pt x="48" y="52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2" y="36"/>
                  </a:lnTo>
                  <a:lnTo>
                    <a:pt x="40" y="34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24" name="Freeform 208"/>
            <p:cNvSpPr>
              <a:spLocks/>
            </p:cNvSpPr>
            <p:nvPr/>
          </p:nvSpPr>
          <p:spPr bwMode="auto">
            <a:xfrm>
              <a:off x="4662" y="2172"/>
              <a:ext cx="66" cy="70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62" y="22"/>
                </a:cxn>
                <a:cxn ang="0">
                  <a:pos x="60" y="22"/>
                </a:cxn>
                <a:cxn ang="0">
                  <a:pos x="58" y="16"/>
                </a:cxn>
                <a:cxn ang="0">
                  <a:pos x="58" y="12"/>
                </a:cxn>
                <a:cxn ang="0">
                  <a:pos x="54" y="8"/>
                </a:cxn>
                <a:cxn ang="0">
                  <a:pos x="50" y="6"/>
                </a:cxn>
                <a:cxn ang="0">
                  <a:pos x="44" y="4"/>
                </a:cxn>
                <a:cxn ang="0">
                  <a:pos x="38" y="6"/>
                </a:cxn>
                <a:cxn ang="0">
                  <a:pos x="30" y="10"/>
                </a:cxn>
                <a:cxn ang="0">
                  <a:pos x="26" y="14"/>
                </a:cxn>
                <a:cxn ang="0">
                  <a:pos x="22" y="20"/>
                </a:cxn>
                <a:cxn ang="0">
                  <a:pos x="18" y="28"/>
                </a:cxn>
                <a:cxn ang="0">
                  <a:pos x="16" y="38"/>
                </a:cxn>
                <a:cxn ang="0">
                  <a:pos x="16" y="46"/>
                </a:cxn>
                <a:cxn ang="0">
                  <a:pos x="16" y="52"/>
                </a:cxn>
                <a:cxn ang="0">
                  <a:pos x="16" y="56"/>
                </a:cxn>
                <a:cxn ang="0">
                  <a:pos x="20" y="60"/>
                </a:cxn>
                <a:cxn ang="0">
                  <a:pos x="24" y="62"/>
                </a:cxn>
                <a:cxn ang="0">
                  <a:pos x="32" y="64"/>
                </a:cxn>
                <a:cxn ang="0">
                  <a:pos x="38" y="64"/>
                </a:cxn>
                <a:cxn ang="0">
                  <a:pos x="44" y="62"/>
                </a:cxn>
                <a:cxn ang="0">
                  <a:pos x="48" y="58"/>
                </a:cxn>
                <a:cxn ang="0">
                  <a:pos x="54" y="54"/>
                </a:cxn>
                <a:cxn ang="0">
                  <a:pos x="56" y="54"/>
                </a:cxn>
                <a:cxn ang="0">
                  <a:pos x="50" y="60"/>
                </a:cxn>
                <a:cxn ang="0">
                  <a:pos x="44" y="66"/>
                </a:cxn>
                <a:cxn ang="0">
                  <a:pos x="36" y="68"/>
                </a:cxn>
                <a:cxn ang="0">
                  <a:pos x="28" y="70"/>
                </a:cxn>
                <a:cxn ang="0">
                  <a:pos x="20" y="68"/>
                </a:cxn>
                <a:cxn ang="0">
                  <a:pos x="12" y="66"/>
                </a:cxn>
                <a:cxn ang="0">
                  <a:pos x="6" y="62"/>
                </a:cxn>
                <a:cxn ang="0">
                  <a:pos x="2" y="56"/>
                </a:cxn>
                <a:cxn ang="0">
                  <a:pos x="0" y="50"/>
                </a:cxn>
                <a:cxn ang="0">
                  <a:pos x="0" y="42"/>
                </a:cxn>
                <a:cxn ang="0">
                  <a:pos x="0" y="32"/>
                </a:cxn>
                <a:cxn ang="0">
                  <a:pos x="6" y="22"/>
                </a:cxn>
                <a:cxn ang="0">
                  <a:pos x="10" y="16"/>
                </a:cxn>
                <a:cxn ang="0">
                  <a:pos x="16" y="10"/>
                </a:cxn>
                <a:cxn ang="0">
                  <a:pos x="22" y="6"/>
                </a:cxn>
                <a:cxn ang="0">
                  <a:pos x="34" y="2"/>
                </a:cxn>
                <a:cxn ang="0">
                  <a:pos x="44" y="0"/>
                </a:cxn>
                <a:cxn ang="0">
                  <a:pos x="50" y="0"/>
                </a:cxn>
                <a:cxn ang="0">
                  <a:pos x="54" y="2"/>
                </a:cxn>
                <a:cxn ang="0">
                  <a:pos x="58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4" y="0"/>
                </a:cxn>
                <a:cxn ang="0">
                  <a:pos x="66" y="0"/>
                </a:cxn>
              </a:cxnLst>
              <a:rect l="0" t="0" r="r" b="b"/>
              <a:pathLst>
                <a:path w="66" h="70">
                  <a:moveTo>
                    <a:pt x="66" y="0"/>
                  </a:moveTo>
                  <a:lnTo>
                    <a:pt x="62" y="22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4" y="8"/>
                  </a:lnTo>
                  <a:lnTo>
                    <a:pt x="50" y="6"/>
                  </a:lnTo>
                  <a:lnTo>
                    <a:pt x="44" y="4"/>
                  </a:lnTo>
                  <a:lnTo>
                    <a:pt x="38" y="6"/>
                  </a:lnTo>
                  <a:lnTo>
                    <a:pt x="30" y="10"/>
                  </a:lnTo>
                  <a:lnTo>
                    <a:pt x="26" y="14"/>
                  </a:lnTo>
                  <a:lnTo>
                    <a:pt x="22" y="20"/>
                  </a:lnTo>
                  <a:lnTo>
                    <a:pt x="18" y="28"/>
                  </a:lnTo>
                  <a:lnTo>
                    <a:pt x="16" y="38"/>
                  </a:lnTo>
                  <a:lnTo>
                    <a:pt x="16" y="46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20" y="60"/>
                  </a:lnTo>
                  <a:lnTo>
                    <a:pt x="24" y="62"/>
                  </a:lnTo>
                  <a:lnTo>
                    <a:pt x="32" y="64"/>
                  </a:lnTo>
                  <a:lnTo>
                    <a:pt x="38" y="64"/>
                  </a:lnTo>
                  <a:lnTo>
                    <a:pt x="44" y="62"/>
                  </a:lnTo>
                  <a:lnTo>
                    <a:pt x="48" y="58"/>
                  </a:lnTo>
                  <a:lnTo>
                    <a:pt x="54" y="54"/>
                  </a:lnTo>
                  <a:lnTo>
                    <a:pt x="56" y="54"/>
                  </a:lnTo>
                  <a:lnTo>
                    <a:pt x="50" y="60"/>
                  </a:lnTo>
                  <a:lnTo>
                    <a:pt x="44" y="66"/>
                  </a:lnTo>
                  <a:lnTo>
                    <a:pt x="36" y="68"/>
                  </a:lnTo>
                  <a:lnTo>
                    <a:pt x="28" y="70"/>
                  </a:lnTo>
                  <a:lnTo>
                    <a:pt x="20" y="68"/>
                  </a:lnTo>
                  <a:lnTo>
                    <a:pt x="12" y="66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2"/>
                  </a:lnTo>
                  <a:lnTo>
                    <a:pt x="6" y="22"/>
                  </a:lnTo>
                  <a:lnTo>
                    <a:pt x="10" y="16"/>
                  </a:lnTo>
                  <a:lnTo>
                    <a:pt x="16" y="10"/>
                  </a:lnTo>
                  <a:lnTo>
                    <a:pt x="22" y="6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50" y="0"/>
                  </a:lnTo>
                  <a:lnTo>
                    <a:pt x="54" y="2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25" name="Freeform 209"/>
            <p:cNvSpPr>
              <a:spLocks noEditPoints="1"/>
            </p:cNvSpPr>
            <p:nvPr/>
          </p:nvSpPr>
          <p:spPr bwMode="auto">
            <a:xfrm>
              <a:off x="4688" y="2568"/>
              <a:ext cx="74" cy="68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66"/>
                </a:cxn>
                <a:cxn ang="0">
                  <a:pos x="6" y="66"/>
                </a:cxn>
                <a:cxn ang="0">
                  <a:pos x="8" y="64"/>
                </a:cxn>
                <a:cxn ang="0">
                  <a:pos x="10" y="62"/>
                </a:cxn>
                <a:cxn ang="0">
                  <a:pos x="12" y="56"/>
                </a:cxn>
                <a:cxn ang="0">
                  <a:pos x="24" y="14"/>
                </a:cxn>
                <a:cxn ang="0">
                  <a:pos x="26" y="10"/>
                </a:cxn>
                <a:cxn ang="0">
                  <a:pos x="26" y="8"/>
                </a:cxn>
                <a:cxn ang="0">
                  <a:pos x="26" y="6"/>
                </a:cxn>
                <a:cxn ang="0">
                  <a:pos x="24" y="4"/>
                </a:cxn>
                <a:cxn ang="0">
                  <a:pos x="22" y="4"/>
                </a:cxn>
                <a:cxn ang="0">
                  <a:pos x="18" y="2"/>
                </a:cxn>
                <a:cxn ang="0">
                  <a:pos x="18" y="0"/>
                </a:cxn>
                <a:cxn ang="0">
                  <a:pos x="40" y="0"/>
                </a:cxn>
                <a:cxn ang="0">
                  <a:pos x="52" y="2"/>
                </a:cxn>
                <a:cxn ang="0">
                  <a:pos x="60" y="4"/>
                </a:cxn>
                <a:cxn ang="0">
                  <a:pos x="66" y="8"/>
                </a:cxn>
                <a:cxn ang="0">
                  <a:pos x="70" y="14"/>
                </a:cxn>
                <a:cxn ang="0">
                  <a:pos x="74" y="20"/>
                </a:cxn>
                <a:cxn ang="0">
                  <a:pos x="74" y="28"/>
                </a:cxn>
                <a:cxn ang="0">
                  <a:pos x="74" y="38"/>
                </a:cxn>
                <a:cxn ang="0">
                  <a:pos x="70" y="44"/>
                </a:cxn>
                <a:cxn ang="0">
                  <a:pos x="66" y="52"/>
                </a:cxn>
                <a:cxn ang="0">
                  <a:pos x="60" y="58"/>
                </a:cxn>
                <a:cxn ang="0">
                  <a:pos x="54" y="62"/>
                </a:cxn>
                <a:cxn ang="0">
                  <a:pos x="46" y="66"/>
                </a:cxn>
                <a:cxn ang="0">
                  <a:pos x="38" y="68"/>
                </a:cxn>
                <a:cxn ang="0">
                  <a:pos x="28" y="68"/>
                </a:cxn>
                <a:cxn ang="0">
                  <a:pos x="0" y="68"/>
                </a:cxn>
                <a:cxn ang="0">
                  <a:pos x="42" y="4"/>
                </a:cxn>
                <a:cxn ang="0">
                  <a:pos x="28" y="56"/>
                </a:cxn>
                <a:cxn ang="0">
                  <a:pos x="28" y="58"/>
                </a:cxn>
                <a:cxn ang="0">
                  <a:pos x="26" y="60"/>
                </a:cxn>
                <a:cxn ang="0">
                  <a:pos x="28" y="62"/>
                </a:cxn>
                <a:cxn ang="0">
                  <a:pos x="28" y="62"/>
                </a:cxn>
                <a:cxn ang="0">
                  <a:pos x="30" y="64"/>
                </a:cxn>
                <a:cxn ang="0">
                  <a:pos x="32" y="64"/>
                </a:cxn>
                <a:cxn ang="0">
                  <a:pos x="38" y="62"/>
                </a:cxn>
                <a:cxn ang="0">
                  <a:pos x="44" y="60"/>
                </a:cxn>
                <a:cxn ang="0">
                  <a:pos x="50" y="52"/>
                </a:cxn>
                <a:cxn ang="0">
                  <a:pos x="54" y="44"/>
                </a:cxn>
                <a:cxn ang="0">
                  <a:pos x="58" y="36"/>
                </a:cxn>
                <a:cxn ang="0">
                  <a:pos x="58" y="26"/>
                </a:cxn>
                <a:cxn ang="0">
                  <a:pos x="58" y="20"/>
                </a:cxn>
                <a:cxn ang="0">
                  <a:pos x="56" y="14"/>
                </a:cxn>
                <a:cxn ang="0">
                  <a:pos x="54" y="10"/>
                </a:cxn>
                <a:cxn ang="0">
                  <a:pos x="50" y="6"/>
                </a:cxn>
                <a:cxn ang="0">
                  <a:pos x="46" y="6"/>
                </a:cxn>
                <a:cxn ang="0">
                  <a:pos x="42" y="4"/>
                </a:cxn>
              </a:cxnLst>
              <a:rect l="0" t="0" r="r" b="b"/>
              <a:pathLst>
                <a:path w="74" h="68">
                  <a:moveTo>
                    <a:pt x="0" y="68"/>
                  </a:moveTo>
                  <a:lnTo>
                    <a:pt x="0" y="66"/>
                  </a:lnTo>
                  <a:lnTo>
                    <a:pt x="6" y="66"/>
                  </a:lnTo>
                  <a:lnTo>
                    <a:pt x="8" y="64"/>
                  </a:lnTo>
                  <a:lnTo>
                    <a:pt x="10" y="62"/>
                  </a:lnTo>
                  <a:lnTo>
                    <a:pt x="12" y="56"/>
                  </a:lnTo>
                  <a:lnTo>
                    <a:pt x="24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40" y="0"/>
                  </a:lnTo>
                  <a:lnTo>
                    <a:pt x="52" y="2"/>
                  </a:lnTo>
                  <a:lnTo>
                    <a:pt x="60" y="4"/>
                  </a:lnTo>
                  <a:lnTo>
                    <a:pt x="66" y="8"/>
                  </a:lnTo>
                  <a:lnTo>
                    <a:pt x="70" y="14"/>
                  </a:lnTo>
                  <a:lnTo>
                    <a:pt x="74" y="20"/>
                  </a:lnTo>
                  <a:lnTo>
                    <a:pt x="74" y="28"/>
                  </a:lnTo>
                  <a:lnTo>
                    <a:pt x="74" y="38"/>
                  </a:lnTo>
                  <a:lnTo>
                    <a:pt x="70" y="44"/>
                  </a:lnTo>
                  <a:lnTo>
                    <a:pt x="66" y="52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6" y="66"/>
                  </a:lnTo>
                  <a:lnTo>
                    <a:pt x="38" y="68"/>
                  </a:lnTo>
                  <a:lnTo>
                    <a:pt x="28" y="68"/>
                  </a:lnTo>
                  <a:lnTo>
                    <a:pt x="0" y="68"/>
                  </a:lnTo>
                  <a:close/>
                  <a:moveTo>
                    <a:pt x="42" y="4"/>
                  </a:moveTo>
                  <a:lnTo>
                    <a:pt x="28" y="56"/>
                  </a:lnTo>
                  <a:lnTo>
                    <a:pt x="28" y="58"/>
                  </a:lnTo>
                  <a:lnTo>
                    <a:pt x="26" y="60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8" y="62"/>
                  </a:lnTo>
                  <a:lnTo>
                    <a:pt x="44" y="60"/>
                  </a:lnTo>
                  <a:lnTo>
                    <a:pt x="50" y="52"/>
                  </a:lnTo>
                  <a:lnTo>
                    <a:pt x="54" y="44"/>
                  </a:lnTo>
                  <a:lnTo>
                    <a:pt x="58" y="36"/>
                  </a:lnTo>
                  <a:lnTo>
                    <a:pt x="58" y="26"/>
                  </a:lnTo>
                  <a:lnTo>
                    <a:pt x="58" y="20"/>
                  </a:lnTo>
                  <a:lnTo>
                    <a:pt x="56" y="14"/>
                  </a:lnTo>
                  <a:lnTo>
                    <a:pt x="54" y="10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26" name="Freeform 210"/>
            <p:cNvSpPr>
              <a:spLocks/>
            </p:cNvSpPr>
            <p:nvPr/>
          </p:nvSpPr>
          <p:spPr bwMode="auto">
            <a:xfrm>
              <a:off x="4658" y="2928"/>
              <a:ext cx="74" cy="68"/>
            </a:xfrm>
            <a:custGeom>
              <a:avLst/>
              <a:gdLst/>
              <a:ahLst/>
              <a:cxnLst>
                <a:cxn ang="0">
                  <a:pos x="40" y="4"/>
                </a:cxn>
                <a:cxn ang="0">
                  <a:pos x="32" y="30"/>
                </a:cxn>
                <a:cxn ang="0">
                  <a:pos x="38" y="30"/>
                </a:cxn>
                <a:cxn ang="0">
                  <a:pos x="42" y="30"/>
                </a:cxn>
                <a:cxn ang="0">
                  <a:pos x="46" y="28"/>
                </a:cxn>
                <a:cxn ang="0">
                  <a:pos x="48" y="26"/>
                </a:cxn>
                <a:cxn ang="0">
                  <a:pos x="52" y="22"/>
                </a:cxn>
                <a:cxn ang="0">
                  <a:pos x="54" y="18"/>
                </a:cxn>
                <a:cxn ang="0">
                  <a:pos x="56" y="18"/>
                </a:cxn>
                <a:cxn ang="0">
                  <a:pos x="48" y="46"/>
                </a:cxn>
                <a:cxn ang="0">
                  <a:pos x="46" y="46"/>
                </a:cxn>
                <a:cxn ang="0">
                  <a:pos x="46" y="44"/>
                </a:cxn>
                <a:cxn ang="0">
                  <a:pos x="46" y="42"/>
                </a:cxn>
                <a:cxn ang="0">
                  <a:pos x="46" y="40"/>
                </a:cxn>
                <a:cxn ang="0">
                  <a:pos x="46" y="38"/>
                </a:cxn>
                <a:cxn ang="0">
                  <a:pos x="44" y="36"/>
                </a:cxn>
                <a:cxn ang="0">
                  <a:pos x="42" y="36"/>
                </a:cxn>
                <a:cxn ang="0">
                  <a:pos x="38" y="34"/>
                </a:cxn>
                <a:cxn ang="0">
                  <a:pos x="32" y="34"/>
                </a:cxn>
                <a:cxn ang="0">
                  <a:pos x="26" y="54"/>
                </a:cxn>
                <a:cxn ang="0">
                  <a:pos x="24" y="58"/>
                </a:cxn>
                <a:cxn ang="0">
                  <a:pos x="24" y="60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4" y="64"/>
                </a:cxn>
                <a:cxn ang="0">
                  <a:pos x="26" y="64"/>
                </a:cxn>
                <a:cxn ang="0">
                  <a:pos x="26" y="66"/>
                </a:cxn>
                <a:cxn ang="0">
                  <a:pos x="28" y="66"/>
                </a:cxn>
                <a:cxn ang="0">
                  <a:pos x="32" y="66"/>
                </a:cxn>
                <a:cxn ang="0">
                  <a:pos x="32" y="68"/>
                </a:cxn>
                <a:cxn ang="0">
                  <a:pos x="0" y="68"/>
                </a:cxn>
                <a:cxn ang="0">
                  <a:pos x="0" y="66"/>
                </a:cxn>
                <a:cxn ang="0">
                  <a:pos x="4" y="66"/>
                </a:cxn>
                <a:cxn ang="0">
                  <a:pos x="6" y="64"/>
                </a:cxn>
                <a:cxn ang="0">
                  <a:pos x="8" y="62"/>
                </a:cxn>
                <a:cxn ang="0">
                  <a:pos x="10" y="56"/>
                </a:cxn>
                <a:cxn ang="0">
                  <a:pos x="22" y="16"/>
                </a:cxn>
                <a:cxn ang="0">
                  <a:pos x="22" y="10"/>
                </a:cxn>
                <a:cxn ang="0">
                  <a:pos x="24" y="8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0" y="4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74" y="0"/>
                </a:cxn>
                <a:cxn ang="0">
                  <a:pos x="68" y="18"/>
                </a:cxn>
                <a:cxn ang="0">
                  <a:pos x="66" y="18"/>
                </a:cxn>
                <a:cxn ang="0">
                  <a:pos x="66" y="14"/>
                </a:cxn>
                <a:cxn ang="0">
                  <a:pos x="64" y="10"/>
                </a:cxn>
                <a:cxn ang="0">
                  <a:pos x="62" y="8"/>
                </a:cxn>
                <a:cxn ang="0">
                  <a:pos x="60" y="6"/>
                </a:cxn>
                <a:cxn ang="0">
                  <a:pos x="54" y="6"/>
                </a:cxn>
                <a:cxn ang="0">
                  <a:pos x="48" y="4"/>
                </a:cxn>
                <a:cxn ang="0">
                  <a:pos x="40" y="4"/>
                </a:cxn>
              </a:cxnLst>
              <a:rect l="0" t="0" r="r" b="b"/>
              <a:pathLst>
                <a:path w="74" h="68">
                  <a:moveTo>
                    <a:pt x="40" y="4"/>
                  </a:moveTo>
                  <a:lnTo>
                    <a:pt x="32" y="30"/>
                  </a:lnTo>
                  <a:lnTo>
                    <a:pt x="38" y="30"/>
                  </a:lnTo>
                  <a:lnTo>
                    <a:pt x="42" y="30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6" y="18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4" y="36"/>
                  </a:lnTo>
                  <a:lnTo>
                    <a:pt x="42" y="36"/>
                  </a:lnTo>
                  <a:lnTo>
                    <a:pt x="38" y="34"/>
                  </a:lnTo>
                  <a:lnTo>
                    <a:pt x="32" y="34"/>
                  </a:lnTo>
                  <a:lnTo>
                    <a:pt x="26" y="54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32" y="66"/>
                  </a:lnTo>
                  <a:lnTo>
                    <a:pt x="32" y="68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4" y="66"/>
                  </a:lnTo>
                  <a:lnTo>
                    <a:pt x="6" y="64"/>
                  </a:lnTo>
                  <a:lnTo>
                    <a:pt x="8" y="62"/>
                  </a:lnTo>
                  <a:lnTo>
                    <a:pt x="10" y="56"/>
                  </a:lnTo>
                  <a:lnTo>
                    <a:pt x="22" y="16"/>
                  </a:lnTo>
                  <a:lnTo>
                    <a:pt x="22" y="10"/>
                  </a:lnTo>
                  <a:lnTo>
                    <a:pt x="24" y="8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74" y="0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6" y="14"/>
                  </a:lnTo>
                  <a:lnTo>
                    <a:pt x="64" y="10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27" name="Freeform 211"/>
            <p:cNvSpPr>
              <a:spLocks noEditPoints="1"/>
            </p:cNvSpPr>
            <p:nvPr/>
          </p:nvSpPr>
          <p:spPr bwMode="auto">
            <a:xfrm>
              <a:off x="4648" y="3324"/>
              <a:ext cx="68" cy="68"/>
            </a:xfrm>
            <a:custGeom>
              <a:avLst/>
              <a:gdLst/>
              <a:ahLst/>
              <a:cxnLst>
                <a:cxn ang="0">
                  <a:pos x="48" y="46"/>
                </a:cxn>
                <a:cxn ang="0">
                  <a:pos x="26" y="46"/>
                </a:cxn>
                <a:cxn ang="0">
                  <a:pos x="24" y="50"/>
                </a:cxn>
                <a:cxn ang="0">
                  <a:pos x="18" y="58"/>
                </a:cxn>
                <a:cxn ang="0">
                  <a:pos x="16" y="60"/>
                </a:cxn>
                <a:cxn ang="0">
                  <a:pos x="16" y="60"/>
                </a:cxn>
                <a:cxn ang="0">
                  <a:pos x="16" y="62"/>
                </a:cxn>
                <a:cxn ang="0">
                  <a:pos x="14" y="62"/>
                </a:cxn>
                <a:cxn ang="0">
                  <a:pos x="16" y="64"/>
                </a:cxn>
                <a:cxn ang="0">
                  <a:pos x="16" y="64"/>
                </a:cxn>
                <a:cxn ang="0">
                  <a:pos x="18" y="66"/>
                </a:cxn>
                <a:cxn ang="0">
                  <a:pos x="20" y="66"/>
                </a:cxn>
                <a:cxn ang="0">
                  <a:pos x="20" y="68"/>
                </a:cxn>
                <a:cxn ang="0">
                  <a:pos x="0" y="68"/>
                </a:cxn>
                <a:cxn ang="0">
                  <a:pos x="0" y="66"/>
                </a:cxn>
                <a:cxn ang="0">
                  <a:pos x="4" y="66"/>
                </a:cxn>
                <a:cxn ang="0">
                  <a:pos x="6" y="64"/>
                </a:cxn>
                <a:cxn ang="0">
                  <a:pos x="8" y="62"/>
                </a:cxn>
                <a:cxn ang="0">
                  <a:pos x="14" y="56"/>
                </a:cxn>
                <a:cxn ang="0">
                  <a:pos x="60" y="0"/>
                </a:cxn>
                <a:cxn ang="0">
                  <a:pos x="62" y="0"/>
                </a:cxn>
                <a:cxn ang="0">
                  <a:pos x="62" y="54"/>
                </a:cxn>
                <a:cxn ang="0">
                  <a:pos x="62" y="58"/>
                </a:cxn>
                <a:cxn ang="0">
                  <a:pos x="62" y="60"/>
                </a:cxn>
                <a:cxn ang="0">
                  <a:pos x="62" y="62"/>
                </a:cxn>
                <a:cxn ang="0">
                  <a:pos x="64" y="64"/>
                </a:cxn>
                <a:cxn ang="0">
                  <a:pos x="66" y="66"/>
                </a:cxn>
                <a:cxn ang="0">
                  <a:pos x="68" y="66"/>
                </a:cxn>
                <a:cxn ang="0">
                  <a:pos x="68" y="68"/>
                </a:cxn>
                <a:cxn ang="0">
                  <a:pos x="38" y="68"/>
                </a:cxn>
                <a:cxn ang="0">
                  <a:pos x="38" y="66"/>
                </a:cxn>
                <a:cxn ang="0">
                  <a:pos x="42" y="66"/>
                </a:cxn>
                <a:cxn ang="0">
                  <a:pos x="44" y="66"/>
                </a:cxn>
                <a:cxn ang="0">
                  <a:pos x="46" y="64"/>
                </a:cxn>
                <a:cxn ang="0">
                  <a:pos x="46" y="62"/>
                </a:cxn>
                <a:cxn ang="0">
                  <a:pos x="48" y="60"/>
                </a:cxn>
                <a:cxn ang="0">
                  <a:pos x="48" y="56"/>
                </a:cxn>
                <a:cxn ang="0">
                  <a:pos x="48" y="46"/>
                </a:cxn>
                <a:cxn ang="0">
                  <a:pos x="48" y="42"/>
                </a:cxn>
                <a:cxn ang="0">
                  <a:pos x="48" y="20"/>
                </a:cxn>
                <a:cxn ang="0">
                  <a:pos x="30" y="42"/>
                </a:cxn>
                <a:cxn ang="0">
                  <a:pos x="48" y="42"/>
                </a:cxn>
              </a:cxnLst>
              <a:rect l="0" t="0" r="r" b="b"/>
              <a:pathLst>
                <a:path w="68" h="68">
                  <a:moveTo>
                    <a:pt x="48" y="46"/>
                  </a:moveTo>
                  <a:lnTo>
                    <a:pt x="26" y="46"/>
                  </a:lnTo>
                  <a:lnTo>
                    <a:pt x="24" y="50"/>
                  </a:lnTo>
                  <a:lnTo>
                    <a:pt x="18" y="58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0" y="68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4" y="66"/>
                  </a:lnTo>
                  <a:lnTo>
                    <a:pt x="6" y="64"/>
                  </a:lnTo>
                  <a:lnTo>
                    <a:pt x="8" y="62"/>
                  </a:lnTo>
                  <a:lnTo>
                    <a:pt x="14" y="56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2" y="54"/>
                  </a:lnTo>
                  <a:lnTo>
                    <a:pt x="62" y="58"/>
                  </a:lnTo>
                  <a:lnTo>
                    <a:pt x="62" y="60"/>
                  </a:lnTo>
                  <a:lnTo>
                    <a:pt x="62" y="62"/>
                  </a:lnTo>
                  <a:lnTo>
                    <a:pt x="64" y="64"/>
                  </a:lnTo>
                  <a:lnTo>
                    <a:pt x="66" y="66"/>
                  </a:lnTo>
                  <a:lnTo>
                    <a:pt x="68" y="66"/>
                  </a:lnTo>
                  <a:lnTo>
                    <a:pt x="68" y="68"/>
                  </a:lnTo>
                  <a:lnTo>
                    <a:pt x="38" y="68"/>
                  </a:lnTo>
                  <a:lnTo>
                    <a:pt x="38" y="66"/>
                  </a:lnTo>
                  <a:lnTo>
                    <a:pt x="42" y="66"/>
                  </a:lnTo>
                  <a:lnTo>
                    <a:pt x="44" y="66"/>
                  </a:lnTo>
                  <a:lnTo>
                    <a:pt x="46" y="64"/>
                  </a:lnTo>
                  <a:lnTo>
                    <a:pt x="46" y="62"/>
                  </a:lnTo>
                  <a:lnTo>
                    <a:pt x="48" y="60"/>
                  </a:lnTo>
                  <a:lnTo>
                    <a:pt x="48" y="56"/>
                  </a:lnTo>
                  <a:lnTo>
                    <a:pt x="48" y="46"/>
                  </a:lnTo>
                  <a:close/>
                  <a:moveTo>
                    <a:pt x="48" y="42"/>
                  </a:moveTo>
                  <a:lnTo>
                    <a:pt x="48" y="20"/>
                  </a:lnTo>
                  <a:lnTo>
                    <a:pt x="30" y="42"/>
                  </a:lnTo>
                  <a:lnTo>
                    <a:pt x="48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28" name="Freeform 212"/>
            <p:cNvSpPr>
              <a:spLocks/>
            </p:cNvSpPr>
            <p:nvPr/>
          </p:nvSpPr>
          <p:spPr bwMode="auto">
            <a:xfrm>
              <a:off x="830" y="2240"/>
              <a:ext cx="154" cy="57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78" y="44"/>
                </a:cxn>
                <a:cxn ang="0">
                  <a:pos x="46" y="94"/>
                </a:cxn>
                <a:cxn ang="0">
                  <a:pos x="22" y="148"/>
                </a:cxn>
                <a:cxn ang="0">
                  <a:pos x="6" y="202"/>
                </a:cxn>
                <a:cxn ang="0">
                  <a:pos x="0" y="260"/>
                </a:cxn>
                <a:cxn ang="0">
                  <a:pos x="2" y="318"/>
                </a:cxn>
                <a:cxn ang="0">
                  <a:pos x="14" y="374"/>
                </a:cxn>
                <a:cxn ang="0">
                  <a:pos x="34" y="428"/>
                </a:cxn>
                <a:cxn ang="0">
                  <a:pos x="62" y="480"/>
                </a:cxn>
                <a:cxn ang="0">
                  <a:pos x="100" y="528"/>
                </a:cxn>
                <a:cxn ang="0">
                  <a:pos x="126" y="554"/>
                </a:cxn>
                <a:cxn ang="0">
                  <a:pos x="154" y="576"/>
                </a:cxn>
              </a:cxnLst>
              <a:rect l="0" t="0" r="r" b="b"/>
              <a:pathLst>
                <a:path w="154" h="576">
                  <a:moveTo>
                    <a:pt x="118" y="0"/>
                  </a:moveTo>
                  <a:lnTo>
                    <a:pt x="78" y="44"/>
                  </a:lnTo>
                  <a:lnTo>
                    <a:pt x="46" y="94"/>
                  </a:lnTo>
                  <a:lnTo>
                    <a:pt x="22" y="148"/>
                  </a:lnTo>
                  <a:lnTo>
                    <a:pt x="6" y="202"/>
                  </a:lnTo>
                  <a:lnTo>
                    <a:pt x="0" y="260"/>
                  </a:lnTo>
                  <a:lnTo>
                    <a:pt x="2" y="318"/>
                  </a:lnTo>
                  <a:lnTo>
                    <a:pt x="14" y="374"/>
                  </a:lnTo>
                  <a:lnTo>
                    <a:pt x="34" y="428"/>
                  </a:lnTo>
                  <a:lnTo>
                    <a:pt x="62" y="480"/>
                  </a:lnTo>
                  <a:lnTo>
                    <a:pt x="100" y="528"/>
                  </a:lnTo>
                  <a:lnTo>
                    <a:pt x="126" y="554"/>
                  </a:lnTo>
                  <a:lnTo>
                    <a:pt x="154" y="576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29" name="Freeform 213"/>
            <p:cNvSpPr>
              <a:spLocks/>
            </p:cNvSpPr>
            <p:nvPr/>
          </p:nvSpPr>
          <p:spPr bwMode="auto">
            <a:xfrm>
              <a:off x="3214" y="2276"/>
              <a:ext cx="184" cy="576"/>
            </a:xfrm>
            <a:custGeom>
              <a:avLst/>
              <a:gdLst/>
              <a:ahLst/>
              <a:cxnLst>
                <a:cxn ang="0">
                  <a:pos x="184" y="0"/>
                </a:cxn>
                <a:cxn ang="0">
                  <a:pos x="134" y="28"/>
                </a:cxn>
                <a:cxn ang="0">
                  <a:pos x="92" y="64"/>
                </a:cxn>
                <a:cxn ang="0">
                  <a:pos x="56" y="106"/>
                </a:cxn>
                <a:cxn ang="0">
                  <a:pos x="30" y="154"/>
                </a:cxn>
                <a:cxn ang="0">
                  <a:pos x="12" y="204"/>
                </a:cxn>
                <a:cxn ang="0">
                  <a:pos x="2" y="258"/>
                </a:cxn>
                <a:cxn ang="0">
                  <a:pos x="0" y="314"/>
                </a:cxn>
                <a:cxn ang="0">
                  <a:pos x="10" y="368"/>
                </a:cxn>
                <a:cxn ang="0">
                  <a:pos x="30" y="422"/>
                </a:cxn>
                <a:cxn ang="0">
                  <a:pos x="58" y="470"/>
                </a:cxn>
                <a:cxn ang="0">
                  <a:pos x="92" y="512"/>
                </a:cxn>
                <a:cxn ang="0">
                  <a:pos x="134" y="548"/>
                </a:cxn>
                <a:cxn ang="0">
                  <a:pos x="182" y="576"/>
                </a:cxn>
              </a:cxnLst>
              <a:rect l="0" t="0" r="r" b="b"/>
              <a:pathLst>
                <a:path w="184" h="576">
                  <a:moveTo>
                    <a:pt x="184" y="0"/>
                  </a:moveTo>
                  <a:lnTo>
                    <a:pt x="134" y="28"/>
                  </a:lnTo>
                  <a:lnTo>
                    <a:pt x="92" y="64"/>
                  </a:lnTo>
                  <a:lnTo>
                    <a:pt x="56" y="106"/>
                  </a:lnTo>
                  <a:lnTo>
                    <a:pt x="30" y="154"/>
                  </a:lnTo>
                  <a:lnTo>
                    <a:pt x="12" y="204"/>
                  </a:lnTo>
                  <a:lnTo>
                    <a:pt x="2" y="258"/>
                  </a:lnTo>
                  <a:lnTo>
                    <a:pt x="0" y="314"/>
                  </a:lnTo>
                  <a:lnTo>
                    <a:pt x="10" y="368"/>
                  </a:lnTo>
                  <a:lnTo>
                    <a:pt x="30" y="422"/>
                  </a:lnTo>
                  <a:lnTo>
                    <a:pt x="58" y="470"/>
                  </a:lnTo>
                  <a:lnTo>
                    <a:pt x="92" y="512"/>
                  </a:lnTo>
                  <a:lnTo>
                    <a:pt x="134" y="548"/>
                  </a:lnTo>
                  <a:lnTo>
                    <a:pt x="182" y="576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30" name="Freeform 214"/>
            <p:cNvSpPr>
              <a:spLocks/>
            </p:cNvSpPr>
            <p:nvPr/>
          </p:nvSpPr>
          <p:spPr bwMode="auto">
            <a:xfrm>
              <a:off x="4492" y="2274"/>
              <a:ext cx="164" cy="578"/>
            </a:xfrm>
            <a:custGeom>
              <a:avLst/>
              <a:gdLst/>
              <a:ahLst/>
              <a:cxnLst>
                <a:cxn ang="0">
                  <a:pos x="132" y="0"/>
                </a:cxn>
                <a:cxn ang="0">
                  <a:pos x="90" y="40"/>
                </a:cxn>
                <a:cxn ang="0">
                  <a:pos x="54" y="84"/>
                </a:cxn>
                <a:cxn ang="0">
                  <a:pos x="28" y="134"/>
                </a:cxn>
                <a:cxn ang="0">
                  <a:pos x="10" y="186"/>
                </a:cxn>
                <a:cxn ang="0">
                  <a:pos x="0" y="240"/>
                </a:cxn>
                <a:cxn ang="0">
                  <a:pos x="0" y="294"/>
                </a:cxn>
                <a:cxn ang="0">
                  <a:pos x="6" y="350"/>
                </a:cxn>
                <a:cxn ang="0">
                  <a:pos x="22" y="402"/>
                </a:cxn>
                <a:cxn ang="0">
                  <a:pos x="46" y="454"/>
                </a:cxn>
                <a:cxn ang="0">
                  <a:pos x="78" y="502"/>
                </a:cxn>
                <a:cxn ang="0">
                  <a:pos x="118" y="542"/>
                </a:cxn>
                <a:cxn ang="0">
                  <a:pos x="164" y="578"/>
                </a:cxn>
              </a:cxnLst>
              <a:rect l="0" t="0" r="r" b="b"/>
              <a:pathLst>
                <a:path w="164" h="578">
                  <a:moveTo>
                    <a:pt x="132" y="0"/>
                  </a:moveTo>
                  <a:lnTo>
                    <a:pt x="90" y="40"/>
                  </a:lnTo>
                  <a:lnTo>
                    <a:pt x="54" y="84"/>
                  </a:lnTo>
                  <a:lnTo>
                    <a:pt x="28" y="134"/>
                  </a:lnTo>
                  <a:lnTo>
                    <a:pt x="10" y="186"/>
                  </a:lnTo>
                  <a:lnTo>
                    <a:pt x="0" y="240"/>
                  </a:lnTo>
                  <a:lnTo>
                    <a:pt x="0" y="294"/>
                  </a:lnTo>
                  <a:lnTo>
                    <a:pt x="6" y="350"/>
                  </a:lnTo>
                  <a:lnTo>
                    <a:pt x="22" y="402"/>
                  </a:lnTo>
                  <a:lnTo>
                    <a:pt x="46" y="454"/>
                  </a:lnTo>
                  <a:lnTo>
                    <a:pt x="78" y="502"/>
                  </a:lnTo>
                  <a:lnTo>
                    <a:pt x="118" y="542"/>
                  </a:lnTo>
                  <a:lnTo>
                    <a:pt x="164" y="578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31" name="Freeform 215"/>
            <p:cNvSpPr>
              <a:spLocks/>
            </p:cNvSpPr>
            <p:nvPr/>
          </p:nvSpPr>
          <p:spPr bwMode="auto">
            <a:xfrm>
              <a:off x="2170" y="1876"/>
              <a:ext cx="150" cy="652"/>
            </a:xfrm>
            <a:custGeom>
              <a:avLst/>
              <a:gdLst/>
              <a:ahLst/>
              <a:cxnLst>
                <a:cxn ang="0">
                  <a:pos x="150" y="0"/>
                </a:cxn>
                <a:cxn ang="0">
                  <a:pos x="104" y="46"/>
                </a:cxn>
                <a:cxn ang="0">
                  <a:pos x="68" y="96"/>
                </a:cxn>
                <a:cxn ang="0">
                  <a:pos x="38" y="152"/>
                </a:cxn>
                <a:cxn ang="0">
                  <a:pos x="18" y="208"/>
                </a:cxn>
                <a:cxn ang="0">
                  <a:pos x="4" y="268"/>
                </a:cxn>
                <a:cxn ang="0">
                  <a:pos x="0" y="328"/>
                </a:cxn>
                <a:cxn ang="0">
                  <a:pos x="4" y="388"/>
                </a:cxn>
                <a:cxn ang="0">
                  <a:pos x="18" y="448"/>
                </a:cxn>
                <a:cxn ang="0">
                  <a:pos x="38" y="506"/>
                </a:cxn>
                <a:cxn ang="0">
                  <a:pos x="68" y="560"/>
                </a:cxn>
                <a:cxn ang="0">
                  <a:pos x="106" y="612"/>
                </a:cxn>
                <a:cxn ang="0">
                  <a:pos x="126" y="632"/>
                </a:cxn>
                <a:cxn ang="0">
                  <a:pos x="146" y="652"/>
                </a:cxn>
              </a:cxnLst>
              <a:rect l="0" t="0" r="r" b="b"/>
              <a:pathLst>
                <a:path w="150" h="652">
                  <a:moveTo>
                    <a:pt x="150" y="0"/>
                  </a:moveTo>
                  <a:lnTo>
                    <a:pt x="104" y="46"/>
                  </a:lnTo>
                  <a:lnTo>
                    <a:pt x="68" y="96"/>
                  </a:lnTo>
                  <a:lnTo>
                    <a:pt x="38" y="152"/>
                  </a:lnTo>
                  <a:lnTo>
                    <a:pt x="18" y="208"/>
                  </a:lnTo>
                  <a:lnTo>
                    <a:pt x="4" y="268"/>
                  </a:lnTo>
                  <a:lnTo>
                    <a:pt x="0" y="328"/>
                  </a:lnTo>
                  <a:lnTo>
                    <a:pt x="4" y="388"/>
                  </a:lnTo>
                  <a:lnTo>
                    <a:pt x="18" y="448"/>
                  </a:lnTo>
                  <a:lnTo>
                    <a:pt x="38" y="506"/>
                  </a:lnTo>
                  <a:lnTo>
                    <a:pt x="68" y="560"/>
                  </a:lnTo>
                  <a:lnTo>
                    <a:pt x="106" y="612"/>
                  </a:lnTo>
                  <a:lnTo>
                    <a:pt x="126" y="632"/>
                  </a:lnTo>
                  <a:lnTo>
                    <a:pt x="146" y="65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32" name="Freeform 216"/>
            <p:cNvSpPr>
              <a:spLocks/>
            </p:cNvSpPr>
            <p:nvPr/>
          </p:nvSpPr>
          <p:spPr bwMode="auto">
            <a:xfrm>
              <a:off x="2012" y="1842"/>
              <a:ext cx="270" cy="1082"/>
            </a:xfrm>
            <a:custGeom>
              <a:avLst/>
              <a:gdLst/>
              <a:ahLst/>
              <a:cxnLst>
                <a:cxn ang="0">
                  <a:pos x="270" y="0"/>
                </a:cxn>
                <a:cxn ang="0">
                  <a:pos x="206" y="56"/>
                </a:cxn>
                <a:cxn ang="0">
                  <a:pos x="150" y="116"/>
                </a:cxn>
                <a:cxn ang="0">
                  <a:pos x="102" y="184"/>
                </a:cxn>
                <a:cxn ang="0">
                  <a:pos x="64" y="256"/>
                </a:cxn>
                <a:cxn ang="0">
                  <a:pos x="34" y="330"/>
                </a:cxn>
                <a:cxn ang="0">
                  <a:pos x="14" y="408"/>
                </a:cxn>
                <a:cxn ang="0">
                  <a:pos x="2" y="488"/>
                </a:cxn>
                <a:cxn ang="0">
                  <a:pos x="0" y="568"/>
                </a:cxn>
                <a:cxn ang="0">
                  <a:pos x="8" y="648"/>
                </a:cxn>
                <a:cxn ang="0">
                  <a:pos x="26" y="728"/>
                </a:cxn>
                <a:cxn ang="0">
                  <a:pos x="54" y="804"/>
                </a:cxn>
                <a:cxn ang="0">
                  <a:pos x="90" y="880"/>
                </a:cxn>
                <a:cxn ang="0">
                  <a:pos x="138" y="950"/>
                </a:cxn>
                <a:cxn ang="0">
                  <a:pos x="176" y="998"/>
                </a:cxn>
                <a:cxn ang="0">
                  <a:pos x="220" y="1042"/>
                </a:cxn>
                <a:cxn ang="0">
                  <a:pos x="268" y="1082"/>
                </a:cxn>
              </a:cxnLst>
              <a:rect l="0" t="0" r="r" b="b"/>
              <a:pathLst>
                <a:path w="270" h="1082">
                  <a:moveTo>
                    <a:pt x="270" y="0"/>
                  </a:moveTo>
                  <a:lnTo>
                    <a:pt x="206" y="56"/>
                  </a:lnTo>
                  <a:lnTo>
                    <a:pt x="150" y="116"/>
                  </a:lnTo>
                  <a:lnTo>
                    <a:pt x="102" y="184"/>
                  </a:lnTo>
                  <a:lnTo>
                    <a:pt x="64" y="256"/>
                  </a:lnTo>
                  <a:lnTo>
                    <a:pt x="34" y="330"/>
                  </a:lnTo>
                  <a:lnTo>
                    <a:pt x="14" y="408"/>
                  </a:lnTo>
                  <a:lnTo>
                    <a:pt x="2" y="488"/>
                  </a:lnTo>
                  <a:lnTo>
                    <a:pt x="0" y="568"/>
                  </a:lnTo>
                  <a:lnTo>
                    <a:pt x="8" y="648"/>
                  </a:lnTo>
                  <a:lnTo>
                    <a:pt x="26" y="728"/>
                  </a:lnTo>
                  <a:lnTo>
                    <a:pt x="54" y="804"/>
                  </a:lnTo>
                  <a:lnTo>
                    <a:pt x="90" y="880"/>
                  </a:lnTo>
                  <a:lnTo>
                    <a:pt x="138" y="950"/>
                  </a:lnTo>
                  <a:lnTo>
                    <a:pt x="176" y="998"/>
                  </a:lnTo>
                  <a:lnTo>
                    <a:pt x="220" y="1042"/>
                  </a:lnTo>
                  <a:lnTo>
                    <a:pt x="268" y="108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33" name="Freeform 217"/>
            <p:cNvSpPr>
              <a:spLocks/>
            </p:cNvSpPr>
            <p:nvPr/>
          </p:nvSpPr>
          <p:spPr bwMode="auto">
            <a:xfrm>
              <a:off x="2432" y="1860"/>
              <a:ext cx="174" cy="14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" y="132"/>
                </a:cxn>
                <a:cxn ang="0">
                  <a:pos x="100" y="266"/>
                </a:cxn>
                <a:cxn ang="0">
                  <a:pos x="134" y="402"/>
                </a:cxn>
                <a:cxn ang="0">
                  <a:pos x="158" y="540"/>
                </a:cxn>
                <a:cxn ang="0">
                  <a:pos x="172" y="680"/>
                </a:cxn>
                <a:cxn ang="0">
                  <a:pos x="174" y="818"/>
                </a:cxn>
                <a:cxn ang="0">
                  <a:pos x="166" y="958"/>
                </a:cxn>
                <a:cxn ang="0">
                  <a:pos x="148" y="1094"/>
                </a:cxn>
                <a:cxn ang="0">
                  <a:pos x="118" y="1230"/>
                </a:cxn>
                <a:cxn ang="0">
                  <a:pos x="78" y="1364"/>
                </a:cxn>
                <a:cxn ang="0">
                  <a:pos x="28" y="1496"/>
                </a:cxn>
              </a:cxnLst>
              <a:rect l="0" t="0" r="r" b="b"/>
              <a:pathLst>
                <a:path w="174" h="1496">
                  <a:moveTo>
                    <a:pt x="0" y="0"/>
                  </a:moveTo>
                  <a:lnTo>
                    <a:pt x="54" y="132"/>
                  </a:lnTo>
                  <a:lnTo>
                    <a:pt x="100" y="266"/>
                  </a:lnTo>
                  <a:lnTo>
                    <a:pt x="134" y="402"/>
                  </a:lnTo>
                  <a:lnTo>
                    <a:pt x="158" y="540"/>
                  </a:lnTo>
                  <a:lnTo>
                    <a:pt x="172" y="680"/>
                  </a:lnTo>
                  <a:lnTo>
                    <a:pt x="174" y="818"/>
                  </a:lnTo>
                  <a:lnTo>
                    <a:pt x="166" y="958"/>
                  </a:lnTo>
                  <a:lnTo>
                    <a:pt x="148" y="1094"/>
                  </a:lnTo>
                  <a:lnTo>
                    <a:pt x="118" y="1230"/>
                  </a:lnTo>
                  <a:lnTo>
                    <a:pt x="78" y="1364"/>
                  </a:lnTo>
                  <a:lnTo>
                    <a:pt x="28" y="1496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34" name="Freeform 218"/>
            <p:cNvSpPr>
              <a:spLocks/>
            </p:cNvSpPr>
            <p:nvPr/>
          </p:nvSpPr>
          <p:spPr bwMode="auto">
            <a:xfrm>
              <a:off x="2424" y="1460"/>
              <a:ext cx="254" cy="146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4" y="96"/>
                </a:cxn>
                <a:cxn ang="0">
                  <a:pos x="130" y="198"/>
                </a:cxn>
                <a:cxn ang="0">
                  <a:pos x="176" y="302"/>
                </a:cxn>
                <a:cxn ang="0">
                  <a:pos x="210" y="408"/>
                </a:cxn>
                <a:cxn ang="0">
                  <a:pos x="236" y="516"/>
                </a:cxn>
                <a:cxn ang="0">
                  <a:pos x="250" y="626"/>
                </a:cxn>
                <a:cxn ang="0">
                  <a:pos x="254" y="738"/>
                </a:cxn>
                <a:cxn ang="0">
                  <a:pos x="248" y="848"/>
                </a:cxn>
                <a:cxn ang="0">
                  <a:pos x="232" y="958"/>
                </a:cxn>
                <a:cxn ang="0">
                  <a:pos x="206" y="1064"/>
                </a:cxn>
                <a:cxn ang="0">
                  <a:pos x="170" y="1170"/>
                </a:cxn>
                <a:cxn ang="0">
                  <a:pos x="124" y="1272"/>
                </a:cxn>
                <a:cxn ang="0">
                  <a:pos x="68" y="1370"/>
                </a:cxn>
                <a:cxn ang="0">
                  <a:pos x="0" y="1464"/>
                </a:cxn>
              </a:cxnLst>
              <a:rect l="0" t="0" r="r" b="b"/>
              <a:pathLst>
                <a:path w="254" h="1464">
                  <a:moveTo>
                    <a:pt x="10" y="0"/>
                  </a:moveTo>
                  <a:lnTo>
                    <a:pt x="74" y="96"/>
                  </a:lnTo>
                  <a:lnTo>
                    <a:pt x="130" y="198"/>
                  </a:lnTo>
                  <a:lnTo>
                    <a:pt x="176" y="302"/>
                  </a:lnTo>
                  <a:lnTo>
                    <a:pt x="210" y="408"/>
                  </a:lnTo>
                  <a:lnTo>
                    <a:pt x="236" y="516"/>
                  </a:lnTo>
                  <a:lnTo>
                    <a:pt x="250" y="626"/>
                  </a:lnTo>
                  <a:lnTo>
                    <a:pt x="254" y="738"/>
                  </a:lnTo>
                  <a:lnTo>
                    <a:pt x="248" y="848"/>
                  </a:lnTo>
                  <a:lnTo>
                    <a:pt x="232" y="958"/>
                  </a:lnTo>
                  <a:lnTo>
                    <a:pt x="206" y="1064"/>
                  </a:lnTo>
                  <a:lnTo>
                    <a:pt x="170" y="1170"/>
                  </a:lnTo>
                  <a:lnTo>
                    <a:pt x="124" y="1272"/>
                  </a:lnTo>
                  <a:lnTo>
                    <a:pt x="68" y="1370"/>
                  </a:lnTo>
                  <a:lnTo>
                    <a:pt x="0" y="1464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35" name="Freeform 219"/>
            <p:cNvSpPr>
              <a:spLocks/>
            </p:cNvSpPr>
            <p:nvPr/>
          </p:nvSpPr>
          <p:spPr bwMode="auto">
            <a:xfrm>
              <a:off x="2204" y="2670"/>
              <a:ext cx="150" cy="614"/>
            </a:xfrm>
            <a:custGeom>
              <a:avLst/>
              <a:gdLst/>
              <a:ahLst/>
              <a:cxnLst>
                <a:cxn ang="0">
                  <a:pos x="150" y="0"/>
                </a:cxn>
                <a:cxn ang="0">
                  <a:pos x="104" y="44"/>
                </a:cxn>
                <a:cxn ang="0">
                  <a:pos x="66" y="92"/>
                </a:cxn>
                <a:cxn ang="0">
                  <a:pos x="36" y="146"/>
                </a:cxn>
                <a:cxn ang="0">
                  <a:pos x="14" y="202"/>
                </a:cxn>
                <a:cxn ang="0">
                  <a:pos x="4" y="260"/>
                </a:cxn>
                <a:cxn ang="0">
                  <a:pos x="0" y="320"/>
                </a:cxn>
                <a:cxn ang="0">
                  <a:pos x="6" y="380"/>
                </a:cxn>
                <a:cxn ang="0">
                  <a:pos x="22" y="438"/>
                </a:cxn>
                <a:cxn ang="0">
                  <a:pos x="48" y="496"/>
                </a:cxn>
                <a:cxn ang="0">
                  <a:pos x="84" y="548"/>
                </a:cxn>
                <a:cxn ang="0">
                  <a:pos x="112" y="582"/>
                </a:cxn>
                <a:cxn ang="0">
                  <a:pos x="148" y="614"/>
                </a:cxn>
              </a:cxnLst>
              <a:rect l="0" t="0" r="r" b="b"/>
              <a:pathLst>
                <a:path w="150" h="614">
                  <a:moveTo>
                    <a:pt x="150" y="0"/>
                  </a:moveTo>
                  <a:lnTo>
                    <a:pt x="104" y="44"/>
                  </a:lnTo>
                  <a:lnTo>
                    <a:pt x="66" y="92"/>
                  </a:lnTo>
                  <a:lnTo>
                    <a:pt x="36" y="146"/>
                  </a:lnTo>
                  <a:lnTo>
                    <a:pt x="14" y="202"/>
                  </a:lnTo>
                  <a:lnTo>
                    <a:pt x="4" y="260"/>
                  </a:lnTo>
                  <a:lnTo>
                    <a:pt x="0" y="320"/>
                  </a:lnTo>
                  <a:lnTo>
                    <a:pt x="6" y="380"/>
                  </a:lnTo>
                  <a:lnTo>
                    <a:pt x="22" y="438"/>
                  </a:lnTo>
                  <a:lnTo>
                    <a:pt x="48" y="496"/>
                  </a:lnTo>
                  <a:lnTo>
                    <a:pt x="84" y="548"/>
                  </a:lnTo>
                  <a:lnTo>
                    <a:pt x="112" y="582"/>
                  </a:lnTo>
                  <a:lnTo>
                    <a:pt x="148" y="614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36" name="Freeform 220"/>
            <p:cNvSpPr>
              <a:spLocks/>
            </p:cNvSpPr>
            <p:nvPr/>
          </p:nvSpPr>
          <p:spPr bwMode="auto">
            <a:xfrm>
              <a:off x="2354" y="2280"/>
              <a:ext cx="188" cy="10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82"/>
                </a:cxn>
                <a:cxn ang="0">
                  <a:pos x="102" y="168"/>
                </a:cxn>
                <a:cxn ang="0">
                  <a:pos x="138" y="258"/>
                </a:cxn>
                <a:cxn ang="0">
                  <a:pos x="164" y="350"/>
                </a:cxn>
                <a:cxn ang="0">
                  <a:pos x="180" y="446"/>
                </a:cxn>
                <a:cxn ang="0">
                  <a:pos x="188" y="540"/>
                </a:cxn>
                <a:cxn ang="0">
                  <a:pos x="184" y="636"/>
                </a:cxn>
                <a:cxn ang="0">
                  <a:pos x="170" y="730"/>
                </a:cxn>
                <a:cxn ang="0">
                  <a:pos x="148" y="824"/>
                </a:cxn>
                <a:cxn ang="0">
                  <a:pos x="114" y="916"/>
                </a:cxn>
                <a:cxn ang="0">
                  <a:pos x="70" y="1004"/>
                </a:cxn>
              </a:cxnLst>
              <a:rect l="0" t="0" r="r" b="b"/>
              <a:pathLst>
                <a:path w="188" h="1004">
                  <a:moveTo>
                    <a:pt x="0" y="0"/>
                  </a:moveTo>
                  <a:lnTo>
                    <a:pt x="56" y="82"/>
                  </a:lnTo>
                  <a:lnTo>
                    <a:pt x="102" y="168"/>
                  </a:lnTo>
                  <a:lnTo>
                    <a:pt x="138" y="258"/>
                  </a:lnTo>
                  <a:lnTo>
                    <a:pt x="164" y="350"/>
                  </a:lnTo>
                  <a:lnTo>
                    <a:pt x="180" y="446"/>
                  </a:lnTo>
                  <a:lnTo>
                    <a:pt x="188" y="540"/>
                  </a:lnTo>
                  <a:lnTo>
                    <a:pt x="184" y="636"/>
                  </a:lnTo>
                  <a:lnTo>
                    <a:pt x="170" y="730"/>
                  </a:lnTo>
                  <a:lnTo>
                    <a:pt x="148" y="824"/>
                  </a:lnTo>
                  <a:lnTo>
                    <a:pt x="114" y="916"/>
                  </a:lnTo>
                  <a:lnTo>
                    <a:pt x="70" y="1004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37" name="Freeform 221"/>
            <p:cNvSpPr>
              <a:spLocks/>
            </p:cNvSpPr>
            <p:nvPr/>
          </p:nvSpPr>
          <p:spPr bwMode="auto">
            <a:xfrm>
              <a:off x="2130" y="2276"/>
              <a:ext cx="186" cy="612"/>
            </a:xfrm>
            <a:custGeom>
              <a:avLst/>
              <a:gdLst/>
              <a:ahLst/>
              <a:cxnLst>
                <a:cxn ang="0">
                  <a:pos x="150" y="0"/>
                </a:cxn>
                <a:cxn ang="0">
                  <a:pos x="106" y="38"/>
                </a:cxn>
                <a:cxn ang="0">
                  <a:pos x="68" y="82"/>
                </a:cxn>
                <a:cxn ang="0">
                  <a:pos x="38" y="132"/>
                </a:cxn>
                <a:cxn ang="0">
                  <a:pos x="18" y="184"/>
                </a:cxn>
                <a:cxn ang="0">
                  <a:pos x="4" y="238"/>
                </a:cxn>
                <a:cxn ang="0">
                  <a:pos x="0" y="294"/>
                </a:cxn>
                <a:cxn ang="0">
                  <a:pos x="4" y="350"/>
                </a:cxn>
                <a:cxn ang="0">
                  <a:pos x="18" y="404"/>
                </a:cxn>
                <a:cxn ang="0">
                  <a:pos x="38" y="458"/>
                </a:cxn>
                <a:cxn ang="0">
                  <a:pos x="70" y="508"/>
                </a:cxn>
                <a:cxn ang="0">
                  <a:pos x="104" y="548"/>
                </a:cxn>
                <a:cxn ang="0">
                  <a:pos x="142" y="584"/>
                </a:cxn>
                <a:cxn ang="0">
                  <a:pos x="186" y="612"/>
                </a:cxn>
              </a:cxnLst>
              <a:rect l="0" t="0" r="r" b="b"/>
              <a:pathLst>
                <a:path w="186" h="612">
                  <a:moveTo>
                    <a:pt x="150" y="0"/>
                  </a:moveTo>
                  <a:lnTo>
                    <a:pt x="106" y="38"/>
                  </a:lnTo>
                  <a:lnTo>
                    <a:pt x="68" y="82"/>
                  </a:lnTo>
                  <a:lnTo>
                    <a:pt x="38" y="132"/>
                  </a:lnTo>
                  <a:lnTo>
                    <a:pt x="18" y="184"/>
                  </a:lnTo>
                  <a:lnTo>
                    <a:pt x="4" y="238"/>
                  </a:lnTo>
                  <a:lnTo>
                    <a:pt x="0" y="294"/>
                  </a:lnTo>
                  <a:lnTo>
                    <a:pt x="4" y="350"/>
                  </a:lnTo>
                  <a:lnTo>
                    <a:pt x="18" y="404"/>
                  </a:lnTo>
                  <a:lnTo>
                    <a:pt x="38" y="458"/>
                  </a:lnTo>
                  <a:lnTo>
                    <a:pt x="70" y="508"/>
                  </a:lnTo>
                  <a:lnTo>
                    <a:pt x="104" y="548"/>
                  </a:lnTo>
                  <a:lnTo>
                    <a:pt x="142" y="584"/>
                  </a:lnTo>
                  <a:lnTo>
                    <a:pt x="186" y="61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38" name="Freeform 222"/>
            <p:cNvSpPr>
              <a:spLocks/>
            </p:cNvSpPr>
            <p:nvPr/>
          </p:nvSpPr>
          <p:spPr bwMode="auto">
            <a:xfrm>
              <a:off x="838" y="1840"/>
              <a:ext cx="150" cy="652"/>
            </a:xfrm>
            <a:custGeom>
              <a:avLst/>
              <a:gdLst/>
              <a:ahLst/>
              <a:cxnLst>
                <a:cxn ang="0">
                  <a:pos x="150" y="0"/>
                </a:cxn>
                <a:cxn ang="0">
                  <a:pos x="104" y="46"/>
                </a:cxn>
                <a:cxn ang="0">
                  <a:pos x="68" y="96"/>
                </a:cxn>
                <a:cxn ang="0">
                  <a:pos x="38" y="152"/>
                </a:cxn>
                <a:cxn ang="0">
                  <a:pos x="18" y="208"/>
                </a:cxn>
                <a:cxn ang="0">
                  <a:pos x="4" y="268"/>
                </a:cxn>
                <a:cxn ang="0">
                  <a:pos x="0" y="328"/>
                </a:cxn>
                <a:cxn ang="0">
                  <a:pos x="4" y="388"/>
                </a:cxn>
                <a:cxn ang="0">
                  <a:pos x="18" y="448"/>
                </a:cxn>
                <a:cxn ang="0">
                  <a:pos x="38" y="506"/>
                </a:cxn>
                <a:cxn ang="0">
                  <a:pos x="68" y="560"/>
                </a:cxn>
                <a:cxn ang="0">
                  <a:pos x="106" y="612"/>
                </a:cxn>
                <a:cxn ang="0">
                  <a:pos x="126" y="632"/>
                </a:cxn>
                <a:cxn ang="0">
                  <a:pos x="146" y="652"/>
                </a:cxn>
              </a:cxnLst>
              <a:rect l="0" t="0" r="r" b="b"/>
              <a:pathLst>
                <a:path w="150" h="652">
                  <a:moveTo>
                    <a:pt x="150" y="0"/>
                  </a:moveTo>
                  <a:lnTo>
                    <a:pt x="104" y="46"/>
                  </a:lnTo>
                  <a:lnTo>
                    <a:pt x="68" y="96"/>
                  </a:lnTo>
                  <a:lnTo>
                    <a:pt x="38" y="152"/>
                  </a:lnTo>
                  <a:lnTo>
                    <a:pt x="18" y="208"/>
                  </a:lnTo>
                  <a:lnTo>
                    <a:pt x="4" y="268"/>
                  </a:lnTo>
                  <a:lnTo>
                    <a:pt x="0" y="328"/>
                  </a:lnTo>
                  <a:lnTo>
                    <a:pt x="4" y="388"/>
                  </a:lnTo>
                  <a:lnTo>
                    <a:pt x="18" y="448"/>
                  </a:lnTo>
                  <a:lnTo>
                    <a:pt x="38" y="506"/>
                  </a:lnTo>
                  <a:lnTo>
                    <a:pt x="68" y="560"/>
                  </a:lnTo>
                  <a:lnTo>
                    <a:pt x="106" y="612"/>
                  </a:lnTo>
                  <a:lnTo>
                    <a:pt x="126" y="632"/>
                  </a:lnTo>
                  <a:lnTo>
                    <a:pt x="146" y="65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39" name="Freeform 223"/>
            <p:cNvSpPr>
              <a:spLocks/>
            </p:cNvSpPr>
            <p:nvPr/>
          </p:nvSpPr>
          <p:spPr bwMode="auto">
            <a:xfrm>
              <a:off x="680" y="1806"/>
              <a:ext cx="270" cy="1082"/>
            </a:xfrm>
            <a:custGeom>
              <a:avLst/>
              <a:gdLst/>
              <a:ahLst/>
              <a:cxnLst>
                <a:cxn ang="0">
                  <a:pos x="270" y="0"/>
                </a:cxn>
                <a:cxn ang="0">
                  <a:pos x="206" y="56"/>
                </a:cxn>
                <a:cxn ang="0">
                  <a:pos x="150" y="116"/>
                </a:cxn>
                <a:cxn ang="0">
                  <a:pos x="102" y="184"/>
                </a:cxn>
                <a:cxn ang="0">
                  <a:pos x="64" y="256"/>
                </a:cxn>
                <a:cxn ang="0">
                  <a:pos x="34" y="330"/>
                </a:cxn>
                <a:cxn ang="0">
                  <a:pos x="14" y="408"/>
                </a:cxn>
                <a:cxn ang="0">
                  <a:pos x="2" y="488"/>
                </a:cxn>
                <a:cxn ang="0">
                  <a:pos x="0" y="568"/>
                </a:cxn>
                <a:cxn ang="0">
                  <a:pos x="8" y="648"/>
                </a:cxn>
                <a:cxn ang="0">
                  <a:pos x="26" y="728"/>
                </a:cxn>
                <a:cxn ang="0">
                  <a:pos x="54" y="804"/>
                </a:cxn>
                <a:cxn ang="0">
                  <a:pos x="90" y="880"/>
                </a:cxn>
                <a:cxn ang="0">
                  <a:pos x="138" y="950"/>
                </a:cxn>
                <a:cxn ang="0">
                  <a:pos x="176" y="998"/>
                </a:cxn>
                <a:cxn ang="0">
                  <a:pos x="220" y="1042"/>
                </a:cxn>
                <a:cxn ang="0">
                  <a:pos x="268" y="1082"/>
                </a:cxn>
              </a:cxnLst>
              <a:rect l="0" t="0" r="r" b="b"/>
              <a:pathLst>
                <a:path w="270" h="1082">
                  <a:moveTo>
                    <a:pt x="270" y="0"/>
                  </a:moveTo>
                  <a:lnTo>
                    <a:pt x="206" y="56"/>
                  </a:lnTo>
                  <a:lnTo>
                    <a:pt x="150" y="116"/>
                  </a:lnTo>
                  <a:lnTo>
                    <a:pt x="102" y="184"/>
                  </a:lnTo>
                  <a:lnTo>
                    <a:pt x="64" y="256"/>
                  </a:lnTo>
                  <a:lnTo>
                    <a:pt x="34" y="330"/>
                  </a:lnTo>
                  <a:lnTo>
                    <a:pt x="14" y="408"/>
                  </a:lnTo>
                  <a:lnTo>
                    <a:pt x="2" y="488"/>
                  </a:lnTo>
                  <a:lnTo>
                    <a:pt x="0" y="568"/>
                  </a:lnTo>
                  <a:lnTo>
                    <a:pt x="8" y="648"/>
                  </a:lnTo>
                  <a:lnTo>
                    <a:pt x="26" y="728"/>
                  </a:lnTo>
                  <a:lnTo>
                    <a:pt x="54" y="804"/>
                  </a:lnTo>
                  <a:lnTo>
                    <a:pt x="90" y="880"/>
                  </a:lnTo>
                  <a:lnTo>
                    <a:pt x="138" y="950"/>
                  </a:lnTo>
                  <a:lnTo>
                    <a:pt x="176" y="998"/>
                  </a:lnTo>
                  <a:lnTo>
                    <a:pt x="220" y="1042"/>
                  </a:lnTo>
                  <a:lnTo>
                    <a:pt x="268" y="108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40" name="Freeform 224"/>
            <p:cNvSpPr>
              <a:spLocks/>
            </p:cNvSpPr>
            <p:nvPr/>
          </p:nvSpPr>
          <p:spPr bwMode="auto">
            <a:xfrm>
              <a:off x="1100" y="1824"/>
              <a:ext cx="174" cy="149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4" y="132"/>
                </a:cxn>
                <a:cxn ang="0">
                  <a:pos x="100" y="266"/>
                </a:cxn>
                <a:cxn ang="0">
                  <a:pos x="134" y="402"/>
                </a:cxn>
                <a:cxn ang="0">
                  <a:pos x="158" y="540"/>
                </a:cxn>
                <a:cxn ang="0">
                  <a:pos x="172" y="680"/>
                </a:cxn>
                <a:cxn ang="0">
                  <a:pos x="174" y="818"/>
                </a:cxn>
                <a:cxn ang="0">
                  <a:pos x="166" y="958"/>
                </a:cxn>
                <a:cxn ang="0">
                  <a:pos x="148" y="1094"/>
                </a:cxn>
                <a:cxn ang="0">
                  <a:pos x="118" y="1230"/>
                </a:cxn>
                <a:cxn ang="0">
                  <a:pos x="78" y="1364"/>
                </a:cxn>
                <a:cxn ang="0">
                  <a:pos x="28" y="1496"/>
                </a:cxn>
              </a:cxnLst>
              <a:rect l="0" t="0" r="r" b="b"/>
              <a:pathLst>
                <a:path w="174" h="1496">
                  <a:moveTo>
                    <a:pt x="0" y="0"/>
                  </a:moveTo>
                  <a:lnTo>
                    <a:pt x="54" y="132"/>
                  </a:lnTo>
                  <a:lnTo>
                    <a:pt x="100" y="266"/>
                  </a:lnTo>
                  <a:lnTo>
                    <a:pt x="134" y="402"/>
                  </a:lnTo>
                  <a:lnTo>
                    <a:pt x="158" y="540"/>
                  </a:lnTo>
                  <a:lnTo>
                    <a:pt x="172" y="680"/>
                  </a:lnTo>
                  <a:lnTo>
                    <a:pt x="174" y="818"/>
                  </a:lnTo>
                  <a:lnTo>
                    <a:pt x="166" y="958"/>
                  </a:lnTo>
                  <a:lnTo>
                    <a:pt x="148" y="1094"/>
                  </a:lnTo>
                  <a:lnTo>
                    <a:pt x="118" y="1230"/>
                  </a:lnTo>
                  <a:lnTo>
                    <a:pt x="78" y="1364"/>
                  </a:lnTo>
                  <a:lnTo>
                    <a:pt x="28" y="1496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41" name="Freeform 225"/>
            <p:cNvSpPr>
              <a:spLocks/>
            </p:cNvSpPr>
            <p:nvPr/>
          </p:nvSpPr>
          <p:spPr bwMode="auto">
            <a:xfrm>
              <a:off x="1092" y="1424"/>
              <a:ext cx="254" cy="1464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74" y="96"/>
                </a:cxn>
                <a:cxn ang="0">
                  <a:pos x="130" y="198"/>
                </a:cxn>
                <a:cxn ang="0">
                  <a:pos x="176" y="302"/>
                </a:cxn>
                <a:cxn ang="0">
                  <a:pos x="210" y="408"/>
                </a:cxn>
                <a:cxn ang="0">
                  <a:pos x="236" y="516"/>
                </a:cxn>
                <a:cxn ang="0">
                  <a:pos x="250" y="626"/>
                </a:cxn>
                <a:cxn ang="0">
                  <a:pos x="254" y="738"/>
                </a:cxn>
                <a:cxn ang="0">
                  <a:pos x="248" y="848"/>
                </a:cxn>
                <a:cxn ang="0">
                  <a:pos x="232" y="958"/>
                </a:cxn>
                <a:cxn ang="0">
                  <a:pos x="206" y="1064"/>
                </a:cxn>
                <a:cxn ang="0">
                  <a:pos x="170" y="1170"/>
                </a:cxn>
                <a:cxn ang="0">
                  <a:pos x="124" y="1272"/>
                </a:cxn>
                <a:cxn ang="0">
                  <a:pos x="68" y="1370"/>
                </a:cxn>
                <a:cxn ang="0">
                  <a:pos x="0" y="1464"/>
                </a:cxn>
              </a:cxnLst>
              <a:rect l="0" t="0" r="r" b="b"/>
              <a:pathLst>
                <a:path w="254" h="1464">
                  <a:moveTo>
                    <a:pt x="10" y="0"/>
                  </a:moveTo>
                  <a:lnTo>
                    <a:pt x="74" y="96"/>
                  </a:lnTo>
                  <a:lnTo>
                    <a:pt x="130" y="198"/>
                  </a:lnTo>
                  <a:lnTo>
                    <a:pt x="176" y="302"/>
                  </a:lnTo>
                  <a:lnTo>
                    <a:pt x="210" y="408"/>
                  </a:lnTo>
                  <a:lnTo>
                    <a:pt x="236" y="516"/>
                  </a:lnTo>
                  <a:lnTo>
                    <a:pt x="250" y="626"/>
                  </a:lnTo>
                  <a:lnTo>
                    <a:pt x="254" y="738"/>
                  </a:lnTo>
                  <a:lnTo>
                    <a:pt x="248" y="848"/>
                  </a:lnTo>
                  <a:lnTo>
                    <a:pt x="232" y="958"/>
                  </a:lnTo>
                  <a:lnTo>
                    <a:pt x="206" y="1064"/>
                  </a:lnTo>
                  <a:lnTo>
                    <a:pt x="170" y="1170"/>
                  </a:lnTo>
                  <a:lnTo>
                    <a:pt x="124" y="1272"/>
                  </a:lnTo>
                  <a:lnTo>
                    <a:pt x="68" y="1370"/>
                  </a:lnTo>
                  <a:lnTo>
                    <a:pt x="0" y="1464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42" name="Freeform 226"/>
            <p:cNvSpPr>
              <a:spLocks/>
            </p:cNvSpPr>
            <p:nvPr/>
          </p:nvSpPr>
          <p:spPr bwMode="auto">
            <a:xfrm>
              <a:off x="872" y="2634"/>
              <a:ext cx="150" cy="614"/>
            </a:xfrm>
            <a:custGeom>
              <a:avLst/>
              <a:gdLst/>
              <a:ahLst/>
              <a:cxnLst>
                <a:cxn ang="0">
                  <a:pos x="150" y="0"/>
                </a:cxn>
                <a:cxn ang="0">
                  <a:pos x="104" y="44"/>
                </a:cxn>
                <a:cxn ang="0">
                  <a:pos x="66" y="92"/>
                </a:cxn>
                <a:cxn ang="0">
                  <a:pos x="36" y="146"/>
                </a:cxn>
                <a:cxn ang="0">
                  <a:pos x="14" y="202"/>
                </a:cxn>
                <a:cxn ang="0">
                  <a:pos x="4" y="260"/>
                </a:cxn>
                <a:cxn ang="0">
                  <a:pos x="0" y="320"/>
                </a:cxn>
                <a:cxn ang="0">
                  <a:pos x="6" y="380"/>
                </a:cxn>
                <a:cxn ang="0">
                  <a:pos x="22" y="438"/>
                </a:cxn>
                <a:cxn ang="0">
                  <a:pos x="48" y="496"/>
                </a:cxn>
                <a:cxn ang="0">
                  <a:pos x="84" y="548"/>
                </a:cxn>
                <a:cxn ang="0">
                  <a:pos x="112" y="582"/>
                </a:cxn>
                <a:cxn ang="0">
                  <a:pos x="148" y="614"/>
                </a:cxn>
              </a:cxnLst>
              <a:rect l="0" t="0" r="r" b="b"/>
              <a:pathLst>
                <a:path w="150" h="614">
                  <a:moveTo>
                    <a:pt x="150" y="0"/>
                  </a:moveTo>
                  <a:lnTo>
                    <a:pt x="104" y="44"/>
                  </a:lnTo>
                  <a:lnTo>
                    <a:pt x="66" y="92"/>
                  </a:lnTo>
                  <a:lnTo>
                    <a:pt x="36" y="146"/>
                  </a:lnTo>
                  <a:lnTo>
                    <a:pt x="14" y="202"/>
                  </a:lnTo>
                  <a:lnTo>
                    <a:pt x="4" y="260"/>
                  </a:lnTo>
                  <a:lnTo>
                    <a:pt x="0" y="320"/>
                  </a:lnTo>
                  <a:lnTo>
                    <a:pt x="6" y="380"/>
                  </a:lnTo>
                  <a:lnTo>
                    <a:pt x="22" y="438"/>
                  </a:lnTo>
                  <a:lnTo>
                    <a:pt x="48" y="496"/>
                  </a:lnTo>
                  <a:lnTo>
                    <a:pt x="84" y="548"/>
                  </a:lnTo>
                  <a:lnTo>
                    <a:pt x="112" y="582"/>
                  </a:lnTo>
                  <a:lnTo>
                    <a:pt x="148" y="614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43" name="Freeform 227"/>
            <p:cNvSpPr>
              <a:spLocks/>
            </p:cNvSpPr>
            <p:nvPr/>
          </p:nvSpPr>
          <p:spPr bwMode="auto">
            <a:xfrm>
              <a:off x="1022" y="2244"/>
              <a:ext cx="188" cy="10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6" y="82"/>
                </a:cxn>
                <a:cxn ang="0">
                  <a:pos x="102" y="168"/>
                </a:cxn>
                <a:cxn ang="0">
                  <a:pos x="138" y="258"/>
                </a:cxn>
                <a:cxn ang="0">
                  <a:pos x="164" y="350"/>
                </a:cxn>
                <a:cxn ang="0">
                  <a:pos x="180" y="446"/>
                </a:cxn>
                <a:cxn ang="0">
                  <a:pos x="188" y="540"/>
                </a:cxn>
                <a:cxn ang="0">
                  <a:pos x="184" y="636"/>
                </a:cxn>
                <a:cxn ang="0">
                  <a:pos x="170" y="730"/>
                </a:cxn>
                <a:cxn ang="0">
                  <a:pos x="148" y="824"/>
                </a:cxn>
                <a:cxn ang="0">
                  <a:pos x="114" y="916"/>
                </a:cxn>
                <a:cxn ang="0">
                  <a:pos x="70" y="1004"/>
                </a:cxn>
              </a:cxnLst>
              <a:rect l="0" t="0" r="r" b="b"/>
              <a:pathLst>
                <a:path w="188" h="1004">
                  <a:moveTo>
                    <a:pt x="0" y="0"/>
                  </a:moveTo>
                  <a:lnTo>
                    <a:pt x="56" y="82"/>
                  </a:lnTo>
                  <a:lnTo>
                    <a:pt x="102" y="168"/>
                  </a:lnTo>
                  <a:lnTo>
                    <a:pt x="138" y="258"/>
                  </a:lnTo>
                  <a:lnTo>
                    <a:pt x="164" y="350"/>
                  </a:lnTo>
                  <a:lnTo>
                    <a:pt x="180" y="446"/>
                  </a:lnTo>
                  <a:lnTo>
                    <a:pt x="188" y="540"/>
                  </a:lnTo>
                  <a:lnTo>
                    <a:pt x="184" y="636"/>
                  </a:lnTo>
                  <a:lnTo>
                    <a:pt x="170" y="730"/>
                  </a:lnTo>
                  <a:lnTo>
                    <a:pt x="148" y="824"/>
                  </a:lnTo>
                  <a:lnTo>
                    <a:pt x="114" y="916"/>
                  </a:lnTo>
                  <a:lnTo>
                    <a:pt x="70" y="1004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44" name="Freeform 228"/>
            <p:cNvSpPr>
              <a:spLocks/>
            </p:cNvSpPr>
            <p:nvPr/>
          </p:nvSpPr>
          <p:spPr bwMode="auto">
            <a:xfrm>
              <a:off x="2244" y="1340"/>
              <a:ext cx="172" cy="144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68" y="94"/>
                </a:cxn>
                <a:cxn ang="0">
                  <a:pos x="156" y="114"/>
                </a:cxn>
                <a:cxn ang="0">
                  <a:pos x="138" y="130"/>
                </a:cxn>
                <a:cxn ang="0">
                  <a:pos x="114" y="140"/>
                </a:cxn>
                <a:cxn ang="0">
                  <a:pos x="86" y="144"/>
                </a:cxn>
                <a:cxn ang="0">
                  <a:pos x="60" y="140"/>
                </a:cxn>
                <a:cxn ang="0">
                  <a:pos x="36" y="130"/>
                </a:cxn>
                <a:cxn ang="0">
                  <a:pos x="16" y="114"/>
                </a:cxn>
                <a:cxn ang="0">
                  <a:pos x="4" y="94"/>
                </a:cxn>
                <a:cxn ang="0">
                  <a:pos x="0" y="72"/>
                </a:cxn>
                <a:cxn ang="0">
                  <a:pos x="4" y="50"/>
                </a:cxn>
                <a:cxn ang="0">
                  <a:pos x="16" y="30"/>
                </a:cxn>
                <a:cxn ang="0">
                  <a:pos x="36" y="14"/>
                </a:cxn>
                <a:cxn ang="0">
                  <a:pos x="60" y="4"/>
                </a:cxn>
                <a:cxn ang="0">
                  <a:pos x="86" y="0"/>
                </a:cxn>
                <a:cxn ang="0">
                  <a:pos x="114" y="4"/>
                </a:cxn>
                <a:cxn ang="0">
                  <a:pos x="138" y="14"/>
                </a:cxn>
                <a:cxn ang="0">
                  <a:pos x="156" y="30"/>
                </a:cxn>
                <a:cxn ang="0">
                  <a:pos x="168" y="50"/>
                </a:cxn>
                <a:cxn ang="0">
                  <a:pos x="172" y="72"/>
                </a:cxn>
              </a:cxnLst>
              <a:rect l="0" t="0" r="r" b="b"/>
              <a:pathLst>
                <a:path w="172" h="144">
                  <a:moveTo>
                    <a:pt x="172" y="72"/>
                  </a:moveTo>
                  <a:lnTo>
                    <a:pt x="168" y="94"/>
                  </a:lnTo>
                  <a:lnTo>
                    <a:pt x="156" y="114"/>
                  </a:lnTo>
                  <a:lnTo>
                    <a:pt x="138" y="130"/>
                  </a:lnTo>
                  <a:lnTo>
                    <a:pt x="114" y="140"/>
                  </a:lnTo>
                  <a:lnTo>
                    <a:pt x="86" y="144"/>
                  </a:lnTo>
                  <a:lnTo>
                    <a:pt x="60" y="140"/>
                  </a:lnTo>
                  <a:lnTo>
                    <a:pt x="36" y="130"/>
                  </a:lnTo>
                  <a:lnTo>
                    <a:pt x="16" y="114"/>
                  </a:lnTo>
                  <a:lnTo>
                    <a:pt x="4" y="94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16" y="30"/>
                  </a:lnTo>
                  <a:lnTo>
                    <a:pt x="36" y="14"/>
                  </a:lnTo>
                  <a:lnTo>
                    <a:pt x="60" y="4"/>
                  </a:lnTo>
                  <a:lnTo>
                    <a:pt x="86" y="0"/>
                  </a:lnTo>
                  <a:lnTo>
                    <a:pt x="114" y="4"/>
                  </a:lnTo>
                  <a:lnTo>
                    <a:pt x="138" y="14"/>
                  </a:lnTo>
                  <a:lnTo>
                    <a:pt x="156" y="30"/>
                  </a:lnTo>
                  <a:lnTo>
                    <a:pt x="168" y="50"/>
                  </a:lnTo>
                  <a:lnTo>
                    <a:pt x="172" y="7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45" name="Freeform 229"/>
            <p:cNvSpPr>
              <a:spLocks/>
            </p:cNvSpPr>
            <p:nvPr/>
          </p:nvSpPr>
          <p:spPr bwMode="auto">
            <a:xfrm>
              <a:off x="2280" y="1736"/>
              <a:ext cx="172" cy="144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68" y="94"/>
                </a:cxn>
                <a:cxn ang="0">
                  <a:pos x="156" y="114"/>
                </a:cxn>
                <a:cxn ang="0">
                  <a:pos x="138" y="130"/>
                </a:cxn>
                <a:cxn ang="0">
                  <a:pos x="114" y="140"/>
                </a:cxn>
                <a:cxn ang="0">
                  <a:pos x="86" y="144"/>
                </a:cxn>
                <a:cxn ang="0">
                  <a:pos x="60" y="140"/>
                </a:cxn>
                <a:cxn ang="0">
                  <a:pos x="36" y="130"/>
                </a:cxn>
                <a:cxn ang="0">
                  <a:pos x="16" y="114"/>
                </a:cxn>
                <a:cxn ang="0">
                  <a:pos x="4" y="94"/>
                </a:cxn>
                <a:cxn ang="0">
                  <a:pos x="0" y="72"/>
                </a:cxn>
                <a:cxn ang="0">
                  <a:pos x="4" y="50"/>
                </a:cxn>
                <a:cxn ang="0">
                  <a:pos x="16" y="30"/>
                </a:cxn>
                <a:cxn ang="0">
                  <a:pos x="36" y="14"/>
                </a:cxn>
                <a:cxn ang="0">
                  <a:pos x="60" y="4"/>
                </a:cxn>
                <a:cxn ang="0">
                  <a:pos x="86" y="0"/>
                </a:cxn>
                <a:cxn ang="0">
                  <a:pos x="114" y="4"/>
                </a:cxn>
                <a:cxn ang="0">
                  <a:pos x="138" y="14"/>
                </a:cxn>
                <a:cxn ang="0">
                  <a:pos x="156" y="30"/>
                </a:cxn>
                <a:cxn ang="0">
                  <a:pos x="168" y="50"/>
                </a:cxn>
                <a:cxn ang="0">
                  <a:pos x="172" y="72"/>
                </a:cxn>
              </a:cxnLst>
              <a:rect l="0" t="0" r="r" b="b"/>
              <a:pathLst>
                <a:path w="172" h="144">
                  <a:moveTo>
                    <a:pt x="172" y="72"/>
                  </a:moveTo>
                  <a:lnTo>
                    <a:pt x="168" y="94"/>
                  </a:lnTo>
                  <a:lnTo>
                    <a:pt x="156" y="114"/>
                  </a:lnTo>
                  <a:lnTo>
                    <a:pt x="138" y="130"/>
                  </a:lnTo>
                  <a:lnTo>
                    <a:pt x="114" y="140"/>
                  </a:lnTo>
                  <a:lnTo>
                    <a:pt x="86" y="144"/>
                  </a:lnTo>
                  <a:lnTo>
                    <a:pt x="60" y="140"/>
                  </a:lnTo>
                  <a:lnTo>
                    <a:pt x="36" y="130"/>
                  </a:lnTo>
                  <a:lnTo>
                    <a:pt x="16" y="114"/>
                  </a:lnTo>
                  <a:lnTo>
                    <a:pt x="4" y="94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16" y="30"/>
                  </a:lnTo>
                  <a:lnTo>
                    <a:pt x="36" y="14"/>
                  </a:lnTo>
                  <a:lnTo>
                    <a:pt x="60" y="4"/>
                  </a:lnTo>
                  <a:lnTo>
                    <a:pt x="86" y="0"/>
                  </a:lnTo>
                  <a:lnTo>
                    <a:pt x="114" y="4"/>
                  </a:lnTo>
                  <a:lnTo>
                    <a:pt x="138" y="14"/>
                  </a:lnTo>
                  <a:lnTo>
                    <a:pt x="156" y="30"/>
                  </a:lnTo>
                  <a:lnTo>
                    <a:pt x="168" y="50"/>
                  </a:lnTo>
                  <a:lnTo>
                    <a:pt x="172" y="7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46" name="Freeform 230"/>
            <p:cNvSpPr>
              <a:spLocks/>
            </p:cNvSpPr>
            <p:nvPr/>
          </p:nvSpPr>
          <p:spPr bwMode="auto">
            <a:xfrm>
              <a:off x="2244" y="2132"/>
              <a:ext cx="172" cy="144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68" y="94"/>
                </a:cxn>
                <a:cxn ang="0">
                  <a:pos x="156" y="114"/>
                </a:cxn>
                <a:cxn ang="0">
                  <a:pos x="138" y="130"/>
                </a:cxn>
                <a:cxn ang="0">
                  <a:pos x="114" y="140"/>
                </a:cxn>
                <a:cxn ang="0">
                  <a:pos x="86" y="144"/>
                </a:cxn>
                <a:cxn ang="0">
                  <a:pos x="60" y="140"/>
                </a:cxn>
                <a:cxn ang="0">
                  <a:pos x="36" y="130"/>
                </a:cxn>
                <a:cxn ang="0">
                  <a:pos x="16" y="114"/>
                </a:cxn>
                <a:cxn ang="0">
                  <a:pos x="4" y="94"/>
                </a:cxn>
                <a:cxn ang="0">
                  <a:pos x="0" y="72"/>
                </a:cxn>
                <a:cxn ang="0">
                  <a:pos x="4" y="50"/>
                </a:cxn>
                <a:cxn ang="0">
                  <a:pos x="16" y="30"/>
                </a:cxn>
                <a:cxn ang="0">
                  <a:pos x="36" y="14"/>
                </a:cxn>
                <a:cxn ang="0">
                  <a:pos x="60" y="4"/>
                </a:cxn>
                <a:cxn ang="0">
                  <a:pos x="86" y="0"/>
                </a:cxn>
                <a:cxn ang="0">
                  <a:pos x="114" y="4"/>
                </a:cxn>
                <a:cxn ang="0">
                  <a:pos x="138" y="14"/>
                </a:cxn>
                <a:cxn ang="0">
                  <a:pos x="156" y="30"/>
                </a:cxn>
                <a:cxn ang="0">
                  <a:pos x="168" y="50"/>
                </a:cxn>
                <a:cxn ang="0">
                  <a:pos x="172" y="72"/>
                </a:cxn>
              </a:cxnLst>
              <a:rect l="0" t="0" r="r" b="b"/>
              <a:pathLst>
                <a:path w="172" h="144">
                  <a:moveTo>
                    <a:pt x="172" y="72"/>
                  </a:moveTo>
                  <a:lnTo>
                    <a:pt x="168" y="94"/>
                  </a:lnTo>
                  <a:lnTo>
                    <a:pt x="156" y="114"/>
                  </a:lnTo>
                  <a:lnTo>
                    <a:pt x="138" y="130"/>
                  </a:lnTo>
                  <a:lnTo>
                    <a:pt x="114" y="140"/>
                  </a:lnTo>
                  <a:lnTo>
                    <a:pt x="86" y="144"/>
                  </a:lnTo>
                  <a:lnTo>
                    <a:pt x="60" y="140"/>
                  </a:lnTo>
                  <a:lnTo>
                    <a:pt x="36" y="130"/>
                  </a:lnTo>
                  <a:lnTo>
                    <a:pt x="16" y="114"/>
                  </a:lnTo>
                  <a:lnTo>
                    <a:pt x="4" y="94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16" y="30"/>
                  </a:lnTo>
                  <a:lnTo>
                    <a:pt x="36" y="14"/>
                  </a:lnTo>
                  <a:lnTo>
                    <a:pt x="60" y="4"/>
                  </a:lnTo>
                  <a:lnTo>
                    <a:pt x="86" y="0"/>
                  </a:lnTo>
                  <a:lnTo>
                    <a:pt x="114" y="4"/>
                  </a:lnTo>
                  <a:lnTo>
                    <a:pt x="138" y="14"/>
                  </a:lnTo>
                  <a:lnTo>
                    <a:pt x="156" y="30"/>
                  </a:lnTo>
                  <a:lnTo>
                    <a:pt x="168" y="50"/>
                  </a:lnTo>
                  <a:lnTo>
                    <a:pt x="172" y="7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47" name="Freeform 231"/>
            <p:cNvSpPr>
              <a:spLocks/>
            </p:cNvSpPr>
            <p:nvPr/>
          </p:nvSpPr>
          <p:spPr bwMode="auto">
            <a:xfrm>
              <a:off x="2280" y="2528"/>
              <a:ext cx="172" cy="144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68" y="94"/>
                </a:cxn>
                <a:cxn ang="0">
                  <a:pos x="156" y="114"/>
                </a:cxn>
                <a:cxn ang="0">
                  <a:pos x="138" y="130"/>
                </a:cxn>
                <a:cxn ang="0">
                  <a:pos x="114" y="140"/>
                </a:cxn>
                <a:cxn ang="0">
                  <a:pos x="86" y="144"/>
                </a:cxn>
                <a:cxn ang="0">
                  <a:pos x="60" y="140"/>
                </a:cxn>
                <a:cxn ang="0">
                  <a:pos x="36" y="130"/>
                </a:cxn>
                <a:cxn ang="0">
                  <a:pos x="16" y="114"/>
                </a:cxn>
                <a:cxn ang="0">
                  <a:pos x="4" y="94"/>
                </a:cxn>
                <a:cxn ang="0">
                  <a:pos x="0" y="72"/>
                </a:cxn>
                <a:cxn ang="0">
                  <a:pos x="4" y="50"/>
                </a:cxn>
                <a:cxn ang="0">
                  <a:pos x="16" y="30"/>
                </a:cxn>
                <a:cxn ang="0">
                  <a:pos x="36" y="14"/>
                </a:cxn>
                <a:cxn ang="0">
                  <a:pos x="60" y="4"/>
                </a:cxn>
                <a:cxn ang="0">
                  <a:pos x="86" y="0"/>
                </a:cxn>
                <a:cxn ang="0">
                  <a:pos x="114" y="4"/>
                </a:cxn>
                <a:cxn ang="0">
                  <a:pos x="138" y="14"/>
                </a:cxn>
                <a:cxn ang="0">
                  <a:pos x="156" y="30"/>
                </a:cxn>
                <a:cxn ang="0">
                  <a:pos x="168" y="50"/>
                </a:cxn>
                <a:cxn ang="0">
                  <a:pos x="172" y="72"/>
                </a:cxn>
              </a:cxnLst>
              <a:rect l="0" t="0" r="r" b="b"/>
              <a:pathLst>
                <a:path w="172" h="144">
                  <a:moveTo>
                    <a:pt x="172" y="72"/>
                  </a:moveTo>
                  <a:lnTo>
                    <a:pt x="168" y="94"/>
                  </a:lnTo>
                  <a:lnTo>
                    <a:pt x="156" y="114"/>
                  </a:lnTo>
                  <a:lnTo>
                    <a:pt x="138" y="130"/>
                  </a:lnTo>
                  <a:lnTo>
                    <a:pt x="114" y="140"/>
                  </a:lnTo>
                  <a:lnTo>
                    <a:pt x="86" y="144"/>
                  </a:lnTo>
                  <a:lnTo>
                    <a:pt x="60" y="140"/>
                  </a:lnTo>
                  <a:lnTo>
                    <a:pt x="36" y="130"/>
                  </a:lnTo>
                  <a:lnTo>
                    <a:pt x="16" y="114"/>
                  </a:lnTo>
                  <a:lnTo>
                    <a:pt x="4" y="94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16" y="30"/>
                  </a:lnTo>
                  <a:lnTo>
                    <a:pt x="36" y="14"/>
                  </a:lnTo>
                  <a:lnTo>
                    <a:pt x="60" y="4"/>
                  </a:lnTo>
                  <a:lnTo>
                    <a:pt x="86" y="0"/>
                  </a:lnTo>
                  <a:lnTo>
                    <a:pt x="114" y="4"/>
                  </a:lnTo>
                  <a:lnTo>
                    <a:pt x="138" y="14"/>
                  </a:lnTo>
                  <a:lnTo>
                    <a:pt x="156" y="30"/>
                  </a:lnTo>
                  <a:lnTo>
                    <a:pt x="168" y="50"/>
                  </a:lnTo>
                  <a:lnTo>
                    <a:pt x="172" y="7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48" name="Freeform 232"/>
            <p:cNvSpPr>
              <a:spLocks/>
            </p:cNvSpPr>
            <p:nvPr/>
          </p:nvSpPr>
          <p:spPr bwMode="auto">
            <a:xfrm>
              <a:off x="2280" y="2852"/>
              <a:ext cx="172" cy="144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68" y="94"/>
                </a:cxn>
                <a:cxn ang="0">
                  <a:pos x="156" y="114"/>
                </a:cxn>
                <a:cxn ang="0">
                  <a:pos x="138" y="130"/>
                </a:cxn>
                <a:cxn ang="0">
                  <a:pos x="114" y="140"/>
                </a:cxn>
                <a:cxn ang="0">
                  <a:pos x="86" y="144"/>
                </a:cxn>
                <a:cxn ang="0">
                  <a:pos x="60" y="140"/>
                </a:cxn>
                <a:cxn ang="0">
                  <a:pos x="36" y="130"/>
                </a:cxn>
                <a:cxn ang="0">
                  <a:pos x="16" y="114"/>
                </a:cxn>
                <a:cxn ang="0">
                  <a:pos x="4" y="94"/>
                </a:cxn>
                <a:cxn ang="0">
                  <a:pos x="0" y="72"/>
                </a:cxn>
                <a:cxn ang="0">
                  <a:pos x="4" y="50"/>
                </a:cxn>
                <a:cxn ang="0">
                  <a:pos x="16" y="30"/>
                </a:cxn>
                <a:cxn ang="0">
                  <a:pos x="36" y="14"/>
                </a:cxn>
                <a:cxn ang="0">
                  <a:pos x="60" y="4"/>
                </a:cxn>
                <a:cxn ang="0">
                  <a:pos x="86" y="0"/>
                </a:cxn>
                <a:cxn ang="0">
                  <a:pos x="114" y="4"/>
                </a:cxn>
                <a:cxn ang="0">
                  <a:pos x="138" y="14"/>
                </a:cxn>
                <a:cxn ang="0">
                  <a:pos x="156" y="30"/>
                </a:cxn>
                <a:cxn ang="0">
                  <a:pos x="168" y="50"/>
                </a:cxn>
                <a:cxn ang="0">
                  <a:pos x="172" y="72"/>
                </a:cxn>
              </a:cxnLst>
              <a:rect l="0" t="0" r="r" b="b"/>
              <a:pathLst>
                <a:path w="172" h="144">
                  <a:moveTo>
                    <a:pt x="172" y="72"/>
                  </a:moveTo>
                  <a:lnTo>
                    <a:pt x="168" y="94"/>
                  </a:lnTo>
                  <a:lnTo>
                    <a:pt x="156" y="114"/>
                  </a:lnTo>
                  <a:lnTo>
                    <a:pt x="138" y="130"/>
                  </a:lnTo>
                  <a:lnTo>
                    <a:pt x="114" y="140"/>
                  </a:lnTo>
                  <a:lnTo>
                    <a:pt x="86" y="144"/>
                  </a:lnTo>
                  <a:lnTo>
                    <a:pt x="60" y="140"/>
                  </a:lnTo>
                  <a:lnTo>
                    <a:pt x="36" y="130"/>
                  </a:lnTo>
                  <a:lnTo>
                    <a:pt x="16" y="114"/>
                  </a:lnTo>
                  <a:lnTo>
                    <a:pt x="4" y="94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16" y="30"/>
                  </a:lnTo>
                  <a:lnTo>
                    <a:pt x="36" y="14"/>
                  </a:lnTo>
                  <a:lnTo>
                    <a:pt x="60" y="4"/>
                  </a:lnTo>
                  <a:lnTo>
                    <a:pt x="86" y="0"/>
                  </a:lnTo>
                  <a:lnTo>
                    <a:pt x="114" y="4"/>
                  </a:lnTo>
                  <a:lnTo>
                    <a:pt x="138" y="14"/>
                  </a:lnTo>
                  <a:lnTo>
                    <a:pt x="156" y="30"/>
                  </a:lnTo>
                  <a:lnTo>
                    <a:pt x="168" y="50"/>
                  </a:lnTo>
                  <a:lnTo>
                    <a:pt x="172" y="7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49" name="Freeform 233"/>
            <p:cNvSpPr>
              <a:spLocks/>
            </p:cNvSpPr>
            <p:nvPr/>
          </p:nvSpPr>
          <p:spPr bwMode="auto">
            <a:xfrm>
              <a:off x="2288" y="3262"/>
              <a:ext cx="172" cy="144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68" y="96"/>
                </a:cxn>
                <a:cxn ang="0">
                  <a:pos x="156" y="114"/>
                </a:cxn>
                <a:cxn ang="0">
                  <a:pos x="136" y="130"/>
                </a:cxn>
                <a:cxn ang="0">
                  <a:pos x="112" y="140"/>
                </a:cxn>
                <a:cxn ang="0">
                  <a:pos x="86" y="144"/>
                </a:cxn>
                <a:cxn ang="0">
                  <a:pos x="58" y="140"/>
                </a:cxn>
                <a:cxn ang="0">
                  <a:pos x="34" y="130"/>
                </a:cxn>
                <a:cxn ang="0">
                  <a:pos x="16" y="114"/>
                </a:cxn>
                <a:cxn ang="0">
                  <a:pos x="4" y="96"/>
                </a:cxn>
                <a:cxn ang="0">
                  <a:pos x="0" y="72"/>
                </a:cxn>
                <a:cxn ang="0">
                  <a:pos x="4" y="50"/>
                </a:cxn>
                <a:cxn ang="0">
                  <a:pos x="16" y="30"/>
                </a:cxn>
                <a:cxn ang="0">
                  <a:pos x="34" y="14"/>
                </a:cxn>
                <a:cxn ang="0">
                  <a:pos x="58" y="4"/>
                </a:cxn>
                <a:cxn ang="0">
                  <a:pos x="86" y="0"/>
                </a:cxn>
                <a:cxn ang="0">
                  <a:pos x="112" y="4"/>
                </a:cxn>
                <a:cxn ang="0">
                  <a:pos x="136" y="14"/>
                </a:cxn>
                <a:cxn ang="0">
                  <a:pos x="156" y="30"/>
                </a:cxn>
                <a:cxn ang="0">
                  <a:pos x="168" y="50"/>
                </a:cxn>
                <a:cxn ang="0">
                  <a:pos x="172" y="72"/>
                </a:cxn>
              </a:cxnLst>
              <a:rect l="0" t="0" r="r" b="b"/>
              <a:pathLst>
                <a:path w="172" h="144">
                  <a:moveTo>
                    <a:pt x="172" y="72"/>
                  </a:moveTo>
                  <a:lnTo>
                    <a:pt x="168" y="96"/>
                  </a:lnTo>
                  <a:lnTo>
                    <a:pt x="156" y="114"/>
                  </a:lnTo>
                  <a:lnTo>
                    <a:pt x="136" y="130"/>
                  </a:lnTo>
                  <a:lnTo>
                    <a:pt x="112" y="140"/>
                  </a:lnTo>
                  <a:lnTo>
                    <a:pt x="86" y="144"/>
                  </a:lnTo>
                  <a:lnTo>
                    <a:pt x="58" y="140"/>
                  </a:lnTo>
                  <a:lnTo>
                    <a:pt x="34" y="130"/>
                  </a:lnTo>
                  <a:lnTo>
                    <a:pt x="16" y="114"/>
                  </a:lnTo>
                  <a:lnTo>
                    <a:pt x="4" y="96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16" y="30"/>
                  </a:lnTo>
                  <a:lnTo>
                    <a:pt x="34" y="14"/>
                  </a:lnTo>
                  <a:lnTo>
                    <a:pt x="58" y="4"/>
                  </a:lnTo>
                  <a:lnTo>
                    <a:pt x="86" y="0"/>
                  </a:lnTo>
                  <a:lnTo>
                    <a:pt x="112" y="4"/>
                  </a:lnTo>
                  <a:lnTo>
                    <a:pt x="136" y="14"/>
                  </a:lnTo>
                  <a:lnTo>
                    <a:pt x="156" y="30"/>
                  </a:lnTo>
                  <a:lnTo>
                    <a:pt x="168" y="50"/>
                  </a:lnTo>
                  <a:lnTo>
                    <a:pt x="172" y="7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50" name="Freeform 234"/>
            <p:cNvSpPr>
              <a:spLocks/>
            </p:cNvSpPr>
            <p:nvPr/>
          </p:nvSpPr>
          <p:spPr bwMode="auto">
            <a:xfrm>
              <a:off x="912" y="1304"/>
              <a:ext cx="172" cy="144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68" y="94"/>
                </a:cxn>
                <a:cxn ang="0">
                  <a:pos x="156" y="114"/>
                </a:cxn>
                <a:cxn ang="0">
                  <a:pos x="138" y="130"/>
                </a:cxn>
                <a:cxn ang="0">
                  <a:pos x="114" y="140"/>
                </a:cxn>
                <a:cxn ang="0">
                  <a:pos x="86" y="144"/>
                </a:cxn>
                <a:cxn ang="0">
                  <a:pos x="60" y="140"/>
                </a:cxn>
                <a:cxn ang="0">
                  <a:pos x="36" y="130"/>
                </a:cxn>
                <a:cxn ang="0">
                  <a:pos x="16" y="114"/>
                </a:cxn>
                <a:cxn ang="0">
                  <a:pos x="4" y="94"/>
                </a:cxn>
                <a:cxn ang="0">
                  <a:pos x="0" y="72"/>
                </a:cxn>
                <a:cxn ang="0">
                  <a:pos x="4" y="50"/>
                </a:cxn>
                <a:cxn ang="0">
                  <a:pos x="16" y="30"/>
                </a:cxn>
                <a:cxn ang="0">
                  <a:pos x="36" y="14"/>
                </a:cxn>
                <a:cxn ang="0">
                  <a:pos x="60" y="4"/>
                </a:cxn>
                <a:cxn ang="0">
                  <a:pos x="86" y="0"/>
                </a:cxn>
                <a:cxn ang="0">
                  <a:pos x="114" y="4"/>
                </a:cxn>
                <a:cxn ang="0">
                  <a:pos x="138" y="14"/>
                </a:cxn>
                <a:cxn ang="0">
                  <a:pos x="156" y="30"/>
                </a:cxn>
                <a:cxn ang="0">
                  <a:pos x="168" y="50"/>
                </a:cxn>
                <a:cxn ang="0">
                  <a:pos x="172" y="72"/>
                </a:cxn>
              </a:cxnLst>
              <a:rect l="0" t="0" r="r" b="b"/>
              <a:pathLst>
                <a:path w="172" h="144">
                  <a:moveTo>
                    <a:pt x="172" y="72"/>
                  </a:moveTo>
                  <a:lnTo>
                    <a:pt x="168" y="94"/>
                  </a:lnTo>
                  <a:lnTo>
                    <a:pt x="156" y="114"/>
                  </a:lnTo>
                  <a:lnTo>
                    <a:pt x="138" y="130"/>
                  </a:lnTo>
                  <a:lnTo>
                    <a:pt x="114" y="140"/>
                  </a:lnTo>
                  <a:lnTo>
                    <a:pt x="86" y="144"/>
                  </a:lnTo>
                  <a:lnTo>
                    <a:pt x="60" y="140"/>
                  </a:lnTo>
                  <a:lnTo>
                    <a:pt x="36" y="130"/>
                  </a:lnTo>
                  <a:lnTo>
                    <a:pt x="16" y="114"/>
                  </a:lnTo>
                  <a:lnTo>
                    <a:pt x="4" y="94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16" y="30"/>
                  </a:lnTo>
                  <a:lnTo>
                    <a:pt x="36" y="14"/>
                  </a:lnTo>
                  <a:lnTo>
                    <a:pt x="60" y="4"/>
                  </a:lnTo>
                  <a:lnTo>
                    <a:pt x="86" y="0"/>
                  </a:lnTo>
                  <a:lnTo>
                    <a:pt x="114" y="4"/>
                  </a:lnTo>
                  <a:lnTo>
                    <a:pt x="138" y="14"/>
                  </a:lnTo>
                  <a:lnTo>
                    <a:pt x="156" y="30"/>
                  </a:lnTo>
                  <a:lnTo>
                    <a:pt x="168" y="50"/>
                  </a:lnTo>
                  <a:lnTo>
                    <a:pt x="172" y="7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51" name="Freeform 235"/>
            <p:cNvSpPr>
              <a:spLocks/>
            </p:cNvSpPr>
            <p:nvPr/>
          </p:nvSpPr>
          <p:spPr bwMode="auto">
            <a:xfrm>
              <a:off x="948" y="1700"/>
              <a:ext cx="172" cy="144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68" y="94"/>
                </a:cxn>
                <a:cxn ang="0">
                  <a:pos x="156" y="114"/>
                </a:cxn>
                <a:cxn ang="0">
                  <a:pos x="138" y="130"/>
                </a:cxn>
                <a:cxn ang="0">
                  <a:pos x="114" y="140"/>
                </a:cxn>
                <a:cxn ang="0">
                  <a:pos x="86" y="144"/>
                </a:cxn>
                <a:cxn ang="0">
                  <a:pos x="60" y="140"/>
                </a:cxn>
                <a:cxn ang="0">
                  <a:pos x="36" y="130"/>
                </a:cxn>
                <a:cxn ang="0">
                  <a:pos x="16" y="114"/>
                </a:cxn>
                <a:cxn ang="0">
                  <a:pos x="4" y="94"/>
                </a:cxn>
                <a:cxn ang="0">
                  <a:pos x="0" y="72"/>
                </a:cxn>
                <a:cxn ang="0">
                  <a:pos x="4" y="50"/>
                </a:cxn>
                <a:cxn ang="0">
                  <a:pos x="16" y="30"/>
                </a:cxn>
                <a:cxn ang="0">
                  <a:pos x="36" y="14"/>
                </a:cxn>
                <a:cxn ang="0">
                  <a:pos x="60" y="4"/>
                </a:cxn>
                <a:cxn ang="0">
                  <a:pos x="86" y="0"/>
                </a:cxn>
                <a:cxn ang="0">
                  <a:pos x="114" y="4"/>
                </a:cxn>
                <a:cxn ang="0">
                  <a:pos x="138" y="14"/>
                </a:cxn>
                <a:cxn ang="0">
                  <a:pos x="156" y="30"/>
                </a:cxn>
                <a:cxn ang="0">
                  <a:pos x="168" y="50"/>
                </a:cxn>
                <a:cxn ang="0">
                  <a:pos x="172" y="72"/>
                </a:cxn>
              </a:cxnLst>
              <a:rect l="0" t="0" r="r" b="b"/>
              <a:pathLst>
                <a:path w="172" h="144">
                  <a:moveTo>
                    <a:pt x="172" y="72"/>
                  </a:moveTo>
                  <a:lnTo>
                    <a:pt x="168" y="94"/>
                  </a:lnTo>
                  <a:lnTo>
                    <a:pt x="156" y="114"/>
                  </a:lnTo>
                  <a:lnTo>
                    <a:pt x="138" y="130"/>
                  </a:lnTo>
                  <a:lnTo>
                    <a:pt x="114" y="140"/>
                  </a:lnTo>
                  <a:lnTo>
                    <a:pt x="86" y="144"/>
                  </a:lnTo>
                  <a:lnTo>
                    <a:pt x="60" y="140"/>
                  </a:lnTo>
                  <a:lnTo>
                    <a:pt x="36" y="130"/>
                  </a:lnTo>
                  <a:lnTo>
                    <a:pt x="16" y="114"/>
                  </a:lnTo>
                  <a:lnTo>
                    <a:pt x="4" y="94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16" y="30"/>
                  </a:lnTo>
                  <a:lnTo>
                    <a:pt x="36" y="14"/>
                  </a:lnTo>
                  <a:lnTo>
                    <a:pt x="60" y="4"/>
                  </a:lnTo>
                  <a:lnTo>
                    <a:pt x="86" y="0"/>
                  </a:lnTo>
                  <a:lnTo>
                    <a:pt x="114" y="4"/>
                  </a:lnTo>
                  <a:lnTo>
                    <a:pt x="138" y="14"/>
                  </a:lnTo>
                  <a:lnTo>
                    <a:pt x="156" y="30"/>
                  </a:lnTo>
                  <a:lnTo>
                    <a:pt x="168" y="50"/>
                  </a:lnTo>
                  <a:lnTo>
                    <a:pt x="172" y="7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52" name="Freeform 236"/>
            <p:cNvSpPr>
              <a:spLocks/>
            </p:cNvSpPr>
            <p:nvPr/>
          </p:nvSpPr>
          <p:spPr bwMode="auto">
            <a:xfrm>
              <a:off x="912" y="2096"/>
              <a:ext cx="172" cy="144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68" y="94"/>
                </a:cxn>
                <a:cxn ang="0">
                  <a:pos x="156" y="114"/>
                </a:cxn>
                <a:cxn ang="0">
                  <a:pos x="138" y="130"/>
                </a:cxn>
                <a:cxn ang="0">
                  <a:pos x="114" y="140"/>
                </a:cxn>
                <a:cxn ang="0">
                  <a:pos x="86" y="144"/>
                </a:cxn>
                <a:cxn ang="0">
                  <a:pos x="60" y="140"/>
                </a:cxn>
                <a:cxn ang="0">
                  <a:pos x="36" y="130"/>
                </a:cxn>
                <a:cxn ang="0">
                  <a:pos x="16" y="114"/>
                </a:cxn>
                <a:cxn ang="0">
                  <a:pos x="4" y="94"/>
                </a:cxn>
                <a:cxn ang="0">
                  <a:pos x="0" y="72"/>
                </a:cxn>
                <a:cxn ang="0">
                  <a:pos x="4" y="50"/>
                </a:cxn>
                <a:cxn ang="0">
                  <a:pos x="16" y="30"/>
                </a:cxn>
                <a:cxn ang="0">
                  <a:pos x="36" y="14"/>
                </a:cxn>
                <a:cxn ang="0">
                  <a:pos x="60" y="4"/>
                </a:cxn>
                <a:cxn ang="0">
                  <a:pos x="86" y="0"/>
                </a:cxn>
                <a:cxn ang="0">
                  <a:pos x="114" y="4"/>
                </a:cxn>
                <a:cxn ang="0">
                  <a:pos x="138" y="14"/>
                </a:cxn>
                <a:cxn ang="0">
                  <a:pos x="156" y="30"/>
                </a:cxn>
                <a:cxn ang="0">
                  <a:pos x="168" y="50"/>
                </a:cxn>
                <a:cxn ang="0">
                  <a:pos x="172" y="72"/>
                </a:cxn>
              </a:cxnLst>
              <a:rect l="0" t="0" r="r" b="b"/>
              <a:pathLst>
                <a:path w="172" h="144">
                  <a:moveTo>
                    <a:pt x="172" y="72"/>
                  </a:moveTo>
                  <a:lnTo>
                    <a:pt x="168" y="94"/>
                  </a:lnTo>
                  <a:lnTo>
                    <a:pt x="156" y="114"/>
                  </a:lnTo>
                  <a:lnTo>
                    <a:pt x="138" y="130"/>
                  </a:lnTo>
                  <a:lnTo>
                    <a:pt x="114" y="140"/>
                  </a:lnTo>
                  <a:lnTo>
                    <a:pt x="86" y="144"/>
                  </a:lnTo>
                  <a:lnTo>
                    <a:pt x="60" y="140"/>
                  </a:lnTo>
                  <a:lnTo>
                    <a:pt x="36" y="130"/>
                  </a:lnTo>
                  <a:lnTo>
                    <a:pt x="16" y="114"/>
                  </a:lnTo>
                  <a:lnTo>
                    <a:pt x="4" y="94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16" y="30"/>
                  </a:lnTo>
                  <a:lnTo>
                    <a:pt x="36" y="14"/>
                  </a:lnTo>
                  <a:lnTo>
                    <a:pt x="60" y="4"/>
                  </a:lnTo>
                  <a:lnTo>
                    <a:pt x="86" y="0"/>
                  </a:lnTo>
                  <a:lnTo>
                    <a:pt x="114" y="4"/>
                  </a:lnTo>
                  <a:lnTo>
                    <a:pt x="138" y="14"/>
                  </a:lnTo>
                  <a:lnTo>
                    <a:pt x="156" y="30"/>
                  </a:lnTo>
                  <a:lnTo>
                    <a:pt x="168" y="50"/>
                  </a:lnTo>
                  <a:lnTo>
                    <a:pt x="172" y="7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53" name="Freeform 237"/>
            <p:cNvSpPr>
              <a:spLocks/>
            </p:cNvSpPr>
            <p:nvPr/>
          </p:nvSpPr>
          <p:spPr bwMode="auto">
            <a:xfrm>
              <a:off x="948" y="2492"/>
              <a:ext cx="172" cy="144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68" y="94"/>
                </a:cxn>
                <a:cxn ang="0">
                  <a:pos x="156" y="114"/>
                </a:cxn>
                <a:cxn ang="0">
                  <a:pos x="138" y="130"/>
                </a:cxn>
                <a:cxn ang="0">
                  <a:pos x="114" y="140"/>
                </a:cxn>
                <a:cxn ang="0">
                  <a:pos x="86" y="144"/>
                </a:cxn>
                <a:cxn ang="0">
                  <a:pos x="60" y="140"/>
                </a:cxn>
                <a:cxn ang="0">
                  <a:pos x="36" y="130"/>
                </a:cxn>
                <a:cxn ang="0">
                  <a:pos x="16" y="114"/>
                </a:cxn>
                <a:cxn ang="0">
                  <a:pos x="4" y="94"/>
                </a:cxn>
                <a:cxn ang="0">
                  <a:pos x="0" y="72"/>
                </a:cxn>
                <a:cxn ang="0">
                  <a:pos x="4" y="50"/>
                </a:cxn>
                <a:cxn ang="0">
                  <a:pos x="16" y="30"/>
                </a:cxn>
                <a:cxn ang="0">
                  <a:pos x="36" y="14"/>
                </a:cxn>
                <a:cxn ang="0">
                  <a:pos x="60" y="4"/>
                </a:cxn>
                <a:cxn ang="0">
                  <a:pos x="86" y="0"/>
                </a:cxn>
                <a:cxn ang="0">
                  <a:pos x="114" y="4"/>
                </a:cxn>
                <a:cxn ang="0">
                  <a:pos x="138" y="14"/>
                </a:cxn>
                <a:cxn ang="0">
                  <a:pos x="156" y="30"/>
                </a:cxn>
                <a:cxn ang="0">
                  <a:pos x="168" y="50"/>
                </a:cxn>
                <a:cxn ang="0">
                  <a:pos x="172" y="72"/>
                </a:cxn>
              </a:cxnLst>
              <a:rect l="0" t="0" r="r" b="b"/>
              <a:pathLst>
                <a:path w="172" h="144">
                  <a:moveTo>
                    <a:pt x="172" y="72"/>
                  </a:moveTo>
                  <a:lnTo>
                    <a:pt x="168" y="94"/>
                  </a:lnTo>
                  <a:lnTo>
                    <a:pt x="156" y="114"/>
                  </a:lnTo>
                  <a:lnTo>
                    <a:pt x="138" y="130"/>
                  </a:lnTo>
                  <a:lnTo>
                    <a:pt x="114" y="140"/>
                  </a:lnTo>
                  <a:lnTo>
                    <a:pt x="86" y="144"/>
                  </a:lnTo>
                  <a:lnTo>
                    <a:pt x="60" y="140"/>
                  </a:lnTo>
                  <a:lnTo>
                    <a:pt x="36" y="130"/>
                  </a:lnTo>
                  <a:lnTo>
                    <a:pt x="16" y="114"/>
                  </a:lnTo>
                  <a:lnTo>
                    <a:pt x="4" y="94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16" y="30"/>
                  </a:lnTo>
                  <a:lnTo>
                    <a:pt x="36" y="14"/>
                  </a:lnTo>
                  <a:lnTo>
                    <a:pt x="60" y="4"/>
                  </a:lnTo>
                  <a:lnTo>
                    <a:pt x="86" y="0"/>
                  </a:lnTo>
                  <a:lnTo>
                    <a:pt x="114" y="4"/>
                  </a:lnTo>
                  <a:lnTo>
                    <a:pt x="138" y="14"/>
                  </a:lnTo>
                  <a:lnTo>
                    <a:pt x="156" y="30"/>
                  </a:lnTo>
                  <a:lnTo>
                    <a:pt x="168" y="50"/>
                  </a:lnTo>
                  <a:lnTo>
                    <a:pt x="172" y="7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54" name="Freeform 238"/>
            <p:cNvSpPr>
              <a:spLocks/>
            </p:cNvSpPr>
            <p:nvPr/>
          </p:nvSpPr>
          <p:spPr bwMode="auto">
            <a:xfrm>
              <a:off x="948" y="2816"/>
              <a:ext cx="172" cy="144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68" y="94"/>
                </a:cxn>
                <a:cxn ang="0">
                  <a:pos x="156" y="114"/>
                </a:cxn>
                <a:cxn ang="0">
                  <a:pos x="138" y="130"/>
                </a:cxn>
                <a:cxn ang="0">
                  <a:pos x="114" y="140"/>
                </a:cxn>
                <a:cxn ang="0">
                  <a:pos x="86" y="144"/>
                </a:cxn>
                <a:cxn ang="0">
                  <a:pos x="60" y="140"/>
                </a:cxn>
                <a:cxn ang="0">
                  <a:pos x="36" y="130"/>
                </a:cxn>
                <a:cxn ang="0">
                  <a:pos x="16" y="114"/>
                </a:cxn>
                <a:cxn ang="0">
                  <a:pos x="4" y="94"/>
                </a:cxn>
                <a:cxn ang="0">
                  <a:pos x="0" y="72"/>
                </a:cxn>
                <a:cxn ang="0">
                  <a:pos x="4" y="50"/>
                </a:cxn>
                <a:cxn ang="0">
                  <a:pos x="16" y="30"/>
                </a:cxn>
                <a:cxn ang="0">
                  <a:pos x="36" y="14"/>
                </a:cxn>
                <a:cxn ang="0">
                  <a:pos x="60" y="4"/>
                </a:cxn>
                <a:cxn ang="0">
                  <a:pos x="86" y="0"/>
                </a:cxn>
                <a:cxn ang="0">
                  <a:pos x="114" y="4"/>
                </a:cxn>
                <a:cxn ang="0">
                  <a:pos x="138" y="14"/>
                </a:cxn>
                <a:cxn ang="0">
                  <a:pos x="156" y="30"/>
                </a:cxn>
                <a:cxn ang="0">
                  <a:pos x="168" y="50"/>
                </a:cxn>
                <a:cxn ang="0">
                  <a:pos x="172" y="72"/>
                </a:cxn>
              </a:cxnLst>
              <a:rect l="0" t="0" r="r" b="b"/>
              <a:pathLst>
                <a:path w="172" h="144">
                  <a:moveTo>
                    <a:pt x="172" y="72"/>
                  </a:moveTo>
                  <a:lnTo>
                    <a:pt x="168" y="94"/>
                  </a:lnTo>
                  <a:lnTo>
                    <a:pt x="156" y="114"/>
                  </a:lnTo>
                  <a:lnTo>
                    <a:pt x="138" y="130"/>
                  </a:lnTo>
                  <a:lnTo>
                    <a:pt x="114" y="140"/>
                  </a:lnTo>
                  <a:lnTo>
                    <a:pt x="86" y="144"/>
                  </a:lnTo>
                  <a:lnTo>
                    <a:pt x="60" y="140"/>
                  </a:lnTo>
                  <a:lnTo>
                    <a:pt x="36" y="130"/>
                  </a:lnTo>
                  <a:lnTo>
                    <a:pt x="16" y="114"/>
                  </a:lnTo>
                  <a:lnTo>
                    <a:pt x="4" y="94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16" y="30"/>
                  </a:lnTo>
                  <a:lnTo>
                    <a:pt x="36" y="14"/>
                  </a:lnTo>
                  <a:lnTo>
                    <a:pt x="60" y="4"/>
                  </a:lnTo>
                  <a:lnTo>
                    <a:pt x="86" y="0"/>
                  </a:lnTo>
                  <a:lnTo>
                    <a:pt x="114" y="4"/>
                  </a:lnTo>
                  <a:lnTo>
                    <a:pt x="138" y="14"/>
                  </a:lnTo>
                  <a:lnTo>
                    <a:pt x="156" y="30"/>
                  </a:lnTo>
                  <a:lnTo>
                    <a:pt x="168" y="50"/>
                  </a:lnTo>
                  <a:lnTo>
                    <a:pt x="172" y="7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55" name="Freeform 239"/>
            <p:cNvSpPr>
              <a:spLocks/>
            </p:cNvSpPr>
            <p:nvPr/>
          </p:nvSpPr>
          <p:spPr bwMode="auto">
            <a:xfrm>
              <a:off x="956" y="3226"/>
              <a:ext cx="172" cy="144"/>
            </a:xfrm>
            <a:custGeom>
              <a:avLst/>
              <a:gdLst/>
              <a:ahLst/>
              <a:cxnLst>
                <a:cxn ang="0">
                  <a:pos x="172" y="72"/>
                </a:cxn>
                <a:cxn ang="0">
                  <a:pos x="168" y="96"/>
                </a:cxn>
                <a:cxn ang="0">
                  <a:pos x="156" y="114"/>
                </a:cxn>
                <a:cxn ang="0">
                  <a:pos x="136" y="130"/>
                </a:cxn>
                <a:cxn ang="0">
                  <a:pos x="112" y="140"/>
                </a:cxn>
                <a:cxn ang="0">
                  <a:pos x="86" y="144"/>
                </a:cxn>
                <a:cxn ang="0">
                  <a:pos x="58" y="140"/>
                </a:cxn>
                <a:cxn ang="0">
                  <a:pos x="34" y="130"/>
                </a:cxn>
                <a:cxn ang="0">
                  <a:pos x="16" y="114"/>
                </a:cxn>
                <a:cxn ang="0">
                  <a:pos x="4" y="96"/>
                </a:cxn>
                <a:cxn ang="0">
                  <a:pos x="0" y="72"/>
                </a:cxn>
                <a:cxn ang="0">
                  <a:pos x="4" y="50"/>
                </a:cxn>
                <a:cxn ang="0">
                  <a:pos x="16" y="30"/>
                </a:cxn>
                <a:cxn ang="0">
                  <a:pos x="34" y="14"/>
                </a:cxn>
                <a:cxn ang="0">
                  <a:pos x="58" y="4"/>
                </a:cxn>
                <a:cxn ang="0">
                  <a:pos x="86" y="0"/>
                </a:cxn>
                <a:cxn ang="0">
                  <a:pos x="112" y="4"/>
                </a:cxn>
                <a:cxn ang="0">
                  <a:pos x="136" y="14"/>
                </a:cxn>
                <a:cxn ang="0">
                  <a:pos x="156" y="30"/>
                </a:cxn>
                <a:cxn ang="0">
                  <a:pos x="168" y="50"/>
                </a:cxn>
                <a:cxn ang="0">
                  <a:pos x="172" y="72"/>
                </a:cxn>
              </a:cxnLst>
              <a:rect l="0" t="0" r="r" b="b"/>
              <a:pathLst>
                <a:path w="172" h="144">
                  <a:moveTo>
                    <a:pt x="172" y="72"/>
                  </a:moveTo>
                  <a:lnTo>
                    <a:pt x="168" y="96"/>
                  </a:lnTo>
                  <a:lnTo>
                    <a:pt x="156" y="114"/>
                  </a:lnTo>
                  <a:lnTo>
                    <a:pt x="136" y="130"/>
                  </a:lnTo>
                  <a:lnTo>
                    <a:pt x="112" y="140"/>
                  </a:lnTo>
                  <a:lnTo>
                    <a:pt x="86" y="144"/>
                  </a:lnTo>
                  <a:lnTo>
                    <a:pt x="58" y="140"/>
                  </a:lnTo>
                  <a:lnTo>
                    <a:pt x="34" y="130"/>
                  </a:lnTo>
                  <a:lnTo>
                    <a:pt x="16" y="114"/>
                  </a:lnTo>
                  <a:lnTo>
                    <a:pt x="4" y="96"/>
                  </a:lnTo>
                  <a:lnTo>
                    <a:pt x="0" y="72"/>
                  </a:lnTo>
                  <a:lnTo>
                    <a:pt x="4" y="50"/>
                  </a:lnTo>
                  <a:lnTo>
                    <a:pt x="16" y="30"/>
                  </a:lnTo>
                  <a:lnTo>
                    <a:pt x="34" y="14"/>
                  </a:lnTo>
                  <a:lnTo>
                    <a:pt x="58" y="4"/>
                  </a:lnTo>
                  <a:lnTo>
                    <a:pt x="86" y="0"/>
                  </a:lnTo>
                  <a:lnTo>
                    <a:pt x="112" y="4"/>
                  </a:lnTo>
                  <a:lnTo>
                    <a:pt x="136" y="14"/>
                  </a:lnTo>
                  <a:lnTo>
                    <a:pt x="156" y="30"/>
                  </a:lnTo>
                  <a:lnTo>
                    <a:pt x="168" y="50"/>
                  </a:lnTo>
                  <a:lnTo>
                    <a:pt x="172" y="72"/>
                  </a:lnTo>
                </a:path>
              </a:pathLst>
            </a:cu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56" name="Line 240"/>
            <p:cNvSpPr>
              <a:spLocks noChangeShapeType="1"/>
            </p:cNvSpPr>
            <p:nvPr/>
          </p:nvSpPr>
          <p:spPr bwMode="auto">
            <a:xfrm>
              <a:off x="2316" y="2276"/>
              <a:ext cx="36" cy="252"/>
            </a:xfrm>
            <a:prstGeom prst="line">
              <a:avLst/>
            </a:pr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57" name="Line 241"/>
            <p:cNvSpPr>
              <a:spLocks noChangeShapeType="1"/>
            </p:cNvSpPr>
            <p:nvPr/>
          </p:nvSpPr>
          <p:spPr bwMode="auto">
            <a:xfrm>
              <a:off x="2388" y="2672"/>
              <a:ext cx="1" cy="180"/>
            </a:xfrm>
            <a:prstGeom prst="line">
              <a:avLst/>
            </a:pr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58" name="Line 242"/>
            <p:cNvSpPr>
              <a:spLocks noChangeShapeType="1"/>
            </p:cNvSpPr>
            <p:nvPr/>
          </p:nvSpPr>
          <p:spPr bwMode="auto">
            <a:xfrm>
              <a:off x="2352" y="1880"/>
              <a:ext cx="1" cy="252"/>
            </a:xfrm>
            <a:prstGeom prst="line">
              <a:avLst/>
            </a:pr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59" name="Line 243"/>
            <p:cNvSpPr>
              <a:spLocks noChangeShapeType="1"/>
            </p:cNvSpPr>
            <p:nvPr/>
          </p:nvSpPr>
          <p:spPr bwMode="auto">
            <a:xfrm>
              <a:off x="2388" y="3032"/>
              <a:ext cx="1" cy="252"/>
            </a:xfrm>
            <a:prstGeom prst="line">
              <a:avLst/>
            </a:pr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60" name="Line 244"/>
            <p:cNvSpPr>
              <a:spLocks noChangeShapeType="1"/>
            </p:cNvSpPr>
            <p:nvPr/>
          </p:nvSpPr>
          <p:spPr bwMode="auto">
            <a:xfrm>
              <a:off x="4692" y="2996"/>
              <a:ext cx="1" cy="252"/>
            </a:xfrm>
            <a:prstGeom prst="line">
              <a:avLst/>
            </a:pr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61" name="Line 245"/>
            <p:cNvSpPr>
              <a:spLocks noChangeShapeType="1"/>
            </p:cNvSpPr>
            <p:nvPr/>
          </p:nvSpPr>
          <p:spPr bwMode="auto">
            <a:xfrm>
              <a:off x="1020" y="1844"/>
              <a:ext cx="1" cy="252"/>
            </a:xfrm>
            <a:prstGeom prst="line">
              <a:avLst/>
            </a:prstGeom>
            <a:noFill/>
            <a:ln w="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62" name="Freeform 246"/>
            <p:cNvSpPr>
              <a:spLocks/>
            </p:cNvSpPr>
            <p:nvPr/>
          </p:nvSpPr>
          <p:spPr bwMode="auto">
            <a:xfrm>
              <a:off x="2322" y="1380"/>
              <a:ext cx="68" cy="7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4" y="22"/>
                </a:cxn>
                <a:cxn ang="0">
                  <a:pos x="62" y="22"/>
                </a:cxn>
                <a:cxn ang="0">
                  <a:pos x="62" y="16"/>
                </a:cxn>
                <a:cxn ang="0">
                  <a:pos x="60" y="12"/>
                </a:cxn>
                <a:cxn ang="0">
                  <a:pos x="58" y="8"/>
                </a:cxn>
                <a:cxn ang="0">
                  <a:pos x="54" y="4"/>
                </a:cxn>
                <a:cxn ang="0">
                  <a:pos x="48" y="4"/>
                </a:cxn>
                <a:cxn ang="0">
                  <a:pos x="40" y="6"/>
                </a:cxn>
                <a:cxn ang="0">
                  <a:pos x="34" y="8"/>
                </a:cxn>
                <a:cxn ang="0">
                  <a:pos x="26" y="14"/>
                </a:cxn>
                <a:cxn ang="0">
                  <a:pos x="22" y="24"/>
                </a:cxn>
                <a:cxn ang="0">
                  <a:pos x="18" y="34"/>
                </a:cxn>
                <a:cxn ang="0">
                  <a:pos x="16" y="46"/>
                </a:cxn>
                <a:cxn ang="0">
                  <a:pos x="16" y="52"/>
                </a:cxn>
                <a:cxn ang="0">
                  <a:pos x="18" y="56"/>
                </a:cxn>
                <a:cxn ang="0">
                  <a:pos x="20" y="60"/>
                </a:cxn>
                <a:cxn ang="0">
                  <a:pos x="26" y="64"/>
                </a:cxn>
                <a:cxn ang="0">
                  <a:pos x="32" y="64"/>
                </a:cxn>
                <a:cxn ang="0">
                  <a:pos x="34" y="64"/>
                </a:cxn>
                <a:cxn ang="0">
                  <a:pos x="38" y="64"/>
                </a:cxn>
                <a:cxn ang="0">
                  <a:pos x="42" y="46"/>
                </a:cxn>
                <a:cxn ang="0">
                  <a:pos x="44" y="42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2" y="38"/>
                </a:cxn>
                <a:cxn ang="0">
                  <a:pos x="40" y="36"/>
                </a:cxn>
                <a:cxn ang="0">
                  <a:pos x="38" y="36"/>
                </a:cxn>
                <a:cxn ang="0">
                  <a:pos x="38" y="34"/>
                </a:cxn>
                <a:cxn ang="0">
                  <a:pos x="66" y="34"/>
                </a:cxn>
                <a:cxn ang="0">
                  <a:pos x="66" y="36"/>
                </a:cxn>
                <a:cxn ang="0">
                  <a:pos x="64" y="36"/>
                </a:cxn>
                <a:cxn ang="0">
                  <a:pos x="62" y="38"/>
                </a:cxn>
                <a:cxn ang="0">
                  <a:pos x="62" y="38"/>
                </a:cxn>
                <a:cxn ang="0">
                  <a:pos x="60" y="40"/>
                </a:cxn>
                <a:cxn ang="0">
                  <a:pos x="60" y="42"/>
                </a:cxn>
                <a:cxn ang="0">
                  <a:pos x="58" y="46"/>
                </a:cxn>
                <a:cxn ang="0">
                  <a:pos x="54" y="66"/>
                </a:cxn>
                <a:cxn ang="0">
                  <a:pos x="42" y="68"/>
                </a:cxn>
                <a:cxn ang="0">
                  <a:pos x="30" y="70"/>
                </a:cxn>
                <a:cxn ang="0">
                  <a:pos x="22" y="68"/>
                </a:cxn>
                <a:cxn ang="0">
                  <a:pos x="16" y="66"/>
                </a:cxn>
                <a:cxn ang="0">
                  <a:pos x="10" y="62"/>
                </a:cxn>
                <a:cxn ang="0">
                  <a:pos x="4" y="56"/>
                </a:cxn>
                <a:cxn ang="0">
                  <a:pos x="2" y="48"/>
                </a:cxn>
                <a:cxn ang="0">
                  <a:pos x="0" y="40"/>
                </a:cxn>
                <a:cxn ang="0">
                  <a:pos x="2" y="32"/>
                </a:cxn>
                <a:cxn ang="0">
                  <a:pos x="4" y="24"/>
                </a:cxn>
                <a:cxn ang="0">
                  <a:pos x="10" y="16"/>
                </a:cxn>
                <a:cxn ang="0">
                  <a:pos x="18" y="10"/>
                </a:cxn>
                <a:cxn ang="0">
                  <a:pos x="26" y="4"/>
                </a:cxn>
                <a:cxn ang="0">
                  <a:pos x="36" y="0"/>
                </a:cxn>
                <a:cxn ang="0">
                  <a:pos x="46" y="0"/>
                </a:cxn>
                <a:cxn ang="0">
                  <a:pos x="50" y="0"/>
                </a:cxn>
                <a:cxn ang="0">
                  <a:pos x="52" y="0"/>
                </a:cxn>
                <a:cxn ang="0">
                  <a:pos x="54" y="0"/>
                </a:cxn>
                <a:cxn ang="0">
                  <a:pos x="58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4" y="2"/>
                </a:cxn>
                <a:cxn ang="0">
                  <a:pos x="66" y="0"/>
                </a:cxn>
                <a:cxn ang="0">
                  <a:pos x="68" y="0"/>
                </a:cxn>
              </a:cxnLst>
              <a:rect l="0" t="0" r="r" b="b"/>
              <a:pathLst>
                <a:path w="68" h="70">
                  <a:moveTo>
                    <a:pt x="68" y="0"/>
                  </a:moveTo>
                  <a:lnTo>
                    <a:pt x="64" y="22"/>
                  </a:lnTo>
                  <a:lnTo>
                    <a:pt x="62" y="22"/>
                  </a:lnTo>
                  <a:lnTo>
                    <a:pt x="62" y="16"/>
                  </a:lnTo>
                  <a:lnTo>
                    <a:pt x="60" y="12"/>
                  </a:lnTo>
                  <a:lnTo>
                    <a:pt x="58" y="8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0" y="6"/>
                  </a:lnTo>
                  <a:lnTo>
                    <a:pt x="34" y="8"/>
                  </a:lnTo>
                  <a:lnTo>
                    <a:pt x="26" y="14"/>
                  </a:lnTo>
                  <a:lnTo>
                    <a:pt x="22" y="24"/>
                  </a:lnTo>
                  <a:lnTo>
                    <a:pt x="18" y="34"/>
                  </a:lnTo>
                  <a:lnTo>
                    <a:pt x="16" y="46"/>
                  </a:lnTo>
                  <a:lnTo>
                    <a:pt x="16" y="52"/>
                  </a:lnTo>
                  <a:lnTo>
                    <a:pt x="18" y="56"/>
                  </a:lnTo>
                  <a:lnTo>
                    <a:pt x="20" y="60"/>
                  </a:lnTo>
                  <a:lnTo>
                    <a:pt x="26" y="64"/>
                  </a:lnTo>
                  <a:lnTo>
                    <a:pt x="32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42" y="46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2" y="38"/>
                  </a:lnTo>
                  <a:lnTo>
                    <a:pt x="40" y="36"/>
                  </a:lnTo>
                  <a:lnTo>
                    <a:pt x="38" y="36"/>
                  </a:lnTo>
                  <a:lnTo>
                    <a:pt x="38" y="34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4" y="36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0" y="40"/>
                  </a:lnTo>
                  <a:lnTo>
                    <a:pt x="60" y="42"/>
                  </a:lnTo>
                  <a:lnTo>
                    <a:pt x="58" y="46"/>
                  </a:lnTo>
                  <a:lnTo>
                    <a:pt x="54" y="66"/>
                  </a:lnTo>
                  <a:lnTo>
                    <a:pt x="42" y="68"/>
                  </a:lnTo>
                  <a:lnTo>
                    <a:pt x="30" y="70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4" y="56"/>
                  </a:lnTo>
                  <a:lnTo>
                    <a:pt x="2" y="48"/>
                  </a:lnTo>
                  <a:lnTo>
                    <a:pt x="0" y="40"/>
                  </a:lnTo>
                  <a:lnTo>
                    <a:pt x="2" y="32"/>
                  </a:lnTo>
                  <a:lnTo>
                    <a:pt x="4" y="24"/>
                  </a:lnTo>
                  <a:lnTo>
                    <a:pt x="10" y="16"/>
                  </a:lnTo>
                  <a:lnTo>
                    <a:pt x="18" y="10"/>
                  </a:lnTo>
                  <a:lnTo>
                    <a:pt x="26" y="4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4" y="2"/>
                  </a:lnTo>
                  <a:lnTo>
                    <a:pt x="66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63" name="Freeform 247"/>
            <p:cNvSpPr>
              <a:spLocks noEditPoints="1"/>
            </p:cNvSpPr>
            <p:nvPr/>
          </p:nvSpPr>
          <p:spPr bwMode="auto">
            <a:xfrm>
              <a:off x="2312" y="1776"/>
              <a:ext cx="70" cy="6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58" y="2"/>
                </a:cxn>
                <a:cxn ang="0">
                  <a:pos x="66" y="6"/>
                </a:cxn>
                <a:cxn ang="0">
                  <a:pos x="70" y="14"/>
                </a:cxn>
                <a:cxn ang="0">
                  <a:pos x="68" y="22"/>
                </a:cxn>
                <a:cxn ang="0">
                  <a:pos x="60" y="28"/>
                </a:cxn>
                <a:cxn ang="0">
                  <a:pos x="48" y="32"/>
                </a:cxn>
                <a:cxn ang="0">
                  <a:pos x="62" y="38"/>
                </a:cxn>
                <a:cxn ang="0">
                  <a:pos x="64" y="48"/>
                </a:cxn>
                <a:cxn ang="0">
                  <a:pos x="62" y="58"/>
                </a:cxn>
                <a:cxn ang="0">
                  <a:pos x="52" y="66"/>
                </a:cxn>
                <a:cxn ang="0">
                  <a:pos x="40" y="68"/>
                </a:cxn>
                <a:cxn ang="0">
                  <a:pos x="0" y="68"/>
                </a:cxn>
                <a:cxn ang="0">
                  <a:pos x="4" y="66"/>
                </a:cxn>
                <a:cxn ang="0">
                  <a:pos x="8" y="64"/>
                </a:cxn>
                <a:cxn ang="0">
                  <a:pos x="12" y="60"/>
                </a:cxn>
                <a:cxn ang="0">
                  <a:pos x="24" y="16"/>
                </a:cxn>
                <a:cxn ang="0">
                  <a:pos x="26" y="8"/>
                </a:cxn>
                <a:cxn ang="0">
                  <a:pos x="24" y="4"/>
                </a:cxn>
                <a:cxn ang="0">
                  <a:pos x="18" y="2"/>
                </a:cxn>
                <a:cxn ang="0">
                  <a:pos x="36" y="30"/>
                </a:cxn>
                <a:cxn ang="0">
                  <a:pos x="46" y="28"/>
                </a:cxn>
                <a:cxn ang="0">
                  <a:pos x="52" y="22"/>
                </a:cxn>
                <a:cxn ang="0">
                  <a:pos x="54" y="14"/>
                </a:cxn>
                <a:cxn ang="0">
                  <a:pos x="52" y="8"/>
                </a:cxn>
                <a:cxn ang="0">
                  <a:pos x="44" y="4"/>
                </a:cxn>
                <a:cxn ang="0">
                  <a:pos x="36" y="30"/>
                </a:cxn>
                <a:cxn ang="0">
                  <a:pos x="26" y="64"/>
                </a:cxn>
                <a:cxn ang="0">
                  <a:pos x="30" y="64"/>
                </a:cxn>
                <a:cxn ang="0">
                  <a:pos x="42" y="62"/>
                </a:cxn>
                <a:cxn ang="0">
                  <a:pos x="48" y="52"/>
                </a:cxn>
                <a:cxn ang="0">
                  <a:pos x="48" y="42"/>
                </a:cxn>
                <a:cxn ang="0">
                  <a:pos x="46" y="36"/>
                </a:cxn>
                <a:cxn ang="0">
                  <a:pos x="40" y="34"/>
                </a:cxn>
              </a:cxnLst>
              <a:rect l="0" t="0" r="r" b="b"/>
              <a:pathLst>
                <a:path w="70" h="68">
                  <a:moveTo>
                    <a:pt x="18" y="0"/>
                  </a:moveTo>
                  <a:lnTo>
                    <a:pt x="46" y="0"/>
                  </a:lnTo>
                  <a:lnTo>
                    <a:pt x="54" y="2"/>
                  </a:lnTo>
                  <a:lnTo>
                    <a:pt x="58" y="2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68" y="10"/>
                  </a:lnTo>
                  <a:lnTo>
                    <a:pt x="70" y="14"/>
                  </a:lnTo>
                  <a:lnTo>
                    <a:pt x="68" y="18"/>
                  </a:lnTo>
                  <a:lnTo>
                    <a:pt x="68" y="22"/>
                  </a:lnTo>
                  <a:lnTo>
                    <a:pt x="64" y="24"/>
                  </a:lnTo>
                  <a:lnTo>
                    <a:pt x="60" y="28"/>
                  </a:lnTo>
                  <a:lnTo>
                    <a:pt x="56" y="30"/>
                  </a:lnTo>
                  <a:lnTo>
                    <a:pt x="48" y="32"/>
                  </a:lnTo>
                  <a:lnTo>
                    <a:pt x="56" y="34"/>
                  </a:lnTo>
                  <a:lnTo>
                    <a:pt x="62" y="38"/>
                  </a:lnTo>
                  <a:lnTo>
                    <a:pt x="64" y="44"/>
                  </a:lnTo>
                  <a:lnTo>
                    <a:pt x="64" y="48"/>
                  </a:lnTo>
                  <a:lnTo>
                    <a:pt x="64" y="54"/>
                  </a:lnTo>
                  <a:lnTo>
                    <a:pt x="62" y="58"/>
                  </a:lnTo>
                  <a:lnTo>
                    <a:pt x="58" y="62"/>
                  </a:lnTo>
                  <a:lnTo>
                    <a:pt x="52" y="66"/>
                  </a:lnTo>
                  <a:lnTo>
                    <a:pt x="46" y="66"/>
                  </a:lnTo>
                  <a:lnTo>
                    <a:pt x="40" y="68"/>
                  </a:lnTo>
                  <a:lnTo>
                    <a:pt x="30" y="68"/>
                  </a:lnTo>
                  <a:lnTo>
                    <a:pt x="0" y="68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2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24" y="16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8" y="0"/>
                  </a:lnTo>
                  <a:close/>
                  <a:moveTo>
                    <a:pt x="36" y="30"/>
                  </a:moveTo>
                  <a:lnTo>
                    <a:pt x="40" y="30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52" y="22"/>
                  </a:lnTo>
                  <a:lnTo>
                    <a:pt x="52" y="18"/>
                  </a:lnTo>
                  <a:lnTo>
                    <a:pt x="54" y="14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36" y="30"/>
                  </a:lnTo>
                  <a:close/>
                  <a:moveTo>
                    <a:pt x="34" y="34"/>
                  </a:moveTo>
                  <a:lnTo>
                    <a:pt x="26" y="64"/>
                  </a:lnTo>
                  <a:lnTo>
                    <a:pt x="28" y="64"/>
                  </a:lnTo>
                  <a:lnTo>
                    <a:pt x="30" y="64"/>
                  </a:lnTo>
                  <a:lnTo>
                    <a:pt x="36" y="64"/>
                  </a:lnTo>
                  <a:lnTo>
                    <a:pt x="42" y="62"/>
                  </a:lnTo>
                  <a:lnTo>
                    <a:pt x="44" y="58"/>
                  </a:lnTo>
                  <a:lnTo>
                    <a:pt x="48" y="52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2" y="36"/>
                  </a:lnTo>
                  <a:lnTo>
                    <a:pt x="40" y="34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64" name="Freeform 248"/>
            <p:cNvSpPr>
              <a:spLocks/>
            </p:cNvSpPr>
            <p:nvPr/>
          </p:nvSpPr>
          <p:spPr bwMode="auto">
            <a:xfrm>
              <a:off x="2322" y="2172"/>
              <a:ext cx="66" cy="70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62" y="22"/>
                </a:cxn>
                <a:cxn ang="0">
                  <a:pos x="60" y="22"/>
                </a:cxn>
                <a:cxn ang="0">
                  <a:pos x="58" y="16"/>
                </a:cxn>
                <a:cxn ang="0">
                  <a:pos x="58" y="12"/>
                </a:cxn>
                <a:cxn ang="0">
                  <a:pos x="54" y="8"/>
                </a:cxn>
                <a:cxn ang="0">
                  <a:pos x="50" y="6"/>
                </a:cxn>
                <a:cxn ang="0">
                  <a:pos x="44" y="4"/>
                </a:cxn>
                <a:cxn ang="0">
                  <a:pos x="38" y="6"/>
                </a:cxn>
                <a:cxn ang="0">
                  <a:pos x="30" y="10"/>
                </a:cxn>
                <a:cxn ang="0">
                  <a:pos x="26" y="14"/>
                </a:cxn>
                <a:cxn ang="0">
                  <a:pos x="22" y="20"/>
                </a:cxn>
                <a:cxn ang="0">
                  <a:pos x="18" y="28"/>
                </a:cxn>
                <a:cxn ang="0">
                  <a:pos x="16" y="38"/>
                </a:cxn>
                <a:cxn ang="0">
                  <a:pos x="16" y="46"/>
                </a:cxn>
                <a:cxn ang="0">
                  <a:pos x="16" y="52"/>
                </a:cxn>
                <a:cxn ang="0">
                  <a:pos x="16" y="56"/>
                </a:cxn>
                <a:cxn ang="0">
                  <a:pos x="20" y="60"/>
                </a:cxn>
                <a:cxn ang="0">
                  <a:pos x="24" y="62"/>
                </a:cxn>
                <a:cxn ang="0">
                  <a:pos x="32" y="64"/>
                </a:cxn>
                <a:cxn ang="0">
                  <a:pos x="38" y="64"/>
                </a:cxn>
                <a:cxn ang="0">
                  <a:pos x="44" y="62"/>
                </a:cxn>
                <a:cxn ang="0">
                  <a:pos x="48" y="58"/>
                </a:cxn>
                <a:cxn ang="0">
                  <a:pos x="54" y="54"/>
                </a:cxn>
                <a:cxn ang="0">
                  <a:pos x="56" y="54"/>
                </a:cxn>
                <a:cxn ang="0">
                  <a:pos x="50" y="60"/>
                </a:cxn>
                <a:cxn ang="0">
                  <a:pos x="44" y="66"/>
                </a:cxn>
                <a:cxn ang="0">
                  <a:pos x="36" y="68"/>
                </a:cxn>
                <a:cxn ang="0">
                  <a:pos x="28" y="70"/>
                </a:cxn>
                <a:cxn ang="0">
                  <a:pos x="20" y="68"/>
                </a:cxn>
                <a:cxn ang="0">
                  <a:pos x="12" y="66"/>
                </a:cxn>
                <a:cxn ang="0">
                  <a:pos x="6" y="62"/>
                </a:cxn>
                <a:cxn ang="0">
                  <a:pos x="2" y="56"/>
                </a:cxn>
                <a:cxn ang="0">
                  <a:pos x="0" y="50"/>
                </a:cxn>
                <a:cxn ang="0">
                  <a:pos x="0" y="42"/>
                </a:cxn>
                <a:cxn ang="0">
                  <a:pos x="0" y="32"/>
                </a:cxn>
                <a:cxn ang="0">
                  <a:pos x="6" y="22"/>
                </a:cxn>
                <a:cxn ang="0">
                  <a:pos x="10" y="16"/>
                </a:cxn>
                <a:cxn ang="0">
                  <a:pos x="16" y="10"/>
                </a:cxn>
                <a:cxn ang="0">
                  <a:pos x="22" y="6"/>
                </a:cxn>
                <a:cxn ang="0">
                  <a:pos x="34" y="2"/>
                </a:cxn>
                <a:cxn ang="0">
                  <a:pos x="44" y="0"/>
                </a:cxn>
                <a:cxn ang="0">
                  <a:pos x="50" y="0"/>
                </a:cxn>
                <a:cxn ang="0">
                  <a:pos x="54" y="2"/>
                </a:cxn>
                <a:cxn ang="0">
                  <a:pos x="58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4" y="0"/>
                </a:cxn>
                <a:cxn ang="0">
                  <a:pos x="66" y="0"/>
                </a:cxn>
              </a:cxnLst>
              <a:rect l="0" t="0" r="r" b="b"/>
              <a:pathLst>
                <a:path w="66" h="70">
                  <a:moveTo>
                    <a:pt x="66" y="0"/>
                  </a:moveTo>
                  <a:lnTo>
                    <a:pt x="62" y="22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4" y="8"/>
                  </a:lnTo>
                  <a:lnTo>
                    <a:pt x="50" y="6"/>
                  </a:lnTo>
                  <a:lnTo>
                    <a:pt x="44" y="4"/>
                  </a:lnTo>
                  <a:lnTo>
                    <a:pt x="38" y="6"/>
                  </a:lnTo>
                  <a:lnTo>
                    <a:pt x="30" y="10"/>
                  </a:lnTo>
                  <a:lnTo>
                    <a:pt x="26" y="14"/>
                  </a:lnTo>
                  <a:lnTo>
                    <a:pt x="22" y="20"/>
                  </a:lnTo>
                  <a:lnTo>
                    <a:pt x="18" y="28"/>
                  </a:lnTo>
                  <a:lnTo>
                    <a:pt x="16" y="38"/>
                  </a:lnTo>
                  <a:lnTo>
                    <a:pt x="16" y="46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20" y="60"/>
                  </a:lnTo>
                  <a:lnTo>
                    <a:pt x="24" y="62"/>
                  </a:lnTo>
                  <a:lnTo>
                    <a:pt x="32" y="64"/>
                  </a:lnTo>
                  <a:lnTo>
                    <a:pt x="38" y="64"/>
                  </a:lnTo>
                  <a:lnTo>
                    <a:pt x="44" y="62"/>
                  </a:lnTo>
                  <a:lnTo>
                    <a:pt x="48" y="58"/>
                  </a:lnTo>
                  <a:lnTo>
                    <a:pt x="54" y="54"/>
                  </a:lnTo>
                  <a:lnTo>
                    <a:pt x="56" y="54"/>
                  </a:lnTo>
                  <a:lnTo>
                    <a:pt x="50" y="60"/>
                  </a:lnTo>
                  <a:lnTo>
                    <a:pt x="44" y="66"/>
                  </a:lnTo>
                  <a:lnTo>
                    <a:pt x="36" y="68"/>
                  </a:lnTo>
                  <a:lnTo>
                    <a:pt x="28" y="70"/>
                  </a:lnTo>
                  <a:lnTo>
                    <a:pt x="20" y="68"/>
                  </a:lnTo>
                  <a:lnTo>
                    <a:pt x="12" y="66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2"/>
                  </a:lnTo>
                  <a:lnTo>
                    <a:pt x="6" y="22"/>
                  </a:lnTo>
                  <a:lnTo>
                    <a:pt x="10" y="16"/>
                  </a:lnTo>
                  <a:lnTo>
                    <a:pt x="16" y="10"/>
                  </a:lnTo>
                  <a:lnTo>
                    <a:pt x="22" y="6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50" y="0"/>
                  </a:lnTo>
                  <a:lnTo>
                    <a:pt x="54" y="2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65" name="Freeform 249"/>
            <p:cNvSpPr>
              <a:spLocks noEditPoints="1"/>
            </p:cNvSpPr>
            <p:nvPr/>
          </p:nvSpPr>
          <p:spPr bwMode="auto">
            <a:xfrm>
              <a:off x="2348" y="2568"/>
              <a:ext cx="74" cy="68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66"/>
                </a:cxn>
                <a:cxn ang="0">
                  <a:pos x="6" y="66"/>
                </a:cxn>
                <a:cxn ang="0">
                  <a:pos x="8" y="64"/>
                </a:cxn>
                <a:cxn ang="0">
                  <a:pos x="10" y="62"/>
                </a:cxn>
                <a:cxn ang="0">
                  <a:pos x="12" y="56"/>
                </a:cxn>
                <a:cxn ang="0">
                  <a:pos x="24" y="14"/>
                </a:cxn>
                <a:cxn ang="0">
                  <a:pos x="26" y="10"/>
                </a:cxn>
                <a:cxn ang="0">
                  <a:pos x="26" y="8"/>
                </a:cxn>
                <a:cxn ang="0">
                  <a:pos x="26" y="6"/>
                </a:cxn>
                <a:cxn ang="0">
                  <a:pos x="24" y="4"/>
                </a:cxn>
                <a:cxn ang="0">
                  <a:pos x="22" y="4"/>
                </a:cxn>
                <a:cxn ang="0">
                  <a:pos x="18" y="2"/>
                </a:cxn>
                <a:cxn ang="0">
                  <a:pos x="18" y="0"/>
                </a:cxn>
                <a:cxn ang="0">
                  <a:pos x="40" y="0"/>
                </a:cxn>
                <a:cxn ang="0">
                  <a:pos x="52" y="2"/>
                </a:cxn>
                <a:cxn ang="0">
                  <a:pos x="60" y="4"/>
                </a:cxn>
                <a:cxn ang="0">
                  <a:pos x="66" y="8"/>
                </a:cxn>
                <a:cxn ang="0">
                  <a:pos x="70" y="14"/>
                </a:cxn>
                <a:cxn ang="0">
                  <a:pos x="74" y="20"/>
                </a:cxn>
                <a:cxn ang="0">
                  <a:pos x="74" y="28"/>
                </a:cxn>
                <a:cxn ang="0">
                  <a:pos x="74" y="38"/>
                </a:cxn>
                <a:cxn ang="0">
                  <a:pos x="70" y="44"/>
                </a:cxn>
                <a:cxn ang="0">
                  <a:pos x="66" y="52"/>
                </a:cxn>
                <a:cxn ang="0">
                  <a:pos x="60" y="58"/>
                </a:cxn>
                <a:cxn ang="0">
                  <a:pos x="54" y="62"/>
                </a:cxn>
                <a:cxn ang="0">
                  <a:pos x="46" y="66"/>
                </a:cxn>
                <a:cxn ang="0">
                  <a:pos x="38" y="68"/>
                </a:cxn>
                <a:cxn ang="0">
                  <a:pos x="28" y="68"/>
                </a:cxn>
                <a:cxn ang="0">
                  <a:pos x="0" y="68"/>
                </a:cxn>
                <a:cxn ang="0">
                  <a:pos x="42" y="4"/>
                </a:cxn>
                <a:cxn ang="0">
                  <a:pos x="28" y="56"/>
                </a:cxn>
                <a:cxn ang="0">
                  <a:pos x="28" y="58"/>
                </a:cxn>
                <a:cxn ang="0">
                  <a:pos x="26" y="60"/>
                </a:cxn>
                <a:cxn ang="0">
                  <a:pos x="28" y="62"/>
                </a:cxn>
                <a:cxn ang="0">
                  <a:pos x="28" y="62"/>
                </a:cxn>
                <a:cxn ang="0">
                  <a:pos x="30" y="64"/>
                </a:cxn>
                <a:cxn ang="0">
                  <a:pos x="32" y="64"/>
                </a:cxn>
                <a:cxn ang="0">
                  <a:pos x="38" y="62"/>
                </a:cxn>
                <a:cxn ang="0">
                  <a:pos x="44" y="60"/>
                </a:cxn>
                <a:cxn ang="0">
                  <a:pos x="50" y="52"/>
                </a:cxn>
                <a:cxn ang="0">
                  <a:pos x="54" y="44"/>
                </a:cxn>
                <a:cxn ang="0">
                  <a:pos x="58" y="36"/>
                </a:cxn>
                <a:cxn ang="0">
                  <a:pos x="58" y="26"/>
                </a:cxn>
                <a:cxn ang="0">
                  <a:pos x="58" y="20"/>
                </a:cxn>
                <a:cxn ang="0">
                  <a:pos x="56" y="14"/>
                </a:cxn>
                <a:cxn ang="0">
                  <a:pos x="54" y="10"/>
                </a:cxn>
                <a:cxn ang="0">
                  <a:pos x="50" y="6"/>
                </a:cxn>
                <a:cxn ang="0">
                  <a:pos x="46" y="6"/>
                </a:cxn>
                <a:cxn ang="0">
                  <a:pos x="42" y="4"/>
                </a:cxn>
              </a:cxnLst>
              <a:rect l="0" t="0" r="r" b="b"/>
              <a:pathLst>
                <a:path w="74" h="68">
                  <a:moveTo>
                    <a:pt x="0" y="68"/>
                  </a:moveTo>
                  <a:lnTo>
                    <a:pt x="0" y="66"/>
                  </a:lnTo>
                  <a:lnTo>
                    <a:pt x="6" y="66"/>
                  </a:lnTo>
                  <a:lnTo>
                    <a:pt x="8" y="64"/>
                  </a:lnTo>
                  <a:lnTo>
                    <a:pt x="10" y="62"/>
                  </a:lnTo>
                  <a:lnTo>
                    <a:pt x="12" y="56"/>
                  </a:lnTo>
                  <a:lnTo>
                    <a:pt x="24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40" y="0"/>
                  </a:lnTo>
                  <a:lnTo>
                    <a:pt x="52" y="2"/>
                  </a:lnTo>
                  <a:lnTo>
                    <a:pt x="60" y="4"/>
                  </a:lnTo>
                  <a:lnTo>
                    <a:pt x="66" y="8"/>
                  </a:lnTo>
                  <a:lnTo>
                    <a:pt x="70" y="14"/>
                  </a:lnTo>
                  <a:lnTo>
                    <a:pt x="74" y="20"/>
                  </a:lnTo>
                  <a:lnTo>
                    <a:pt x="74" y="28"/>
                  </a:lnTo>
                  <a:lnTo>
                    <a:pt x="74" y="38"/>
                  </a:lnTo>
                  <a:lnTo>
                    <a:pt x="70" y="44"/>
                  </a:lnTo>
                  <a:lnTo>
                    <a:pt x="66" y="52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6" y="66"/>
                  </a:lnTo>
                  <a:lnTo>
                    <a:pt x="38" y="68"/>
                  </a:lnTo>
                  <a:lnTo>
                    <a:pt x="28" y="68"/>
                  </a:lnTo>
                  <a:lnTo>
                    <a:pt x="0" y="68"/>
                  </a:lnTo>
                  <a:close/>
                  <a:moveTo>
                    <a:pt x="42" y="4"/>
                  </a:moveTo>
                  <a:lnTo>
                    <a:pt x="28" y="56"/>
                  </a:lnTo>
                  <a:lnTo>
                    <a:pt x="28" y="58"/>
                  </a:lnTo>
                  <a:lnTo>
                    <a:pt x="26" y="60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8" y="62"/>
                  </a:lnTo>
                  <a:lnTo>
                    <a:pt x="44" y="60"/>
                  </a:lnTo>
                  <a:lnTo>
                    <a:pt x="50" y="52"/>
                  </a:lnTo>
                  <a:lnTo>
                    <a:pt x="54" y="44"/>
                  </a:lnTo>
                  <a:lnTo>
                    <a:pt x="58" y="36"/>
                  </a:lnTo>
                  <a:lnTo>
                    <a:pt x="58" y="26"/>
                  </a:lnTo>
                  <a:lnTo>
                    <a:pt x="58" y="20"/>
                  </a:lnTo>
                  <a:lnTo>
                    <a:pt x="56" y="14"/>
                  </a:lnTo>
                  <a:lnTo>
                    <a:pt x="54" y="10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66" name="Freeform 250"/>
            <p:cNvSpPr>
              <a:spLocks/>
            </p:cNvSpPr>
            <p:nvPr/>
          </p:nvSpPr>
          <p:spPr bwMode="auto">
            <a:xfrm>
              <a:off x="2318" y="2928"/>
              <a:ext cx="74" cy="68"/>
            </a:xfrm>
            <a:custGeom>
              <a:avLst/>
              <a:gdLst/>
              <a:ahLst/>
              <a:cxnLst>
                <a:cxn ang="0">
                  <a:pos x="40" y="4"/>
                </a:cxn>
                <a:cxn ang="0">
                  <a:pos x="32" y="30"/>
                </a:cxn>
                <a:cxn ang="0">
                  <a:pos x="38" y="30"/>
                </a:cxn>
                <a:cxn ang="0">
                  <a:pos x="42" y="30"/>
                </a:cxn>
                <a:cxn ang="0">
                  <a:pos x="46" y="28"/>
                </a:cxn>
                <a:cxn ang="0">
                  <a:pos x="48" y="26"/>
                </a:cxn>
                <a:cxn ang="0">
                  <a:pos x="52" y="22"/>
                </a:cxn>
                <a:cxn ang="0">
                  <a:pos x="54" y="18"/>
                </a:cxn>
                <a:cxn ang="0">
                  <a:pos x="56" y="18"/>
                </a:cxn>
                <a:cxn ang="0">
                  <a:pos x="48" y="46"/>
                </a:cxn>
                <a:cxn ang="0">
                  <a:pos x="46" y="46"/>
                </a:cxn>
                <a:cxn ang="0">
                  <a:pos x="46" y="44"/>
                </a:cxn>
                <a:cxn ang="0">
                  <a:pos x="46" y="42"/>
                </a:cxn>
                <a:cxn ang="0">
                  <a:pos x="46" y="40"/>
                </a:cxn>
                <a:cxn ang="0">
                  <a:pos x="46" y="38"/>
                </a:cxn>
                <a:cxn ang="0">
                  <a:pos x="44" y="36"/>
                </a:cxn>
                <a:cxn ang="0">
                  <a:pos x="42" y="36"/>
                </a:cxn>
                <a:cxn ang="0">
                  <a:pos x="38" y="34"/>
                </a:cxn>
                <a:cxn ang="0">
                  <a:pos x="32" y="34"/>
                </a:cxn>
                <a:cxn ang="0">
                  <a:pos x="26" y="54"/>
                </a:cxn>
                <a:cxn ang="0">
                  <a:pos x="24" y="58"/>
                </a:cxn>
                <a:cxn ang="0">
                  <a:pos x="24" y="60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4" y="64"/>
                </a:cxn>
                <a:cxn ang="0">
                  <a:pos x="26" y="64"/>
                </a:cxn>
                <a:cxn ang="0">
                  <a:pos x="26" y="66"/>
                </a:cxn>
                <a:cxn ang="0">
                  <a:pos x="28" y="66"/>
                </a:cxn>
                <a:cxn ang="0">
                  <a:pos x="32" y="66"/>
                </a:cxn>
                <a:cxn ang="0">
                  <a:pos x="32" y="68"/>
                </a:cxn>
                <a:cxn ang="0">
                  <a:pos x="0" y="68"/>
                </a:cxn>
                <a:cxn ang="0">
                  <a:pos x="0" y="66"/>
                </a:cxn>
                <a:cxn ang="0">
                  <a:pos x="4" y="66"/>
                </a:cxn>
                <a:cxn ang="0">
                  <a:pos x="6" y="64"/>
                </a:cxn>
                <a:cxn ang="0">
                  <a:pos x="8" y="62"/>
                </a:cxn>
                <a:cxn ang="0">
                  <a:pos x="10" y="56"/>
                </a:cxn>
                <a:cxn ang="0">
                  <a:pos x="22" y="16"/>
                </a:cxn>
                <a:cxn ang="0">
                  <a:pos x="22" y="10"/>
                </a:cxn>
                <a:cxn ang="0">
                  <a:pos x="24" y="8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0" y="4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74" y="0"/>
                </a:cxn>
                <a:cxn ang="0">
                  <a:pos x="68" y="18"/>
                </a:cxn>
                <a:cxn ang="0">
                  <a:pos x="66" y="18"/>
                </a:cxn>
                <a:cxn ang="0">
                  <a:pos x="66" y="14"/>
                </a:cxn>
                <a:cxn ang="0">
                  <a:pos x="64" y="10"/>
                </a:cxn>
                <a:cxn ang="0">
                  <a:pos x="62" y="8"/>
                </a:cxn>
                <a:cxn ang="0">
                  <a:pos x="60" y="6"/>
                </a:cxn>
                <a:cxn ang="0">
                  <a:pos x="54" y="6"/>
                </a:cxn>
                <a:cxn ang="0">
                  <a:pos x="48" y="4"/>
                </a:cxn>
                <a:cxn ang="0">
                  <a:pos x="40" y="4"/>
                </a:cxn>
              </a:cxnLst>
              <a:rect l="0" t="0" r="r" b="b"/>
              <a:pathLst>
                <a:path w="74" h="68">
                  <a:moveTo>
                    <a:pt x="40" y="4"/>
                  </a:moveTo>
                  <a:lnTo>
                    <a:pt x="32" y="30"/>
                  </a:lnTo>
                  <a:lnTo>
                    <a:pt x="38" y="30"/>
                  </a:lnTo>
                  <a:lnTo>
                    <a:pt x="42" y="30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6" y="18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4" y="36"/>
                  </a:lnTo>
                  <a:lnTo>
                    <a:pt x="42" y="36"/>
                  </a:lnTo>
                  <a:lnTo>
                    <a:pt x="38" y="34"/>
                  </a:lnTo>
                  <a:lnTo>
                    <a:pt x="32" y="34"/>
                  </a:lnTo>
                  <a:lnTo>
                    <a:pt x="26" y="54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32" y="66"/>
                  </a:lnTo>
                  <a:lnTo>
                    <a:pt x="32" y="68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4" y="66"/>
                  </a:lnTo>
                  <a:lnTo>
                    <a:pt x="6" y="64"/>
                  </a:lnTo>
                  <a:lnTo>
                    <a:pt x="8" y="62"/>
                  </a:lnTo>
                  <a:lnTo>
                    <a:pt x="10" y="56"/>
                  </a:lnTo>
                  <a:lnTo>
                    <a:pt x="22" y="16"/>
                  </a:lnTo>
                  <a:lnTo>
                    <a:pt x="22" y="10"/>
                  </a:lnTo>
                  <a:lnTo>
                    <a:pt x="24" y="8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74" y="0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6" y="14"/>
                  </a:lnTo>
                  <a:lnTo>
                    <a:pt x="64" y="10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67" name="Freeform 251"/>
            <p:cNvSpPr>
              <a:spLocks noEditPoints="1"/>
            </p:cNvSpPr>
            <p:nvPr/>
          </p:nvSpPr>
          <p:spPr bwMode="auto">
            <a:xfrm>
              <a:off x="2308" y="3324"/>
              <a:ext cx="68" cy="68"/>
            </a:xfrm>
            <a:custGeom>
              <a:avLst/>
              <a:gdLst/>
              <a:ahLst/>
              <a:cxnLst>
                <a:cxn ang="0">
                  <a:pos x="48" y="46"/>
                </a:cxn>
                <a:cxn ang="0">
                  <a:pos x="26" y="46"/>
                </a:cxn>
                <a:cxn ang="0">
                  <a:pos x="24" y="50"/>
                </a:cxn>
                <a:cxn ang="0">
                  <a:pos x="18" y="58"/>
                </a:cxn>
                <a:cxn ang="0">
                  <a:pos x="16" y="60"/>
                </a:cxn>
                <a:cxn ang="0">
                  <a:pos x="16" y="60"/>
                </a:cxn>
                <a:cxn ang="0">
                  <a:pos x="16" y="62"/>
                </a:cxn>
                <a:cxn ang="0">
                  <a:pos x="14" y="62"/>
                </a:cxn>
                <a:cxn ang="0">
                  <a:pos x="16" y="64"/>
                </a:cxn>
                <a:cxn ang="0">
                  <a:pos x="16" y="64"/>
                </a:cxn>
                <a:cxn ang="0">
                  <a:pos x="18" y="66"/>
                </a:cxn>
                <a:cxn ang="0">
                  <a:pos x="20" y="66"/>
                </a:cxn>
                <a:cxn ang="0">
                  <a:pos x="20" y="68"/>
                </a:cxn>
                <a:cxn ang="0">
                  <a:pos x="0" y="68"/>
                </a:cxn>
                <a:cxn ang="0">
                  <a:pos x="0" y="66"/>
                </a:cxn>
                <a:cxn ang="0">
                  <a:pos x="4" y="66"/>
                </a:cxn>
                <a:cxn ang="0">
                  <a:pos x="6" y="64"/>
                </a:cxn>
                <a:cxn ang="0">
                  <a:pos x="8" y="62"/>
                </a:cxn>
                <a:cxn ang="0">
                  <a:pos x="14" y="56"/>
                </a:cxn>
                <a:cxn ang="0">
                  <a:pos x="60" y="0"/>
                </a:cxn>
                <a:cxn ang="0">
                  <a:pos x="62" y="0"/>
                </a:cxn>
                <a:cxn ang="0">
                  <a:pos x="62" y="54"/>
                </a:cxn>
                <a:cxn ang="0">
                  <a:pos x="62" y="58"/>
                </a:cxn>
                <a:cxn ang="0">
                  <a:pos x="62" y="60"/>
                </a:cxn>
                <a:cxn ang="0">
                  <a:pos x="62" y="62"/>
                </a:cxn>
                <a:cxn ang="0">
                  <a:pos x="64" y="64"/>
                </a:cxn>
                <a:cxn ang="0">
                  <a:pos x="66" y="66"/>
                </a:cxn>
                <a:cxn ang="0">
                  <a:pos x="68" y="66"/>
                </a:cxn>
                <a:cxn ang="0">
                  <a:pos x="68" y="68"/>
                </a:cxn>
                <a:cxn ang="0">
                  <a:pos x="38" y="68"/>
                </a:cxn>
                <a:cxn ang="0">
                  <a:pos x="38" y="66"/>
                </a:cxn>
                <a:cxn ang="0">
                  <a:pos x="42" y="66"/>
                </a:cxn>
                <a:cxn ang="0">
                  <a:pos x="44" y="66"/>
                </a:cxn>
                <a:cxn ang="0">
                  <a:pos x="46" y="64"/>
                </a:cxn>
                <a:cxn ang="0">
                  <a:pos x="46" y="62"/>
                </a:cxn>
                <a:cxn ang="0">
                  <a:pos x="48" y="60"/>
                </a:cxn>
                <a:cxn ang="0">
                  <a:pos x="48" y="56"/>
                </a:cxn>
                <a:cxn ang="0">
                  <a:pos x="48" y="46"/>
                </a:cxn>
                <a:cxn ang="0">
                  <a:pos x="48" y="42"/>
                </a:cxn>
                <a:cxn ang="0">
                  <a:pos x="48" y="20"/>
                </a:cxn>
                <a:cxn ang="0">
                  <a:pos x="30" y="42"/>
                </a:cxn>
                <a:cxn ang="0">
                  <a:pos x="48" y="42"/>
                </a:cxn>
              </a:cxnLst>
              <a:rect l="0" t="0" r="r" b="b"/>
              <a:pathLst>
                <a:path w="68" h="68">
                  <a:moveTo>
                    <a:pt x="48" y="46"/>
                  </a:moveTo>
                  <a:lnTo>
                    <a:pt x="26" y="46"/>
                  </a:lnTo>
                  <a:lnTo>
                    <a:pt x="24" y="50"/>
                  </a:lnTo>
                  <a:lnTo>
                    <a:pt x="18" y="58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0" y="68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4" y="66"/>
                  </a:lnTo>
                  <a:lnTo>
                    <a:pt x="6" y="64"/>
                  </a:lnTo>
                  <a:lnTo>
                    <a:pt x="8" y="62"/>
                  </a:lnTo>
                  <a:lnTo>
                    <a:pt x="14" y="56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2" y="54"/>
                  </a:lnTo>
                  <a:lnTo>
                    <a:pt x="62" y="58"/>
                  </a:lnTo>
                  <a:lnTo>
                    <a:pt x="62" y="60"/>
                  </a:lnTo>
                  <a:lnTo>
                    <a:pt x="62" y="62"/>
                  </a:lnTo>
                  <a:lnTo>
                    <a:pt x="64" y="64"/>
                  </a:lnTo>
                  <a:lnTo>
                    <a:pt x="66" y="66"/>
                  </a:lnTo>
                  <a:lnTo>
                    <a:pt x="68" y="66"/>
                  </a:lnTo>
                  <a:lnTo>
                    <a:pt x="68" y="68"/>
                  </a:lnTo>
                  <a:lnTo>
                    <a:pt x="38" y="68"/>
                  </a:lnTo>
                  <a:lnTo>
                    <a:pt x="38" y="66"/>
                  </a:lnTo>
                  <a:lnTo>
                    <a:pt x="42" y="66"/>
                  </a:lnTo>
                  <a:lnTo>
                    <a:pt x="44" y="66"/>
                  </a:lnTo>
                  <a:lnTo>
                    <a:pt x="46" y="64"/>
                  </a:lnTo>
                  <a:lnTo>
                    <a:pt x="46" y="62"/>
                  </a:lnTo>
                  <a:lnTo>
                    <a:pt x="48" y="60"/>
                  </a:lnTo>
                  <a:lnTo>
                    <a:pt x="48" y="56"/>
                  </a:lnTo>
                  <a:lnTo>
                    <a:pt x="48" y="46"/>
                  </a:lnTo>
                  <a:close/>
                  <a:moveTo>
                    <a:pt x="48" y="42"/>
                  </a:moveTo>
                  <a:lnTo>
                    <a:pt x="48" y="20"/>
                  </a:lnTo>
                  <a:lnTo>
                    <a:pt x="30" y="42"/>
                  </a:lnTo>
                  <a:lnTo>
                    <a:pt x="48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68" name="Freeform 252"/>
            <p:cNvSpPr>
              <a:spLocks/>
            </p:cNvSpPr>
            <p:nvPr/>
          </p:nvSpPr>
          <p:spPr bwMode="auto">
            <a:xfrm>
              <a:off x="882" y="3754"/>
              <a:ext cx="38" cy="9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4"/>
                </a:cxn>
                <a:cxn ang="0">
                  <a:pos x="30" y="10"/>
                </a:cxn>
                <a:cxn ang="0">
                  <a:pos x="26" y="16"/>
                </a:cxn>
                <a:cxn ang="0">
                  <a:pos x="18" y="28"/>
                </a:cxn>
                <a:cxn ang="0">
                  <a:pos x="14" y="42"/>
                </a:cxn>
                <a:cxn ang="0">
                  <a:pos x="10" y="56"/>
                </a:cxn>
                <a:cxn ang="0">
                  <a:pos x="8" y="70"/>
                </a:cxn>
                <a:cxn ang="0">
                  <a:pos x="10" y="78"/>
                </a:cxn>
                <a:cxn ang="0">
                  <a:pos x="12" y="88"/>
                </a:cxn>
                <a:cxn ang="0">
                  <a:pos x="10" y="90"/>
                </a:cxn>
                <a:cxn ang="0">
                  <a:pos x="2" y="72"/>
                </a:cxn>
                <a:cxn ang="0">
                  <a:pos x="0" y="54"/>
                </a:cxn>
                <a:cxn ang="0">
                  <a:pos x="0" y="44"/>
                </a:cxn>
                <a:cxn ang="0">
                  <a:pos x="4" y="34"/>
                </a:cxn>
                <a:cxn ang="0">
                  <a:pos x="10" y="22"/>
                </a:cxn>
                <a:cxn ang="0">
                  <a:pos x="20" y="12"/>
                </a:cxn>
                <a:cxn ang="0">
                  <a:pos x="28" y="6"/>
                </a:cxn>
                <a:cxn ang="0">
                  <a:pos x="38" y="0"/>
                </a:cxn>
              </a:cxnLst>
              <a:rect l="0" t="0" r="r" b="b"/>
              <a:pathLst>
                <a:path w="38" h="90">
                  <a:moveTo>
                    <a:pt x="38" y="0"/>
                  </a:moveTo>
                  <a:lnTo>
                    <a:pt x="38" y="4"/>
                  </a:lnTo>
                  <a:lnTo>
                    <a:pt x="30" y="10"/>
                  </a:lnTo>
                  <a:lnTo>
                    <a:pt x="26" y="16"/>
                  </a:lnTo>
                  <a:lnTo>
                    <a:pt x="18" y="28"/>
                  </a:lnTo>
                  <a:lnTo>
                    <a:pt x="14" y="42"/>
                  </a:lnTo>
                  <a:lnTo>
                    <a:pt x="10" y="56"/>
                  </a:lnTo>
                  <a:lnTo>
                    <a:pt x="8" y="70"/>
                  </a:lnTo>
                  <a:lnTo>
                    <a:pt x="10" y="78"/>
                  </a:lnTo>
                  <a:lnTo>
                    <a:pt x="12" y="88"/>
                  </a:lnTo>
                  <a:lnTo>
                    <a:pt x="10" y="90"/>
                  </a:lnTo>
                  <a:lnTo>
                    <a:pt x="2" y="72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4" y="34"/>
                  </a:lnTo>
                  <a:lnTo>
                    <a:pt x="10" y="22"/>
                  </a:lnTo>
                  <a:lnTo>
                    <a:pt x="20" y="12"/>
                  </a:lnTo>
                  <a:lnTo>
                    <a:pt x="28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69" name="Freeform 253"/>
            <p:cNvSpPr>
              <a:spLocks noEditPoints="1"/>
            </p:cNvSpPr>
            <p:nvPr/>
          </p:nvSpPr>
          <p:spPr bwMode="auto">
            <a:xfrm>
              <a:off x="912" y="3778"/>
              <a:ext cx="46" cy="48"/>
            </a:xfrm>
            <a:custGeom>
              <a:avLst/>
              <a:gdLst/>
              <a:ahLst/>
              <a:cxnLst>
                <a:cxn ang="0">
                  <a:pos x="36" y="34"/>
                </a:cxn>
                <a:cxn ang="0">
                  <a:pos x="36" y="40"/>
                </a:cxn>
                <a:cxn ang="0">
                  <a:pos x="36" y="40"/>
                </a:cxn>
                <a:cxn ang="0">
                  <a:pos x="36" y="40"/>
                </a:cxn>
                <a:cxn ang="0">
                  <a:pos x="38" y="40"/>
                </a:cxn>
                <a:cxn ang="0">
                  <a:pos x="40" y="38"/>
                </a:cxn>
                <a:cxn ang="0">
                  <a:pos x="44" y="36"/>
                </a:cxn>
                <a:cxn ang="0">
                  <a:pos x="36" y="44"/>
                </a:cxn>
                <a:cxn ang="0">
                  <a:pos x="28" y="48"/>
                </a:cxn>
                <a:cxn ang="0">
                  <a:pos x="24" y="46"/>
                </a:cxn>
                <a:cxn ang="0">
                  <a:pos x="22" y="42"/>
                </a:cxn>
                <a:cxn ang="0">
                  <a:pos x="24" y="36"/>
                </a:cxn>
                <a:cxn ang="0">
                  <a:pos x="20" y="40"/>
                </a:cxn>
                <a:cxn ang="0">
                  <a:pos x="12" y="46"/>
                </a:cxn>
                <a:cxn ang="0">
                  <a:pos x="4" y="46"/>
                </a:cxn>
                <a:cxn ang="0">
                  <a:pos x="0" y="40"/>
                </a:cxn>
                <a:cxn ang="0">
                  <a:pos x="0" y="28"/>
                </a:cxn>
                <a:cxn ang="0">
                  <a:pos x="8" y="1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34" y="0"/>
                </a:cxn>
                <a:cxn ang="0">
                  <a:pos x="30" y="10"/>
                </a:cxn>
                <a:cxn ang="0">
                  <a:pos x="28" y="4"/>
                </a:cxn>
                <a:cxn ang="0">
                  <a:pos x="26" y="2"/>
                </a:cxn>
                <a:cxn ang="0">
                  <a:pos x="22" y="4"/>
                </a:cxn>
                <a:cxn ang="0">
                  <a:pos x="16" y="16"/>
                </a:cxn>
                <a:cxn ang="0">
                  <a:pos x="12" y="34"/>
                </a:cxn>
                <a:cxn ang="0">
                  <a:pos x="12" y="38"/>
                </a:cxn>
                <a:cxn ang="0">
                  <a:pos x="14" y="40"/>
                </a:cxn>
                <a:cxn ang="0">
                  <a:pos x="20" y="36"/>
                </a:cxn>
                <a:cxn ang="0">
                  <a:pos x="26" y="28"/>
                </a:cxn>
                <a:cxn ang="0">
                  <a:pos x="30" y="10"/>
                </a:cxn>
              </a:cxnLst>
              <a:rect l="0" t="0" r="r" b="b"/>
              <a:pathLst>
                <a:path w="46" h="48">
                  <a:moveTo>
                    <a:pt x="46" y="0"/>
                  </a:moveTo>
                  <a:lnTo>
                    <a:pt x="36" y="34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8" y="40"/>
                  </a:lnTo>
                  <a:lnTo>
                    <a:pt x="40" y="40"/>
                  </a:lnTo>
                  <a:lnTo>
                    <a:pt x="40" y="38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0" y="42"/>
                  </a:lnTo>
                  <a:lnTo>
                    <a:pt x="36" y="44"/>
                  </a:lnTo>
                  <a:lnTo>
                    <a:pt x="32" y="46"/>
                  </a:lnTo>
                  <a:lnTo>
                    <a:pt x="28" y="48"/>
                  </a:lnTo>
                  <a:lnTo>
                    <a:pt x="26" y="46"/>
                  </a:lnTo>
                  <a:lnTo>
                    <a:pt x="24" y="46"/>
                  </a:lnTo>
                  <a:lnTo>
                    <a:pt x="24" y="44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6" y="32"/>
                  </a:lnTo>
                  <a:lnTo>
                    <a:pt x="20" y="40"/>
                  </a:lnTo>
                  <a:lnTo>
                    <a:pt x="14" y="44"/>
                  </a:lnTo>
                  <a:lnTo>
                    <a:pt x="12" y="46"/>
                  </a:lnTo>
                  <a:lnTo>
                    <a:pt x="8" y="48"/>
                  </a:lnTo>
                  <a:lnTo>
                    <a:pt x="4" y="46"/>
                  </a:lnTo>
                  <a:lnTo>
                    <a:pt x="2" y="44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0" y="28"/>
                  </a:lnTo>
                  <a:lnTo>
                    <a:pt x="4" y="18"/>
                  </a:lnTo>
                  <a:lnTo>
                    <a:pt x="8" y="10"/>
                  </a:lnTo>
                  <a:lnTo>
                    <a:pt x="14" y="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2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4" y="0"/>
                  </a:lnTo>
                  <a:lnTo>
                    <a:pt x="46" y="0"/>
                  </a:lnTo>
                  <a:close/>
                  <a:moveTo>
                    <a:pt x="30" y="10"/>
                  </a:moveTo>
                  <a:lnTo>
                    <a:pt x="30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6" y="2"/>
                  </a:lnTo>
                  <a:lnTo>
                    <a:pt x="24" y="2"/>
                  </a:lnTo>
                  <a:lnTo>
                    <a:pt x="22" y="4"/>
                  </a:lnTo>
                  <a:lnTo>
                    <a:pt x="20" y="8"/>
                  </a:lnTo>
                  <a:lnTo>
                    <a:pt x="16" y="16"/>
                  </a:lnTo>
                  <a:lnTo>
                    <a:pt x="12" y="26"/>
                  </a:lnTo>
                  <a:lnTo>
                    <a:pt x="12" y="34"/>
                  </a:lnTo>
                  <a:lnTo>
                    <a:pt x="12" y="36"/>
                  </a:lnTo>
                  <a:lnTo>
                    <a:pt x="12" y="38"/>
                  </a:lnTo>
                  <a:lnTo>
                    <a:pt x="14" y="40"/>
                  </a:lnTo>
                  <a:lnTo>
                    <a:pt x="14" y="40"/>
                  </a:lnTo>
                  <a:lnTo>
                    <a:pt x="16" y="40"/>
                  </a:lnTo>
                  <a:lnTo>
                    <a:pt x="20" y="36"/>
                  </a:lnTo>
                  <a:lnTo>
                    <a:pt x="22" y="32"/>
                  </a:lnTo>
                  <a:lnTo>
                    <a:pt x="26" y="28"/>
                  </a:lnTo>
                  <a:lnTo>
                    <a:pt x="28" y="18"/>
                  </a:lnTo>
                  <a:lnTo>
                    <a:pt x="30" y="1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70" name="Freeform 254"/>
            <p:cNvSpPr>
              <a:spLocks/>
            </p:cNvSpPr>
            <p:nvPr/>
          </p:nvSpPr>
          <p:spPr bwMode="auto">
            <a:xfrm>
              <a:off x="948" y="3754"/>
              <a:ext cx="38" cy="90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0" y="88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74"/>
                </a:cxn>
                <a:cxn ang="0">
                  <a:pos x="18" y="66"/>
                </a:cxn>
                <a:cxn ang="0">
                  <a:pos x="22" y="56"/>
                </a:cxn>
                <a:cxn ang="0">
                  <a:pos x="26" y="46"/>
                </a:cxn>
                <a:cxn ang="0">
                  <a:pos x="28" y="34"/>
                </a:cxn>
                <a:cxn ang="0">
                  <a:pos x="28" y="22"/>
                </a:cxn>
                <a:cxn ang="0">
                  <a:pos x="28" y="14"/>
                </a:cxn>
                <a:cxn ang="0">
                  <a:pos x="24" y="4"/>
                </a:cxn>
                <a:cxn ang="0">
                  <a:pos x="26" y="0"/>
                </a:cxn>
                <a:cxn ang="0">
                  <a:pos x="36" y="18"/>
                </a:cxn>
                <a:cxn ang="0">
                  <a:pos x="38" y="38"/>
                </a:cxn>
                <a:cxn ang="0">
                  <a:pos x="38" y="48"/>
                </a:cxn>
                <a:cxn ang="0">
                  <a:pos x="34" y="58"/>
                </a:cxn>
                <a:cxn ang="0">
                  <a:pos x="28" y="70"/>
                </a:cxn>
                <a:cxn ang="0">
                  <a:pos x="18" y="80"/>
                </a:cxn>
                <a:cxn ang="0">
                  <a:pos x="10" y="86"/>
                </a:cxn>
                <a:cxn ang="0">
                  <a:pos x="0" y="90"/>
                </a:cxn>
              </a:cxnLst>
              <a:rect l="0" t="0" r="r" b="b"/>
              <a:pathLst>
                <a:path w="38" h="90">
                  <a:moveTo>
                    <a:pt x="0" y="90"/>
                  </a:moveTo>
                  <a:lnTo>
                    <a:pt x="0" y="88"/>
                  </a:lnTo>
                  <a:lnTo>
                    <a:pt x="6" y="84"/>
                  </a:lnTo>
                  <a:lnTo>
                    <a:pt x="10" y="80"/>
                  </a:lnTo>
                  <a:lnTo>
                    <a:pt x="14" y="74"/>
                  </a:lnTo>
                  <a:lnTo>
                    <a:pt x="18" y="66"/>
                  </a:lnTo>
                  <a:lnTo>
                    <a:pt x="22" y="56"/>
                  </a:lnTo>
                  <a:lnTo>
                    <a:pt x="26" y="46"/>
                  </a:lnTo>
                  <a:lnTo>
                    <a:pt x="28" y="34"/>
                  </a:lnTo>
                  <a:lnTo>
                    <a:pt x="28" y="22"/>
                  </a:lnTo>
                  <a:lnTo>
                    <a:pt x="28" y="14"/>
                  </a:lnTo>
                  <a:lnTo>
                    <a:pt x="24" y="4"/>
                  </a:lnTo>
                  <a:lnTo>
                    <a:pt x="26" y="0"/>
                  </a:lnTo>
                  <a:lnTo>
                    <a:pt x="36" y="18"/>
                  </a:lnTo>
                  <a:lnTo>
                    <a:pt x="38" y="38"/>
                  </a:lnTo>
                  <a:lnTo>
                    <a:pt x="38" y="48"/>
                  </a:lnTo>
                  <a:lnTo>
                    <a:pt x="34" y="58"/>
                  </a:lnTo>
                  <a:lnTo>
                    <a:pt x="28" y="70"/>
                  </a:lnTo>
                  <a:lnTo>
                    <a:pt x="18" y="80"/>
                  </a:lnTo>
                  <a:lnTo>
                    <a:pt x="10" y="86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71" name="Freeform 255"/>
            <p:cNvSpPr>
              <a:spLocks/>
            </p:cNvSpPr>
            <p:nvPr/>
          </p:nvSpPr>
          <p:spPr bwMode="auto">
            <a:xfrm>
              <a:off x="2322" y="3682"/>
              <a:ext cx="38" cy="9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4"/>
                </a:cxn>
                <a:cxn ang="0">
                  <a:pos x="30" y="10"/>
                </a:cxn>
                <a:cxn ang="0">
                  <a:pos x="26" y="16"/>
                </a:cxn>
                <a:cxn ang="0">
                  <a:pos x="18" y="28"/>
                </a:cxn>
                <a:cxn ang="0">
                  <a:pos x="14" y="42"/>
                </a:cxn>
                <a:cxn ang="0">
                  <a:pos x="10" y="56"/>
                </a:cxn>
                <a:cxn ang="0">
                  <a:pos x="8" y="70"/>
                </a:cxn>
                <a:cxn ang="0">
                  <a:pos x="10" y="78"/>
                </a:cxn>
                <a:cxn ang="0">
                  <a:pos x="12" y="88"/>
                </a:cxn>
                <a:cxn ang="0">
                  <a:pos x="10" y="90"/>
                </a:cxn>
                <a:cxn ang="0">
                  <a:pos x="2" y="72"/>
                </a:cxn>
                <a:cxn ang="0">
                  <a:pos x="0" y="54"/>
                </a:cxn>
                <a:cxn ang="0">
                  <a:pos x="0" y="44"/>
                </a:cxn>
                <a:cxn ang="0">
                  <a:pos x="4" y="34"/>
                </a:cxn>
                <a:cxn ang="0">
                  <a:pos x="10" y="22"/>
                </a:cxn>
                <a:cxn ang="0">
                  <a:pos x="20" y="12"/>
                </a:cxn>
                <a:cxn ang="0">
                  <a:pos x="28" y="6"/>
                </a:cxn>
                <a:cxn ang="0">
                  <a:pos x="38" y="0"/>
                </a:cxn>
              </a:cxnLst>
              <a:rect l="0" t="0" r="r" b="b"/>
              <a:pathLst>
                <a:path w="38" h="90">
                  <a:moveTo>
                    <a:pt x="38" y="0"/>
                  </a:moveTo>
                  <a:lnTo>
                    <a:pt x="38" y="4"/>
                  </a:lnTo>
                  <a:lnTo>
                    <a:pt x="30" y="10"/>
                  </a:lnTo>
                  <a:lnTo>
                    <a:pt x="26" y="16"/>
                  </a:lnTo>
                  <a:lnTo>
                    <a:pt x="18" y="28"/>
                  </a:lnTo>
                  <a:lnTo>
                    <a:pt x="14" y="42"/>
                  </a:lnTo>
                  <a:lnTo>
                    <a:pt x="10" y="56"/>
                  </a:lnTo>
                  <a:lnTo>
                    <a:pt x="8" y="70"/>
                  </a:lnTo>
                  <a:lnTo>
                    <a:pt x="10" y="78"/>
                  </a:lnTo>
                  <a:lnTo>
                    <a:pt x="12" y="88"/>
                  </a:lnTo>
                  <a:lnTo>
                    <a:pt x="10" y="90"/>
                  </a:lnTo>
                  <a:lnTo>
                    <a:pt x="2" y="72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4" y="34"/>
                  </a:lnTo>
                  <a:lnTo>
                    <a:pt x="10" y="22"/>
                  </a:lnTo>
                  <a:lnTo>
                    <a:pt x="20" y="12"/>
                  </a:lnTo>
                  <a:lnTo>
                    <a:pt x="28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72" name="Freeform 256"/>
            <p:cNvSpPr>
              <a:spLocks noEditPoints="1"/>
            </p:cNvSpPr>
            <p:nvPr/>
          </p:nvSpPr>
          <p:spPr bwMode="auto">
            <a:xfrm>
              <a:off x="2352" y="3684"/>
              <a:ext cx="44" cy="70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22" y="30"/>
                </a:cxn>
                <a:cxn ang="0">
                  <a:pos x="24" y="26"/>
                </a:cxn>
                <a:cxn ang="0">
                  <a:pos x="28" y="24"/>
                </a:cxn>
                <a:cxn ang="0">
                  <a:pos x="30" y="24"/>
                </a:cxn>
                <a:cxn ang="0">
                  <a:pos x="34" y="22"/>
                </a:cxn>
                <a:cxn ang="0">
                  <a:pos x="38" y="24"/>
                </a:cxn>
                <a:cxn ang="0">
                  <a:pos x="42" y="28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44" y="46"/>
                </a:cxn>
                <a:cxn ang="0">
                  <a:pos x="40" y="52"/>
                </a:cxn>
                <a:cxn ang="0">
                  <a:pos x="36" y="60"/>
                </a:cxn>
                <a:cxn ang="0">
                  <a:pos x="30" y="66"/>
                </a:cxn>
                <a:cxn ang="0">
                  <a:pos x="24" y="68"/>
                </a:cxn>
                <a:cxn ang="0">
                  <a:pos x="16" y="70"/>
                </a:cxn>
                <a:cxn ang="0">
                  <a:pos x="8" y="68"/>
                </a:cxn>
                <a:cxn ang="0">
                  <a:pos x="0" y="64"/>
                </a:cxn>
                <a:cxn ang="0">
                  <a:pos x="14" y="12"/>
                </a:cxn>
                <a:cxn ang="0">
                  <a:pos x="16" y="10"/>
                </a:cxn>
                <a:cxn ang="0">
                  <a:pos x="16" y="8"/>
                </a:cxn>
                <a:cxn ang="0">
                  <a:pos x="16" y="6"/>
                </a:cxn>
                <a:cxn ang="0">
                  <a:pos x="14" y="4"/>
                </a:cxn>
                <a:cxn ang="0">
                  <a:pos x="12" y="4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26" y="0"/>
                </a:cxn>
                <a:cxn ang="0">
                  <a:pos x="30" y="0"/>
                </a:cxn>
                <a:cxn ang="0">
                  <a:pos x="12" y="66"/>
                </a:cxn>
                <a:cxn ang="0">
                  <a:pos x="14" y="66"/>
                </a:cxn>
                <a:cxn ang="0">
                  <a:pos x="16" y="66"/>
                </a:cxn>
                <a:cxn ang="0">
                  <a:pos x="18" y="66"/>
                </a:cxn>
                <a:cxn ang="0">
                  <a:pos x="20" y="66"/>
                </a:cxn>
                <a:cxn ang="0">
                  <a:pos x="22" y="64"/>
                </a:cxn>
                <a:cxn ang="0">
                  <a:pos x="26" y="60"/>
                </a:cxn>
                <a:cxn ang="0">
                  <a:pos x="28" y="56"/>
                </a:cxn>
                <a:cxn ang="0">
                  <a:pos x="32" y="50"/>
                </a:cxn>
                <a:cxn ang="0">
                  <a:pos x="32" y="44"/>
                </a:cxn>
                <a:cxn ang="0">
                  <a:pos x="34" y="38"/>
                </a:cxn>
                <a:cxn ang="0">
                  <a:pos x="32" y="34"/>
                </a:cxn>
                <a:cxn ang="0">
                  <a:pos x="32" y="32"/>
                </a:cxn>
                <a:cxn ang="0">
                  <a:pos x="30" y="30"/>
                </a:cxn>
                <a:cxn ang="0">
                  <a:pos x="28" y="30"/>
                </a:cxn>
                <a:cxn ang="0">
                  <a:pos x="24" y="30"/>
                </a:cxn>
                <a:cxn ang="0">
                  <a:pos x="22" y="34"/>
                </a:cxn>
                <a:cxn ang="0">
                  <a:pos x="20" y="36"/>
                </a:cxn>
                <a:cxn ang="0">
                  <a:pos x="18" y="42"/>
                </a:cxn>
                <a:cxn ang="0">
                  <a:pos x="12" y="66"/>
                </a:cxn>
              </a:cxnLst>
              <a:rect l="0" t="0" r="r" b="b"/>
              <a:pathLst>
                <a:path w="44" h="70">
                  <a:moveTo>
                    <a:pt x="30" y="0"/>
                  </a:moveTo>
                  <a:lnTo>
                    <a:pt x="22" y="30"/>
                  </a:lnTo>
                  <a:lnTo>
                    <a:pt x="24" y="26"/>
                  </a:lnTo>
                  <a:lnTo>
                    <a:pt x="28" y="24"/>
                  </a:lnTo>
                  <a:lnTo>
                    <a:pt x="30" y="24"/>
                  </a:lnTo>
                  <a:lnTo>
                    <a:pt x="34" y="22"/>
                  </a:lnTo>
                  <a:lnTo>
                    <a:pt x="38" y="24"/>
                  </a:lnTo>
                  <a:lnTo>
                    <a:pt x="42" y="28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46"/>
                  </a:lnTo>
                  <a:lnTo>
                    <a:pt x="40" y="52"/>
                  </a:lnTo>
                  <a:lnTo>
                    <a:pt x="36" y="60"/>
                  </a:lnTo>
                  <a:lnTo>
                    <a:pt x="30" y="66"/>
                  </a:lnTo>
                  <a:lnTo>
                    <a:pt x="24" y="68"/>
                  </a:lnTo>
                  <a:lnTo>
                    <a:pt x="16" y="70"/>
                  </a:lnTo>
                  <a:lnTo>
                    <a:pt x="8" y="68"/>
                  </a:lnTo>
                  <a:lnTo>
                    <a:pt x="0" y="64"/>
                  </a:lnTo>
                  <a:lnTo>
                    <a:pt x="14" y="12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26" y="0"/>
                  </a:lnTo>
                  <a:lnTo>
                    <a:pt x="30" y="0"/>
                  </a:lnTo>
                  <a:close/>
                  <a:moveTo>
                    <a:pt x="12" y="66"/>
                  </a:moveTo>
                  <a:lnTo>
                    <a:pt x="14" y="66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2" y="64"/>
                  </a:lnTo>
                  <a:lnTo>
                    <a:pt x="26" y="60"/>
                  </a:lnTo>
                  <a:lnTo>
                    <a:pt x="28" y="56"/>
                  </a:lnTo>
                  <a:lnTo>
                    <a:pt x="32" y="50"/>
                  </a:lnTo>
                  <a:lnTo>
                    <a:pt x="32" y="44"/>
                  </a:lnTo>
                  <a:lnTo>
                    <a:pt x="34" y="38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0" y="30"/>
                  </a:lnTo>
                  <a:lnTo>
                    <a:pt x="28" y="30"/>
                  </a:lnTo>
                  <a:lnTo>
                    <a:pt x="24" y="30"/>
                  </a:lnTo>
                  <a:lnTo>
                    <a:pt x="22" y="34"/>
                  </a:lnTo>
                  <a:lnTo>
                    <a:pt x="20" y="36"/>
                  </a:lnTo>
                  <a:lnTo>
                    <a:pt x="18" y="42"/>
                  </a:lnTo>
                  <a:lnTo>
                    <a:pt x="12" y="6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73" name="Freeform 257"/>
            <p:cNvSpPr>
              <a:spLocks/>
            </p:cNvSpPr>
            <p:nvPr/>
          </p:nvSpPr>
          <p:spPr bwMode="auto">
            <a:xfrm>
              <a:off x="2388" y="3682"/>
              <a:ext cx="38" cy="90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0" y="88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74"/>
                </a:cxn>
                <a:cxn ang="0">
                  <a:pos x="18" y="66"/>
                </a:cxn>
                <a:cxn ang="0">
                  <a:pos x="22" y="56"/>
                </a:cxn>
                <a:cxn ang="0">
                  <a:pos x="26" y="46"/>
                </a:cxn>
                <a:cxn ang="0">
                  <a:pos x="28" y="34"/>
                </a:cxn>
                <a:cxn ang="0">
                  <a:pos x="28" y="22"/>
                </a:cxn>
                <a:cxn ang="0">
                  <a:pos x="28" y="14"/>
                </a:cxn>
                <a:cxn ang="0">
                  <a:pos x="24" y="4"/>
                </a:cxn>
                <a:cxn ang="0">
                  <a:pos x="26" y="0"/>
                </a:cxn>
                <a:cxn ang="0">
                  <a:pos x="36" y="18"/>
                </a:cxn>
                <a:cxn ang="0">
                  <a:pos x="38" y="38"/>
                </a:cxn>
                <a:cxn ang="0">
                  <a:pos x="38" y="48"/>
                </a:cxn>
                <a:cxn ang="0">
                  <a:pos x="34" y="58"/>
                </a:cxn>
                <a:cxn ang="0">
                  <a:pos x="28" y="70"/>
                </a:cxn>
                <a:cxn ang="0">
                  <a:pos x="18" y="80"/>
                </a:cxn>
                <a:cxn ang="0">
                  <a:pos x="10" y="86"/>
                </a:cxn>
                <a:cxn ang="0">
                  <a:pos x="0" y="90"/>
                </a:cxn>
              </a:cxnLst>
              <a:rect l="0" t="0" r="r" b="b"/>
              <a:pathLst>
                <a:path w="38" h="90">
                  <a:moveTo>
                    <a:pt x="0" y="90"/>
                  </a:moveTo>
                  <a:lnTo>
                    <a:pt x="0" y="88"/>
                  </a:lnTo>
                  <a:lnTo>
                    <a:pt x="6" y="84"/>
                  </a:lnTo>
                  <a:lnTo>
                    <a:pt x="10" y="80"/>
                  </a:lnTo>
                  <a:lnTo>
                    <a:pt x="14" y="74"/>
                  </a:lnTo>
                  <a:lnTo>
                    <a:pt x="18" y="66"/>
                  </a:lnTo>
                  <a:lnTo>
                    <a:pt x="22" y="56"/>
                  </a:lnTo>
                  <a:lnTo>
                    <a:pt x="26" y="46"/>
                  </a:lnTo>
                  <a:lnTo>
                    <a:pt x="28" y="34"/>
                  </a:lnTo>
                  <a:lnTo>
                    <a:pt x="28" y="22"/>
                  </a:lnTo>
                  <a:lnTo>
                    <a:pt x="28" y="14"/>
                  </a:lnTo>
                  <a:lnTo>
                    <a:pt x="24" y="4"/>
                  </a:lnTo>
                  <a:lnTo>
                    <a:pt x="26" y="0"/>
                  </a:lnTo>
                  <a:lnTo>
                    <a:pt x="36" y="18"/>
                  </a:lnTo>
                  <a:lnTo>
                    <a:pt x="38" y="38"/>
                  </a:lnTo>
                  <a:lnTo>
                    <a:pt x="38" y="48"/>
                  </a:lnTo>
                  <a:lnTo>
                    <a:pt x="34" y="58"/>
                  </a:lnTo>
                  <a:lnTo>
                    <a:pt x="28" y="70"/>
                  </a:lnTo>
                  <a:lnTo>
                    <a:pt x="18" y="80"/>
                  </a:lnTo>
                  <a:lnTo>
                    <a:pt x="10" y="86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74" name="Freeform 258"/>
            <p:cNvSpPr>
              <a:spLocks/>
            </p:cNvSpPr>
            <p:nvPr/>
          </p:nvSpPr>
          <p:spPr bwMode="auto">
            <a:xfrm>
              <a:off x="3402" y="3754"/>
              <a:ext cx="38" cy="9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4"/>
                </a:cxn>
                <a:cxn ang="0">
                  <a:pos x="30" y="10"/>
                </a:cxn>
                <a:cxn ang="0">
                  <a:pos x="26" y="16"/>
                </a:cxn>
                <a:cxn ang="0">
                  <a:pos x="18" y="28"/>
                </a:cxn>
                <a:cxn ang="0">
                  <a:pos x="14" y="42"/>
                </a:cxn>
                <a:cxn ang="0">
                  <a:pos x="10" y="56"/>
                </a:cxn>
                <a:cxn ang="0">
                  <a:pos x="8" y="70"/>
                </a:cxn>
                <a:cxn ang="0">
                  <a:pos x="10" y="78"/>
                </a:cxn>
                <a:cxn ang="0">
                  <a:pos x="12" y="88"/>
                </a:cxn>
                <a:cxn ang="0">
                  <a:pos x="10" y="90"/>
                </a:cxn>
                <a:cxn ang="0">
                  <a:pos x="2" y="72"/>
                </a:cxn>
                <a:cxn ang="0">
                  <a:pos x="0" y="54"/>
                </a:cxn>
                <a:cxn ang="0">
                  <a:pos x="0" y="44"/>
                </a:cxn>
                <a:cxn ang="0">
                  <a:pos x="4" y="34"/>
                </a:cxn>
                <a:cxn ang="0">
                  <a:pos x="10" y="22"/>
                </a:cxn>
                <a:cxn ang="0">
                  <a:pos x="20" y="12"/>
                </a:cxn>
                <a:cxn ang="0">
                  <a:pos x="28" y="6"/>
                </a:cxn>
                <a:cxn ang="0">
                  <a:pos x="38" y="0"/>
                </a:cxn>
              </a:cxnLst>
              <a:rect l="0" t="0" r="r" b="b"/>
              <a:pathLst>
                <a:path w="38" h="90">
                  <a:moveTo>
                    <a:pt x="38" y="0"/>
                  </a:moveTo>
                  <a:lnTo>
                    <a:pt x="38" y="4"/>
                  </a:lnTo>
                  <a:lnTo>
                    <a:pt x="30" y="10"/>
                  </a:lnTo>
                  <a:lnTo>
                    <a:pt x="26" y="16"/>
                  </a:lnTo>
                  <a:lnTo>
                    <a:pt x="18" y="28"/>
                  </a:lnTo>
                  <a:lnTo>
                    <a:pt x="14" y="42"/>
                  </a:lnTo>
                  <a:lnTo>
                    <a:pt x="10" y="56"/>
                  </a:lnTo>
                  <a:lnTo>
                    <a:pt x="8" y="70"/>
                  </a:lnTo>
                  <a:lnTo>
                    <a:pt x="10" y="78"/>
                  </a:lnTo>
                  <a:lnTo>
                    <a:pt x="12" y="88"/>
                  </a:lnTo>
                  <a:lnTo>
                    <a:pt x="10" y="90"/>
                  </a:lnTo>
                  <a:lnTo>
                    <a:pt x="2" y="72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4" y="34"/>
                  </a:lnTo>
                  <a:lnTo>
                    <a:pt x="10" y="22"/>
                  </a:lnTo>
                  <a:lnTo>
                    <a:pt x="20" y="12"/>
                  </a:lnTo>
                  <a:lnTo>
                    <a:pt x="28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75" name="Freeform 259"/>
            <p:cNvSpPr>
              <a:spLocks/>
            </p:cNvSpPr>
            <p:nvPr/>
          </p:nvSpPr>
          <p:spPr bwMode="auto">
            <a:xfrm>
              <a:off x="3432" y="3778"/>
              <a:ext cx="42" cy="48"/>
            </a:xfrm>
            <a:custGeom>
              <a:avLst/>
              <a:gdLst/>
              <a:ahLst/>
              <a:cxnLst>
                <a:cxn ang="0">
                  <a:pos x="36" y="36"/>
                </a:cxn>
                <a:cxn ang="0">
                  <a:pos x="38" y="36"/>
                </a:cxn>
                <a:cxn ang="0">
                  <a:pos x="32" y="40"/>
                </a:cxn>
                <a:cxn ang="0">
                  <a:pos x="28" y="44"/>
                </a:cxn>
                <a:cxn ang="0">
                  <a:pos x="22" y="46"/>
                </a:cxn>
                <a:cxn ang="0">
                  <a:pos x="14" y="48"/>
                </a:cxn>
                <a:cxn ang="0">
                  <a:pos x="10" y="46"/>
                </a:cxn>
                <a:cxn ang="0">
                  <a:pos x="6" y="46"/>
                </a:cxn>
                <a:cxn ang="0">
                  <a:pos x="4" y="42"/>
                </a:cxn>
                <a:cxn ang="0">
                  <a:pos x="2" y="40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0" y="24"/>
                </a:cxn>
                <a:cxn ang="0">
                  <a:pos x="4" y="16"/>
                </a:cxn>
                <a:cxn ang="0">
                  <a:pos x="10" y="10"/>
                </a:cxn>
                <a:cxn ang="0">
                  <a:pos x="16" y="4"/>
                </a:cxn>
                <a:cxn ang="0">
                  <a:pos x="24" y="0"/>
                </a:cxn>
                <a:cxn ang="0">
                  <a:pos x="30" y="0"/>
                </a:cxn>
                <a:cxn ang="0">
                  <a:pos x="36" y="0"/>
                </a:cxn>
                <a:cxn ang="0">
                  <a:pos x="38" y="2"/>
                </a:cxn>
                <a:cxn ang="0">
                  <a:pos x="40" y="6"/>
                </a:cxn>
                <a:cxn ang="0">
                  <a:pos x="42" y="8"/>
                </a:cxn>
                <a:cxn ang="0">
                  <a:pos x="42" y="12"/>
                </a:cxn>
                <a:cxn ang="0">
                  <a:pos x="40" y="14"/>
                </a:cxn>
                <a:cxn ang="0">
                  <a:pos x="38" y="16"/>
                </a:cxn>
                <a:cxn ang="0">
                  <a:pos x="36" y="16"/>
                </a:cxn>
                <a:cxn ang="0">
                  <a:pos x="34" y="16"/>
                </a:cxn>
                <a:cxn ang="0">
                  <a:pos x="32" y="16"/>
                </a:cxn>
                <a:cxn ang="0">
                  <a:pos x="30" y="14"/>
                </a:cxn>
                <a:cxn ang="0">
                  <a:pos x="30" y="12"/>
                </a:cxn>
                <a:cxn ang="0">
                  <a:pos x="30" y="8"/>
                </a:cxn>
                <a:cxn ang="0">
                  <a:pos x="32" y="6"/>
                </a:cxn>
                <a:cxn ang="0">
                  <a:pos x="34" y="6"/>
                </a:cxn>
                <a:cxn ang="0">
                  <a:pos x="34" y="4"/>
                </a:cxn>
                <a:cxn ang="0">
                  <a:pos x="34" y="4"/>
                </a:cxn>
                <a:cxn ang="0">
                  <a:pos x="34" y="2"/>
                </a:cxn>
                <a:cxn ang="0">
                  <a:pos x="32" y="2"/>
                </a:cxn>
                <a:cxn ang="0">
                  <a:pos x="30" y="2"/>
                </a:cxn>
                <a:cxn ang="0">
                  <a:pos x="26" y="2"/>
                </a:cxn>
                <a:cxn ang="0">
                  <a:pos x="22" y="6"/>
                </a:cxn>
                <a:cxn ang="0">
                  <a:pos x="18" y="10"/>
                </a:cxn>
                <a:cxn ang="0">
                  <a:pos x="14" y="16"/>
                </a:cxn>
                <a:cxn ang="0">
                  <a:pos x="12" y="24"/>
                </a:cxn>
                <a:cxn ang="0">
                  <a:pos x="12" y="30"/>
                </a:cxn>
                <a:cxn ang="0">
                  <a:pos x="12" y="34"/>
                </a:cxn>
                <a:cxn ang="0">
                  <a:pos x="14" y="38"/>
                </a:cxn>
                <a:cxn ang="0">
                  <a:pos x="18" y="40"/>
                </a:cxn>
                <a:cxn ang="0">
                  <a:pos x="22" y="40"/>
                </a:cxn>
                <a:cxn ang="0">
                  <a:pos x="24" y="40"/>
                </a:cxn>
                <a:cxn ang="0">
                  <a:pos x="28" y="40"/>
                </a:cxn>
                <a:cxn ang="0">
                  <a:pos x="32" y="38"/>
                </a:cxn>
                <a:cxn ang="0">
                  <a:pos x="36" y="36"/>
                </a:cxn>
              </a:cxnLst>
              <a:rect l="0" t="0" r="r" b="b"/>
              <a:pathLst>
                <a:path w="42" h="48">
                  <a:moveTo>
                    <a:pt x="36" y="36"/>
                  </a:moveTo>
                  <a:lnTo>
                    <a:pt x="38" y="36"/>
                  </a:lnTo>
                  <a:lnTo>
                    <a:pt x="32" y="40"/>
                  </a:lnTo>
                  <a:lnTo>
                    <a:pt x="28" y="44"/>
                  </a:lnTo>
                  <a:lnTo>
                    <a:pt x="22" y="46"/>
                  </a:lnTo>
                  <a:lnTo>
                    <a:pt x="14" y="48"/>
                  </a:lnTo>
                  <a:lnTo>
                    <a:pt x="10" y="46"/>
                  </a:lnTo>
                  <a:lnTo>
                    <a:pt x="6" y="46"/>
                  </a:lnTo>
                  <a:lnTo>
                    <a:pt x="4" y="42"/>
                  </a:lnTo>
                  <a:lnTo>
                    <a:pt x="2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4"/>
                  </a:lnTo>
                  <a:lnTo>
                    <a:pt x="4" y="16"/>
                  </a:lnTo>
                  <a:lnTo>
                    <a:pt x="10" y="10"/>
                  </a:lnTo>
                  <a:lnTo>
                    <a:pt x="16" y="4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0"/>
                  </a:lnTo>
                  <a:lnTo>
                    <a:pt x="38" y="2"/>
                  </a:lnTo>
                  <a:lnTo>
                    <a:pt x="40" y="6"/>
                  </a:lnTo>
                  <a:lnTo>
                    <a:pt x="42" y="8"/>
                  </a:lnTo>
                  <a:lnTo>
                    <a:pt x="42" y="12"/>
                  </a:lnTo>
                  <a:lnTo>
                    <a:pt x="40" y="14"/>
                  </a:lnTo>
                  <a:lnTo>
                    <a:pt x="38" y="16"/>
                  </a:lnTo>
                  <a:lnTo>
                    <a:pt x="36" y="16"/>
                  </a:lnTo>
                  <a:lnTo>
                    <a:pt x="34" y="16"/>
                  </a:lnTo>
                  <a:lnTo>
                    <a:pt x="32" y="16"/>
                  </a:lnTo>
                  <a:lnTo>
                    <a:pt x="30" y="14"/>
                  </a:lnTo>
                  <a:lnTo>
                    <a:pt x="30" y="12"/>
                  </a:lnTo>
                  <a:lnTo>
                    <a:pt x="30" y="8"/>
                  </a:lnTo>
                  <a:lnTo>
                    <a:pt x="32" y="6"/>
                  </a:lnTo>
                  <a:lnTo>
                    <a:pt x="34" y="6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2" y="6"/>
                  </a:lnTo>
                  <a:lnTo>
                    <a:pt x="18" y="10"/>
                  </a:lnTo>
                  <a:lnTo>
                    <a:pt x="14" y="16"/>
                  </a:lnTo>
                  <a:lnTo>
                    <a:pt x="12" y="24"/>
                  </a:lnTo>
                  <a:lnTo>
                    <a:pt x="12" y="30"/>
                  </a:lnTo>
                  <a:lnTo>
                    <a:pt x="12" y="34"/>
                  </a:lnTo>
                  <a:lnTo>
                    <a:pt x="14" y="38"/>
                  </a:lnTo>
                  <a:lnTo>
                    <a:pt x="18" y="40"/>
                  </a:lnTo>
                  <a:lnTo>
                    <a:pt x="22" y="40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32" y="38"/>
                  </a:lnTo>
                  <a:lnTo>
                    <a:pt x="36" y="36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76" name="Freeform 260"/>
            <p:cNvSpPr>
              <a:spLocks/>
            </p:cNvSpPr>
            <p:nvPr/>
          </p:nvSpPr>
          <p:spPr bwMode="auto">
            <a:xfrm>
              <a:off x="3462" y="3754"/>
              <a:ext cx="40" cy="90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" y="88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6" y="74"/>
                </a:cxn>
                <a:cxn ang="0">
                  <a:pos x="20" y="66"/>
                </a:cxn>
                <a:cxn ang="0">
                  <a:pos x="24" y="56"/>
                </a:cxn>
                <a:cxn ang="0">
                  <a:pos x="26" y="46"/>
                </a:cxn>
                <a:cxn ang="0">
                  <a:pos x="28" y="34"/>
                </a:cxn>
                <a:cxn ang="0">
                  <a:pos x="30" y="22"/>
                </a:cxn>
                <a:cxn ang="0">
                  <a:pos x="28" y="14"/>
                </a:cxn>
                <a:cxn ang="0">
                  <a:pos x="26" y="4"/>
                </a:cxn>
                <a:cxn ang="0">
                  <a:pos x="28" y="0"/>
                </a:cxn>
                <a:cxn ang="0">
                  <a:pos x="36" y="18"/>
                </a:cxn>
                <a:cxn ang="0">
                  <a:pos x="40" y="38"/>
                </a:cxn>
                <a:cxn ang="0">
                  <a:pos x="38" y="48"/>
                </a:cxn>
                <a:cxn ang="0">
                  <a:pos x="34" y="58"/>
                </a:cxn>
                <a:cxn ang="0">
                  <a:pos x="28" y="70"/>
                </a:cxn>
                <a:cxn ang="0">
                  <a:pos x="20" y="80"/>
                </a:cxn>
                <a:cxn ang="0">
                  <a:pos x="10" y="86"/>
                </a:cxn>
                <a:cxn ang="0">
                  <a:pos x="0" y="90"/>
                </a:cxn>
              </a:cxnLst>
              <a:rect l="0" t="0" r="r" b="b"/>
              <a:pathLst>
                <a:path w="40" h="90">
                  <a:moveTo>
                    <a:pt x="0" y="90"/>
                  </a:moveTo>
                  <a:lnTo>
                    <a:pt x="2" y="88"/>
                  </a:lnTo>
                  <a:lnTo>
                    <a:pt x="6" y="84"/>
                  </a:lnTo>
                  <a:lnTo>
                    <a:pt x="10" y="80"/>
                  </a:lnTo>
                  <a:lnTo>
                    <a:pt x="16" y="74"/>
                  </a:lnTo>
                  <a:lnTo>
                    <a:pt x="20" y="66"/>
                  </a:lnTo>
                  <a:lnTo>
                    <a:pt x="24" y="56"/>
                  </a:lnTo>
                  <a:lnTo>
                    <a:pt x="26" y="46"/>
                  </a:lnTo>
                  <a:lnTo>
                    <a:pt x="28" y="34"/>
                  </a:lnTo>
                  <a:lnTo>
                    <a:pt x="30" y="22"/>
                  </a:lnTo>
                  <a:lnTo>
                    <a:pt x="28" y="14"/>
                  </a:lnTo>
                  <a:lnTo>
                    <a:pt x="26" y="4"/>
                  </a:lnTo>
                  <a:lnTo>
                    <a:pt x="28" y="0"/>
                  </a:lnTo>
                  <a:lnTo>
                    <a:pt x="36" y="18"/>
                  </a:lnTo>
                  <a:lnTo>
                    <a:pt x="40" y="38"/>
                  </a:lnTo>
                  <a:lnTo>
                    <a:pt x="38" y="48"/>
                  </a:lnTo>
                  <a:lnTo>
                    <a:pt x="34" y="58"/>
                  </a:lnTo>
                  <a:lnTo>
                    <a:pt x="28" y="70"/>
                  </a:lnTo>
                  <a:lnTo>
                    <a:pt x="20" y="80"/>
                  </a:lnTo>
                  <a:lnTo>
                    <a:pt x="10" y="86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77" name="Freeform 261"/>
            <p:cNvSpPr>
              <a:spLocks/>
            </p:cNvSpPr>
            <p:nvPr/>
          </p:nvSpPr>
          <p:spPr bwMode="auto">
            <a:xfrm>
              <a:off x="4626" y="3790"/>
              <a:ext cx="38" cy="90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8" y="4"/>
                </a:cxn>
                <a:cxn ang="0">
                  <a:pos x="30" y="10"/>
                </a:cxn>
                <a:cxn ang="0">
                  <a:pos x="26" y="16"/>
                </a:cxn>
                <a:cxn ang="0">
                  <a:pos x="18" y="28"/>
                </a:cxn>
                <a:cxn ang="0">
                  <a:pos x="14" y="42"/>
                </a:cxn>
                <a:cxn ang="0">
                  <a:pos x="10" y="56"/>
                </a:cxn>
                <a:cxn ang="0">
                  <a:pos x="8" y="70"/>
                </a:cxn>
                <a:cxn ang="0">
                  <a:pos x="10" y="78"/>
                </a:cxn>
                <a:cxn ang="0">
                  <a:pos x="12" y="88"/>
                </a:cxn>
                <a:cxn ang="0">
                  <a:pos x="10" y="90"/>
                </a:cxn>
                <a:cxn ang="0">
                  <a:pos x="2" y="72"/>
                </a:cxn>
                <a:cxn ang="0">
                  <a:pos x="0" y="54"/>
                </a:cxn>
                <a:cxn ang="0">
                  <a:pos x="0" y="44"/>
                </a:cxn>
                <a:cxn ang="0">
                  <a:pos x="4" y="34"/>
                </a:cxn>
                <a:cxn ang="0">
                  <a:pos x="10" y="22"/>
                </a:cxn>
                <a:cxn ang="0">
                  <a:pos x="20" y="12"/>
                </a:cxn>
                <a:cxn ang="0">
                  <a:pos x="28" y="6"/>
                </a:cxn>
                <a:cxn ang="0">
                  <a:pos x="38" y="0"/>
                </a:cxn>
              </a:cxnLst>
              <a:rect l="0" t="0" r="r" b="b"/>
              <a:pathLst>
                <a:path w="38" h="90">
                  <a:moveTo>
                    <a:pt x="38" y="0"/>
                  </a:moveTo>
                  <a:lnTo>
                    <a:pt x="38" y="4"/>
                  </a:lnTo>
                  <a:lnTo>
                    <a:pt x="30" y="10"/>
                  </a:lnTo>
                  <a:lnTo>
                    <a:pt x="26" y="16"/>
                  </a:lnTo>
                  <a:lnTo>
                    <a:pt x="18" y="28"/>
                  </a:lnTo>
                  <a:lnTo>
                    <a:pt x="14" y="42"/>
                  </a:lnTo>
                  <a:lnTo>
                    <a:pt x="10" y="56"/>
                  </a:lnTo>
                  <a:lnTo>
                    <a:pt x="8" y="70"/>
                  </a:lnTo>
                  <a:lnTo>
                    <a:pt x="10" y="78"/>
                  </a:lnTo>
                  <a:lnTo>
                    <a:pt x="12" y="88"/>
                  </a:lnTo>
                  <a:lnTo>
                    <a:pt x="10" y="90"/>
                  </a:lnTo>
                  <a:lnTo>
                    <a:pt x="2" y="72"/>
                  </a:lnTo>
                  <a:lnTo>
                    <a:pt x="0" y="54"/>
                  </a:lnTo>
                  <a:lnTo>
                    <a:pt x="0" y="44"/>
                  </a:lnTo>
                  <a:lnTo>
                    <a:pt x="4" y="34"/>
                  </a:lnTo>
                  <a:lnTo>
                    <a:pt x="10" y="22"/>
                  </a:lnTo>
                  <a:lnTo>
                    <a:pt x="20" y="12"/>
                  </a:lnTo>
                  <a:lnTo>
                    <a:pt x="28" y="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78" name="Freeform 262"/>
            <p:cNvSpPr>
              <a:spLocks noEditPoints="1"/>
            </p:cNvSpPr>
            <p:nvPr/>
          </p:nvSpPr>
          <p:spPr bwMode="auto">
            <a:xfrm>
              <a:off x="4656" y="3792"/>
              <a:ext cx="54" cy="70"/>
            </a:xfrm>
            <a:custGeom>
              <a:avLst/>
              <a:gdLst/>
              <a:ahLst/>
              <a:cxnLst>
                <a:cxn ang="0">
                  <a:pos x="38" y="56"/>
                </a:cxn>
                <a:cxn ang="0">
                  <a:pos x="36" y="62"/>
                </a:cxn>
                <a:cxn ang="0">
                  <a:pos x="36" y="62"/>
                </a:cxn>
                <a:cxn ang="0">
                  <a:pos x="36" y="62"/>
                </a:cxn>
                <a:cxn ang="0">
                  <a:pos x="38" y="62"/>
                </a:cxn>
                <a:cxn ang="0">
                  <a:pos x="42" y="58"/>
                </a:cxn>
                <a:cxn ang="0">
                  <a:pos x="40" y="64"/>
                </a:cxn>
                <a:cxn ang="0">
                  <a:pos x="30" y="70"/>
                </a:cxn>
                <a:cxn ang="0">
                  <a:pos x="26" y="68"/>
                </a:cxn>
                <a:cxn ang="0">
                  <a:pos x="24" y="64"/>
                </a:cxn>
                <a:cxn ang="0">
                  <a:pos x="24" y="58"/>
                </a:cxn>
                <a:cxn ang="0">
                  <a:pos x="22" y="58"/>
                </a:cxn>
                <a:cxn ang="0">
                  <a:pos x="16" y="66"/>
                </a:cxn>
                <a:cxn ang="0">
                  <a:pos x="8" y="70"/>
                </a:cxn>
                <a:cxn ang="0">
                  <a:pos x="2" y="66"/>
                </a:cxn>
                <a:cxn ang="0">
                  <a:pos x="0" y="58"/>
                </a:cxn>
                <a:cxn ang="0">
                  <a:pos x="4" y="42"/>
                </a:cxn>
                <a:cxn ang="0">
                  <a:pos x="10" y="30"/>
                </a:cxn>
                <a:cxn ang="0">
                  <a:pos x="18" y="24"/>
                </a:cxn>
                <a:cxn ang="0">
                  <a:pos x="26" y="22"/>
                </a:cxn>
                <a:cxn ang="0">
                  <a:pos x="30" y="22"/>
                </a:cxn>
                <a:cxn ang="0">
                  <a:pos x="34" y="26"/>
                </a:cxn>
                <a:cxn ang="0">
                  <a:pos x="38" y="10"/>
                </a:cxn>
                <a:cxn ang="0">
                  <a:pos x="38" y="6"/>
                </a:cxn>
                <a:cxn ang="0">
                  <a:pos x="36" y="4"/>
                </a:cxn>
                <a:cxn ang="0">
                  <a:pos x="34" y="4"/>
                </a:cxn>
                <a:cxn ang="0">
                  <a:pos x="34" y="2"/>
                </a:cxn>
                <a:cxn ang="0">
                  <a:pos x="54" y="0"/>
                </a:cxn>
                <a:cxn ang="0">
                  <a:pos x="32" y="28"/>
                </a:cxn>
                <a:cxn ang="0">
                  <a:pos x="28" y="24"/>
                </a:cxn>
                <a:cxn ang="0">
                  <a:pos x="26" y="24"/>
                </a:cxn>
                <a:cxn ang="0">
                  <a:pos x="20" y="30"/>
                </a:cxn>
                <a:cxn ang="0">
                  <a:pos x="12" y="48"/>
                </a:cxn>
                <a:cxn ang="0">
                  <a:pos x="12" y="58"/>
                </a:cxn>
                <a:cxn ang="0">
                  <a:pos x="14" y="62"/>
                </a:cxn>
                <a:cxn ang="0">
                  <a:pos x="16" y="62"/>
                </a:cxn>
                <a:cxn ang="0">
                  <a:pos x="22" y="54"/>
                </a:cxn>
                <a:cxn ang="0">
                  <a:pos x="30" y="40"/>
                </a:cxn>
                <a:cxn ang="0">
                  <a:pos x="32" y="30"/>
                </a:cxn>
              </a:cxnLst>
              <a:rect l="0" t="0" r="r" b="b"/>
              <a:pathLst>
                <a:path w="54" h="70">
                  <a:moveTo>
                    <a:pt x="54" y="0"/>
                  </a:moveTo>
                  <a:lnTo>
                    <a:pt x="38" y="56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6" y="62"/>
                  </a:lnTo>
                  <a:lnTo>
                    <a:pt x="38" y="62"/>
                  </a:lnTo>
                  <a:lnTo>
                    <a:pt x="38" y="62"/>
                  </a:lnTo>
                  <a:lnTo>
                    <a:pt x="40" y="60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0" y="64"/>
                  </a:lnTo>
                  <a:lnTo>
                    <a:pt x="34" y="68"/>
                  </a:lnTo>
                  <a:lnTo>
                    <a:pt x="30" y="70"/>
                  </a:lnTo>
                  <a:lnTo>
                    <a:pt x="28" y="68"/>
                  </a:lnTo>
                  <a:lnTo>
                    <a:pt x="26" y="68"/>
                  </a:lnTo>
                  <a:lnTo>
                    <a:pt x="24" y="66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58"/>
                  </a:lnTo>
                  <a:lnTo>
                    <a:pt x="26" y="52"/>
                  </a:lnTo>
                  <a:lnTo>
                    <a:pt x="22" y="58"/>
                  </a:lnTo>
                  <a:lnTo>
                    <a:pt x="18" y="64"/>
                  </a:lnTo>
                  <a:lnTo>
                    <a:pt x="16" y="66"/>
                  </a:lnTo>
                  <a:lnTo>
                    <a:pt x="12" y="68"/>
                  </a:lnTo>
                  <a:lnTo>
                    <a:pt x="8" y="70"/>
                  </a:lnTo>
                  <a:lnTo>
                    <a:pt x="6" y="68"/>
                  </a:lnTo>
                  <a:lnTo>
                    <a:pt x="2" y="66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4" y="42"/>
                  </a:lnTo>
                  <a:lnTo>
                    <a:pt x="6" y="36"/>
                  </a:lnTo>
                  <a:lnTo>
                    <a:pt x="10" y="30"/>
                  </a:lnTo>
                  <a:lnTo>
                    <a:pt x="14" y="26"/>
                  </a:lnTo>
                  <a:lnTo>
                    <a:pt x="18" y="24"/>
                  </a:lnTo>
                  <a:lnTo>
                    <a:pt x="22" y="22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30" y="22"/>
                  </a:lnTo>
                  <a:lnTo>
                    <a:pt x="32" y="24"/>
                  </a:lnTo>
                  <a:lnTo>
                    <a:pt x="34" y="26"/>
                  </a:lnTo>
                  <a:lnTo>
                    <a:pt x="38" y="14"/>
                  </a:lnTo>
                  <a:lnTo>
                    <a:pt x="38" y="10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2"/>
                  </a:lnTo>
                  <a:lnTo>
                    <a:pt x="50" y="0"/>
                  </a:lnTo>
                  <a:lnTo>
                    <a:pt x="54" y="0"/>
                  </a:lnTo>
                  <a:close/>
                  <a:moveTo>
                    <a:pt x="32" y="30"/>
                  </a:moveTo>
                  <a:lnTo>
                    <a:pt x="32" y="28"/>
                  </a:lnTo>
                  <a:lnTo>
                    <a:pt x="30" y="26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6" y="24"/>
                  </a:lnTo>
                  <a:lnTo>
                    <a:pt x="24" y="26"/>
                  </a:lnTo>
                  <a:lnTo>
                    <a:pt x="20" y="30"/>
                  </a:lnTo>
                  <a:lnTo>
                    <a:pt x="16" y="40"/>
                  </a:lnTo>
                  <a:lnTo>
                    <a:pt x="12" y="48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12" y="60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6" y="62"/>
                  </a:lnTo>
                  <a:lnTo>
                    <a:pt x="18" y="60"/>
                  </a:lnTo>
                  <a:lnTo>
                    <a:pt x="22" y="54"/>
                  </a:lnTo>
                  <a:lnTo>
                    <a:pt x="28" y="46"/>
                  </a:lnTo>
                  <a:lnTo>
                    <a:pt x="30" y="40"/>
                  </a:lnTo>
                  <a:lnTo>
                    <a:pt x="32" y="34"/>
                  </a:lnTo>
                  <a:lnTo>
                    <a:pt x="32" y="3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79" name="Freeform 263"/>
            <p:cNvSpPr>
              <a:spLocks/>
            </p:cNvSpPr>
            <p:nvPr/>
          </p:nvSpPr>
          <p:spPr bwMode="auto">
            <a:xfrm>
              <a:off x="4692" y="3790"/>
              <a:ext cx="38" cy="90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0" y="88"/>
                </a:cxn>
                <a:cxn ang="0">
                  <a:pos x="6" y="84"/>
                </a:cxn>
                <a:cxn ang="0">
                  <a:pos x="10" y="80"/>
                </a:cxn>
                <a:cxn ang="0">
                  <a:pos x="14" y="74"/>
                </a:cxn>
                <a:cxn ang="0">
                  <a:pos x="18" y="66"/>
                </a:cxn>
                <a:cxn ang="0">
                  <a:pos x="22" y="56"/>
                </a:cxn>
                <a:cxn ang="0">
                  <a:pos x="26" y="46"/>
                </a:cxn>
                <a:cxn ang="0">
                  <a:pos x="28" y="34"/>
                </a:cxn>
                <a:cxn ang="0">
                  <a:pos x="28" y="22"/>
                </a:cxn>
                <a:cxn ang="0">
                  <a:pos x="28" y="14"/>
                </a:cxn>
                <a:cxn ang="0">
                  <a:pos x="24" y="4"/>
                </a:cxn>
                <a:cxn ang="0">
                  <a:pos x="26" y="0"/>
                </a:cxn>
                <a:cxn ang="0">
                  <a:pos x="36" y="18"/>
                </a:cxn>
                <a:cxn ang="0">
                  <a:pos x="38" y="38"/>
                </a:cxn>
                <a:cxn ang="0">
                  <a:pos x="38" y="48"/>
                </a:cxn>
                <a:cxn ang="0">
                  <a:pos x="34" y="58"/>
                </a:cxn>
                <a:cxn ang="0">
                  <a:pos x="28" y="70"/>
                </a:cxn>
                <a:cxn ang="0">
                  <a:pos x="18" y="80"/>
                </a:cxn>
                <a:cxn ang="0">
                  <a:pos x="10" y="86"/>
                </a:cxn>
                <a:cxn ang="0">
                  <a:pos x="0" y="90"/>
                </a:cxn>
              </a:cxnLst>
              <a:rect l="0" t="0" r="r" b="b"/>
              <a:pathLst>
                <a:path w="38" h="90">
                  <a:moveTo>
                    <a:pt x="0" y="90"/>
                  </a:moveTo>
                  <a:lnTo>
                    <a:pt x="0" y="88"/>
                  </a:lnTo>
                  <a:lnTo>
                    <a:pt x="6" y="84"/>
                  </a:lnTo>
                  <a:lnTo>
                    <a:pt x="10" y="80"/>
                  </a:lnTo>
                  <a:lnTo>
                    <a:pt x="14" y="74"/>
                  </a:lnTo>
                  <a:lnTo>
                    <a:pt x="18" y="66"/>
                  </a:lnTo>
                  <a:lnTo>
                    <a:pt x="22" y="56"/>
                  </a:lnTo>
                  <a:lnTo>
                    <a:pt x="26" y="46"/>
                  </a:lnTo>
                  <a:lnTo>
                    <a:pt x="28" y="34"/>
                  </a:lnTo>
                  <a:lnTo>
                    <a:pt x="28" y="22"/>
                  </a:lnTo>
                  <a:lnTo>
                    <a:pt x="28" y="14"/>
                  </a:lnTo>
                  <a:lnTo>
                    <a:pt x="24" y="4"/>
                  </a:lnTo>
                  <a:lnTo>
                    <a:pt x="26" y="0"/>
                  </a:lnTo>
                  <a:lnTo>
                    <a:pt x="36" y="18"/>
                  </a:lnTo>
                  <a:lnTo>
                    <a:pt x="38" y="38"/>
                  </a:lnTo>
                  <a:lnTo>
                    <a:pt x="38" y="48"/>
                  </a:lnTo>
                  <a:lnTo>
                    <a:pt x="34" y="58"/>
                  </a:lnTo>
                  <a:lnTo>
                    <a:pt x="28" y="70"/>
                  </a:lnTo>
                  <a:lnTo>
                    <a:pt x="18" y="80"/>
                  </a:lnTo>
                  <a:lnTo>
                    <a:pt x="10" y="86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80" name="Freeform 264"/>
            <p:cNvSpPr>
              <a:spLocks/>
            </p:cNvSpPr>
            <p:nvPr/>
          </p:nvSpPr>
          <p:spPr bwMode="auto">
            <a:xfrm>
              <a:off x="990" y="1344"/>
              <a:ext cx="68" cy="7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4" y="22"/>
                </a:cxn>
                <a:cxn ang="0">
                  <a:pos x="62" y="22"/>
                </a:cxn>
                <a:cxn ang="0">
                  <a:pos x="62" y="16"/>
                </a:cxn>
                <a:cxn ang="0">
                  <a:pos x="60" y="12"/>
                </a:cxn>
                <a:cxn ang="0">
                  <a:pos x="58" y="8"/>
                </a:cxn>
                <a:cxn ang="0">
                  <a:pos x="54" y="4"/>
                </a:cxn>
                <a:cxn ang="0">
                  <a:pos x="48" y="4"/>
                </a:cxn>
                <a:cxn ang="0">
                  <a:pos x="40" y="6"/>
                </a:cxn>
                <a:cxn ang="0">
                  <a:pos x="34" y="8"/>
                </a:cxn>
                <a:cxn ang="0">
                  <a:pos x="26" y="14"/>
                </a:cxn>
                <a:cxn ang="0">
                  <a:pos x="22" y="24"/>
                </a:cxn>
                <a:cxn ang="0">
                  <a:pos x="18" y="34"/>
                </a:cxn>
                <a:cxn ang="0">
                  <a:pos x="16" y="46"/>
                </a:cxn>
                <a:cxn ang="0">
                  <a:pos x="16" y="52"/>
                </a:cxn>
                <a:cxn ang="0">
                  <a:pos x="18" y="56"/>
                </a:cxn>
                <a:cxn ang="0">
                  <a:pos x="20" y="60"/>
                </a:cxn>
                <a:cxn ang="0">
                  <a:pos x="26" y="64"/>
                </a:cxn>
                <a:cxn ang="0">
                  <a:pos x="32" y="64"/>
                </a:cxn>
                <a:cxn ang="0">
                  <a:pos x="34" y="64"/>
                </a:cxn>
                <a:cxn ang="0">
                  <a:pos x="38" y="64"/>
                </a:cxn>
                <a:cxn ang="0">
                  <a:pos x="42" y="46"/>
                </a:cxn>
                <a:cxn ang="0">
                  <a:pos x="44" y="42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2" y="38"/>
                </a:cxn>
                <a:cxn ang="0">
                  <a:pos x="40" y="36"/>
                </a:cxn>
                <a:cxn ang="0">
                  <a:pos x="38" y="36"/>
                </a:cxn>
                <a:cxn ang="0">
                  <a:pos x="38" y="34"/>
                </a:cxn>
                <a:cxn ang="0">
                  <a:pos x="66" y="34"/>
                </a:cxn>
                <a:cxn ang="0">
                  <a:pos x="66" y="36"/>
                </a:cxn>
                <a:cxn ang="0">
                  <a:pos x="64" y="36"/>
                </a:cxn>
                <a:cxn ang="0">
                  <a:pos x="62" y="38"/>
                </a:cxn>
                <a:cxn ang="0">
                  <a:pos x="62" y="38"/>
                </a:cxn>
                <a:cxn ang="0">
                  <a:pos x="60" y="40"/>
                </a:cxn>
                <a:cxn ang="0">
                  <a:pos x="60" y="42"/>
                </a:cxn>
                <a:cxn ang="0">
                  <a:pos x="58" y="46"/>
                </a:cxn>
                <a:cxn ang="0">
                  <a:pos x="54" y="66"/>
                </a:cxn>
                <a:cxn ang="0">
                  <a:pos x="42" y="68"/>
                </a:cxn>
                <a:cxn ang="0">
                  <a:pos x="30" y="70"/>
                </a:cxn>
                <a:cxn ang="0">
                  <a:pos x="22" y="68"/>
                </a:cxn>
                <a:cxn ang="0">
                  <a:pos x="16" y="66"/>
                </a:cxn>
                <a:cxn ang="0">
                  <a:pos x="10" y="62"/>
                </a:cxn>
                <a:cxn ang="0">
                  <a:pos x="4" y="56"/>
                </a:cxn>
                <a:cxn ang="0">
                  <a:pos x="2" y="48"/>
                </a:cxn>
                <a:cxn ang="0">
                  <a:pos x="0" y="40"/>
                </a:cxn>
                <a:cxn ang="0">
                  <a:pos x="2" y="32"/>
                </a:cxn>
                <a:cxn ang="0">
                  <a:pos x="4" y="24"/>
                </a:cxn>
                <a:cxn ang="0">
                  <a:pos x="10" y="16"/>
                </a:cxn>
                <a:cxn ang="0">
                  <a:pos x="18" y="10"/>
                </a:cxn>
                <a:cxn ang="0">
                  <a:pos x="26" y="4"/>
                </a:cxn>
                <a:cxn ang="0">
                  <a:pos x="36" y="0"/>
                </a:cxn>
                <a:cxn ang="0">
                  <a:pos x="46" y="0"/>
                </a:cxn>
                <a:cxn ang="0">
                  <a:pos x="50" y="0"/>
                </a:cxn>
                <a:cxn ang="0">
                  <a:pos x="52" y="0"/>
                </a:cxn>
                <a:cxn ang="0">
                  <a:pos x="54" y="0"/>
                </a:cxn>
                <a:cxn ang="0">
                  <a:pos x="58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4" y="2"/>
                </a:cxn>
                <a:cxn ang="0">
                  <a:pos x="66" y="0"/>
                </a:cxn>
                <a:cxn ang="0">
                  <a:pos x="68" y="0"/>
                </a:cxn>
              </a:cxnLst>
              <a:rect l="0" t="0" r="r" b="b"/>
              <a:pathLst>
                <a:path w="68" h="70">
                  <a:moveTo>
                    <a:pt x="68" y="0"/>
                  </a:moveTo>
                  <a:lnTo>
                    <a:pt x="64" y="22"/>
                  </a:lnTo>
                  <a:lnTo>
                    <a:pt x="62" y="22"/>
                  </a:lnTo>
                  <a:lnTo>
                    <a:pt x="62" y="16"/>
                  </a:lnTo>
                  <a:lnTo>
                    <a:pt x="60" y="12"/>
                  </a:lnTo>
                  <a:lnTo>
                    <a:pt x="58" y="8"/>
                  </a:lnTo>
                  <a:lnTo>
                    <a:pt x="54" y="4"/>
                  </a:lnTo>
                  <a:lnTo>
                    <a:pt x="48" y="4"/>
                  </a:lnTo>
                  <a:lnTo>
                    <a:pt x="40" y="6"/>
                  </a:lnTo>
                  <a:lnTo>
                    <a:pt x="34" y="8"/>
                  </a:lnTo>
                  <a:lnTo>
                    <a:pt x="26" y="14"/>
                  </a:lnTo>
                  <a:lnTo>
                    <a:pt x="22" y="24"/>
                  </a:lnTo>
                  <a:lnTo>
                    <a:pt x="18" y="34"/>
                  </a:lnTo>
                  <a:lnTo>
                    <a:pt x="16" y="46"/>
                  </a:lnTo>
                  <a:lnTo>
                    <a:pt x="16" y="52"/>
                  </a:lnTo>
                  <a:lnTo>
                    <a:pt x="18" y="56"/>
                  </a:lnTo>
                  <a:lnTo>
                    <a:pt x="20" y="60"/>
                  </a:lnTo>
                  <a:lnTo>
                    <a:pt x="26" y="64"/>
                  </a:lnTo>
                  <a:lnTo>
                    <a:pt x="32" y="64"/>
                  </a:lnTo>
                  <a:lnTo>
                    <a:pt x="34" y="64"/>
                  </a:lnTo>
                  <a:lnTo>
                    <a:pt x="38" y="64"/>
                  </a:lnTo>
                  <a:lnTo>
                    <a:pt x="42" y="46"/>
                  </a:lnTo>
                  <a:lnTo>
                    <a:pt x="44" y="42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2" y="38"/>
                  </a:lnTo>
                  <a:lnTo>
                    <a:pt x="40" y="36"/>
                  </a:lnTo>
                  <a:lnTo>
                    <a:pt x="38" y="36"/>
                  </a:lnTo>
                  <a:lnTo>
                    <a:pt x="38" y="34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4" y="36"/>
                  </a:lnTo>
                  <a:lnTo>
                    <a:pt x="62" y="38"/>
                  </a:lnTo>
                  <a:lnTo>
                    <a:pt x="62" y="38"/>
                  </a:lnTo>
                  <a:lnTo>
                    <a:pt x="60" y="40"/>
                  </a:lnTo>
                  <a:lnTo>
                    <a:pt x="60" y="42"/>
                  </a:lnTo>
                  <a:lnTo>
                    <a:pt x="58" y="46"/>
                  </a:lnTo>
                  <a:lnTo>
                    <a:pt x="54" y="66"/>
                  </a:lnTo>
                  <a:lnTo>
                    <a:pt x="42" y="68"/>
                  </a:lnTo>
                  <a:lnTo>
                    <a:pt x="30" y="70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10" y="62"/>
                  </a:lnTo>
                  <a:lnTo>
                    <a:pt x="4" y="56"/>
                  </a:lnTo>
                  <a:lnTo>
                    <a:pt x="2" y="48"/>
                  </a:lnTo>
                  <a:lnTo>
                    <a:pt x="0" y="40"/>
                  </a:lnTo>
                  <a:lnTo>
                    <a:pt x="2" y="32"/>
                  </a:lnTo>
                  <a:lnTo>
                    <a:pt x="4" y="24"/>
                  </a:lnTo>
                  <a:lnTo>
                    <a:pt x="10" y="16"/>
                  </a:lnTo>
                  <a:lnTo>
                    <a:pt x="18" y="10"/>
                  </a:lnTo>
                  <a:lnTo>
                    <a:pt x="26" y="4"/>
                  </a:lnTo>
                  <a:lnTo>
                    <a:pt x="36" y="0"/>
                  </a:lnTo>
                  <a:lnTo>
                    <a:pt x="46" y="0"/>
                  </a:lnTo>
                  <a:lnTo>
                    <a:pt x="50" y="0"/>
                  </a:lnTo>
                  <a:lnTo>
                    <a:pt x="52" y="0"/>
                  </a:lnTo>
                  <a:lnTo>
                    <a:pt x="54" y="0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4" y="2"/>
                  </a:lnTo>
                  <a:lnTo>
                    <a:pt x="66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81" name="Freeform 265"/>
            <p:cNvSpPr>
              <a:spLocks noEditPoints="1"/>
            </p:cNvSpPr>
            <p:nvPr/>
          </p:nvSpPr>
          <p:spPr bwMode="auto">
            <a:xfrm>
              <a:off x="980" y="1740"/>
              <a:ext cx="70" cy="68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58" y="2"/>
                </a:cxn>
                <a:cxn ang="0">
                  <a:pos x="66" y="6"/>
                </a:cxn>
                <a:cxn ang="0">
                  <a:pos x="70" y="14"/>
                </a:cxn>
                <a:cxn ang="0">
                  <a:pos x="66" y="22"/>
                </a:cxn>
                <a:cxn ang="0">
                  <a:pos x="60" y="28"/>
                </a:cxn>
                <a:cxn ang="0">
                  <a:pos x="48" y="32"/>
                </a:cxn>
                <a:cxn ang="0">
                  <a:pos x="62" y="38"/>
                </a:cxn>
                <a:cxn ang="0">
                  <a:pos x="64" y="48"/>
                </a:cxn>
                <a:cxn ang="0">
                  <a:pos x="62" y="58"/>
                </a:cxn>
                <a:cxn ang="0">
                  <a:pos x="52" y="66"/>
                </a:cxn>
                <a:cxn ang="0">
                  <a:pos x="40" y="68"/>
                </a:cxn>
                <a:cxn ang="0">
                  <a:pos x="0" y="68"/>
                </a:cxn>
                <a:cxn ang="0">
                  <a:pos x="4" y="66"/>
                </a:cxn>
                <a:cxn ang="0">
                  <a:pos x="8" y="64"/>
                </a:cxn>
                <a:cxn ang="0">
                  <a:pos x="12" y="60"/>
                </a:cxn>
                <a:cxn ang="0">
                  <a:pos x="24" y="16"/>
                </a:cxn>
                <a:cxn ang="0">
                  <a:pos x="26" y="8"/>
                </a:cxn>
                <a:cxn ang="0">
                  <a:pos x="24" y="4"/>
                </a:cxn>
                <a:cxn ang="0">
                  <a:pos x="18" y="2"/>
                </a:cxn>
                <a:cxn ang="0">
                  <a:pos x="36" y="30"/>
                </a:cxn>
                <a:cxn ang="0">
                  <a:pos x="46" y="28"/>
                </a:cxn>
                <a:cxn ang="0">
                  <a:pos x="52" y="22"/>
                </a:cxn>
                <a:cxn ang="0">
                  <a:pos x="54" y="14"/>
                </a:cxn>
                <a:cxn ang="0">
                  <a:pos x="52" y="8"/>
                </a:cxn>
                <a:cxn ang="0">
                  <a:pos x="44" y="4"/>
                </a:cxn>
                <a:cxn ang="0">
                  <a:pos x="36" y="30"/>
                </a:cxn>
                <a:cxn ang="0">
                  <a:pos x="26" y="64"/>
                </a:cxn>
                <a:cxn ang="0">
                  <a:pos x="30" y="64"/>
                </a:cxn>
                <a:cxn ang="0">
                  <a:pos x="42" y="62"/>
                </a:cxn>
                <a:cxn ang="0">
                  <a:pos x="48" y="52"/>
                </a:cxn>
                <a:cxn ang="0">
                  <a:pos x="48" y="42"/>
                </a:cxn>
                <a:cxn ang="0">
                  <a:pos x="46" y="36"/>
                </a:cxn>
                <a:cxn ang="0">
                  <a:pos x="40" y="34"/>
                </a:cxn>
              </a:cxnLst>
              <a:rect l="0" t="0" r="r" b="b"/>
              <a:pathLst>
                <a:path w="70" h="68">
                  <a:moveTo>
                    <a:pt x="18" y="0"/>
                  </a:moveTo>
                  <a:lnTo>
                    <a:pt x="46" y="0"/>
                  </a:lnTo>
                  <a:lnTo>
                    <a:pt x="54" y="2"/>
                  </a:lnTo>
                  <a:lnTo>
                    <a:pt x="58" y="2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68" y="10"/>
                  </a:lnTo>
                  <a:lnTo>
                    <a:pt x="70" y="14"/>
                  </a:lnTo>
                  <a:lnTo>
                    <a:pt x="68" y="18"/>
                  </a:lnTo>
                  <a:lnTo>
                    <a:pt x="66" y="22"/>
                  </a:lnTo>
                  <a:lnTo>
                    <a:pt x="64" y="24"/>
                  </a:lnTo>
                  <a:lnTo>
                    <a:pt x="60" y="28"/>
                  </a:lnTo>
                  <a:lnTo>
                    <a:pt x="56" y="30"/>
                  </a:lnTo>
                  <a:lnTo>
                    <a:pt x="48" y="32"/>
                  </a:lnTo>
                  <a:lnTo>
                    <a:pt x="56" y="34"/>
                  </a:lnTo>
                  <a:lnTo>
                    <a:pt x="62" y="38"/>
                  </a:lnTo>
                  <a:lnTo>
                    <a:pt x="64" y="44"/>
                  </a:lnTo>
                  <a:lnTo>
                    <a:pt x="64" y="48"/>
                  </a:lnTo>
                  <a:lnTo>
                    <a:pt x="64" y="54"/>
                  </a:lnTo>
                  <a:lnTo>
                    <a:pt x="62" y="58"/>
                  </a:lnTo>
                  <a:lnTo>
                    <a:pt x="58" y="62"/>
                  </a:lnTo>
                  <a:lnTo>
                    <a:pt x="52" y="66"/>
                  </a:lnTo>
                  <a:lnTo>
                    <a:pt x="46" y="66"/>
                  </a:lnTo>
                  <a:lnTo>
                    <a:pt x="40" y="68"/>
                  </a:lnTo>
                  <a:lnTo>
                    <a:pt x="30" y="68"/>
                  </a:lnTo>
                  <a:lnTo>
                    <a:pt x="0" y="68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8" y="66"/>
                  </a:lnTo>
                  <a:lnTo>
                    <a:pt x="8" y="64"/>
                  </a:lnTo>
                  <a:lnTo>
                    <a:pt x="10" y="62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24" y="16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8" y="0"/>
                  </a:lnTo>
                  <a:close/>
                  <a:moveTo>
                    <a:pt x="36" y="30"/>
                  </a:moveTo>
                  <a:lnTo>
                    <a:pt x="40" y="30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52" y="22"/>
                  </a:lnTo>
                  <a:lnTo>
                    <a:pt x="52" y="18"/>
                  </a:lnTo>
                  <a:lnTo>
                    <a:pt x="54" y="14"/>
                  </a:lnTo>
                  <a:lnTo>
                    <a:pt x="52" y="10"/>
                  </a:lnTo>
                  <a:lnTo>
                    <a:pt x="52" y="8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36" y="30"/>
                  </a:lnTo>
                  <a:close/>
                  <a:moveTo>
                    <a:pt x="34" y="34"/>
                  </a:moveTo>
                  <a:lnTo>
                    <a:pt x="26" y="64"/>
                  </a:lnTo>
                  <a:lnTo>
                    <a:pt x="28" y="64"/>
                  </a:lnTo>
                  <a:lnTo>
                    <a:pt x="30" y="64"/>
                  </a:lnTo>
                  <a:lnTo>
                    <a:pt x="36" y="64"/>
                  </a:lnTo>
                  <a:lnTo>
                    <a:pt x="42" y="62"/>
                  </a:lnTo>
                  <a:lnTo>
                    <a:pt x="44" y="58"/>
                  </a:lnTo>
                  <a:lnTo>
                    <a:pt x="48" y="52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2" y="36"/>
                  </a:lnTo>
                  <a:lnTo>
                    <a:pt x="40" y="34"/>
                  </a:lnTo>
                  <a:lnTo>
                    <a:pt x="34" y="3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82" name="Freeform 266"/>
            <p:cNvSpPr>
              <a:spLocks/>
            </p:cNvSpPr>
            <p:nvPr/>
          </p:nvSpPr>
          <p:spPr bwMode="auto">
            <a:xfrm>
              <a:off x="990" y="2136"/>
              <a:ext cx="66" cy="70"/>
            </a:xfrm>
            <a:custGeom>
              <a:avLst/>
              <a:gdLst/>
              <a:ahLst/>
              <a:cxnLst>
                <a:cxn ang="0">
                  <a:pos x="66" y="0"/>
                </a:cxn>
                <a:cxn ang="0">
                  <a:pos x="62" y="22"/>
                </a:cxn>
                <a:cxn ang="0">
                  <a:pos x="60" y="22"/>
                </a:cxn>
                <a:cxn ang="0">
                  <a:pos x="58" y="16"/>
                </a:cxn>
                <a:cxn ang="0">
                  <a:pos x="58" y="12"/>
                </a:cxn>
                <a:cxn ang="0">
                  <a:pos x="54" y="8"/>
                </a:cxn>
                <a:cxn ang="0">
                  <a:pos x="50" y="6"/>
                </a:cxn>
                <a:cxn ang="0">
                  <a:pos x="44" y="4"/>
                </a:cxn>
                <a:cxn ang="0">
                  <a:pos x="38" y="6"/>
                </a:cxn>
                <a:cxn ang="0">
                  <a:pos x="30" y="10"/>
                </a:cxn>
                <a:cxn ang="0">
                  <a:pos x="26" y="14"/>
                </a:cxn>
                <a:cxn ang="0">
                  <a:pos x="22" y="20"/>
                </a:cxn>
                <a:cxn ang="0">
                  <a:pos x="18" y="28"/>
                </a:cxn>
                <a:cxn ang="0">
                  <a:pos x="16" y="38"/>
                </a:cxn>
                <a:cxn ang="0">
                  <a:pos x="14" y="46"/>
                </a:cxn>
                <a:cxn ang="0">
                  <a:pos x="16" y="52"/>
                </a:cxn>
                <a:cxn ang="0">
                  <a:pos x="16" y="56"/>
                </a:cxn>
                <a:cxn ang="0">
                  <a:pos x="20" y="60"/>
                </a:cxn>
                <a:cxn ang="0">
                  <a:pos x="24" y="62"/>
                </a:cxn>
                <a:cxn ang="0">
                  <a:pos x="32" y="64"/>
                </a:cxn>
                <a:cxn ang="0">
                  <a:pos x="38" y="64"/>
                </a:cxn>
                <a:cxn ang="0">
                  <a:pos x="44" y="62"/>
                </a:cxn>
                <a:cxn ang="0">
                  <a:pos x="48" y="58"/>
                </a:cxn>
                <a:cxn ang="0">
                  <a:pos x="54" y="54"/>
                </a:cxn>
                <a:cxn ang="0">
                  <a:pos x="56" y="54"/>
                </a:cxn>
                <a:cxn ang="0">
                  <a:pos x="50" y="60"/>
                </a:cxn>
                <a:cxn ang="0">
                  <a:pos x="44" y="66"/>
                </a:cxn>
                <a:cxn ang="0">
                  <a:pos x="36" y="68"/>
                </a:cxn>
                <a:cxn ang="0">
                  <a:pos x="28" y="70"/>
                </a:cxn>
                <a:cxn ang="0">
                  <a:pos x="20" y="68"/>
                </a:cxn>
                <a:cxn ang="0">
                  <a:pos x="12" y="66"/>
                </a:cxn>
                <a:cxn ang="0">
                  <a:pos x="6" y="62"/>
                </a:cxn>
                <a:cxn ang="0">
                  <a:pos x="2" y="56"/>
                </a:cxn>
                <a:cxn ang="0">
                  <a:pos x="0" y="50"/>
                </a:cxn>
                <a:cxn ang="0">
                  <a:pos x="0" y="42"/>
                </a:cxn>
                <a:cxn ang="0">
                  <a:pos x="0" y="32"/>
                </a:cxn>
                <a:cxn ang="0">
                  <a:pos x="6" y="22"/>
                </a:cxn>
                <a:cxn ang="0">
                  <a:pos x="10" y="16"/>
                </a:cxn>
                <a:cxn ang="0">
                  <a:pos x="16" y="10"/>
                </a:cxn>
                <a:cxn ang="0">
                  <a:pos x="22" y="6"/>
                </a:cxn>
                <a:cxn ang="0">
                  <a:pos x="34" y="2"/>
                </a:cxn>
                <a:cxn ang="0">
                  <a:pos x="44" y="0"/>
                </a:cxn>
                <a:cxn ang="0">
                  <a:pos x="50" y="0"/>
                </a:cxn>
                <a:cxn ang="0">
                  <a:pos x="54" y="2"/>
                </a:cxn>
                <a:cxn ang="0">
                  <a:pos x="58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4" y="0"/>
                </a:cxn>
                <a:cxn ang="0">
                  <a:pos x="66" y="0"/>
                </a:cxn>
              </a:cxnLst>
              <a:rect l="0" t="0" r="r" b="b"/>
              <a:pathLst>
                <a:path w="66" h="70">
                  <a:moveTo>
                    <a:pt x="66" y="0"/>
                  </a:moveTo>
                  <a:lnTo>
                    <a:pt x="62" y="22"/>
                  </a:lnTo>
                  <a:lnTo>
                    <a:pt x="60" y="22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4" y="8"/>
                  </a:lnTo>
                  <a:lnTo>
                    <a:pt x="50" y="6"/>
                  </a:lnTo>
                  <a:lnTo>
                    <a:pt x="44" y="4"/>
                  </a:lnTo>
                  <a:lnTo>
                    <a:pt x="38" y="6"/>
                  </a:lnTo>
                  <a:lnTo>
                    <a:pt x="30" y="10"/>
                  </a:lnTo>
                  <a:lnTo>
                    <a:pt x="26" y="14"/>
                  </a:lnTo>
                  <a:lnTo>
                    <a:pt x="22" y="20"/>
                  </a:lnTo>
                  <a:lnTo>
                    <a:pt x="18" y="28"/>
                  </a:lnTo>
                  <a:lnTo>
                    <a:pt x="16" y="38"/>
                  </a:lnTo>
                  <a:lnTo>
                    <a:pt x="14" y="46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20" y="60"/>
                  </a:lnTo>
                  <a:lnTo>
                    <a:pt x="24" y="62"/>
                  </a:lnTo>
                  <a:lnTo>
                    <a:pt x="32" y="64"/>
                  </a:lnTo>
                  <a:lnTo>
                    <a:pt x="38" y="64"/>
                  </a:lnTo>
                  <a:lnTo>
                    <a:pt x="44" y="62"/>
                  </a:lnTo>
                  <a:lnTo>
                    <a:pt x="48" y="58"/>
                  </a:lnTo>
                  <a:lnTo>
                    <a:pt x="54" y="54"/>
                  </a:lnTo>
                  <a:lnTo>
                    <a:pt x="56" y="54"/>
                  </a:lnTo>
                  <a:lnTo>
                    <a:pt x="50" y="60"/>
                  </a:lnTo>
                  <a:lnTo>
                    <a:pt x="44" y="66"/>
                  </a:lnTo>
                  <a:lnTo>
                    <a:pt x="36" y="68"/>
                  </a:lnTo>
                  <a:lnTo>
                    <a:pt x="28" y="70"/>
                  </a:lnTo>
                  <a:lnTo>
                    <a:pt x="20" y="68"/>
                  </a:lnTo>
                  <a:lnTo>
                    <a:pt x="12" y="66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50"/>
                  </a:lnTo>
                  <a:lnTo>
                    <a:pt x="0" y="42"/>
                  </a:lnTo>
                  <a:lnTo>
                    <a:pt x="0" y="32"/>
                  </a:lnTo>
                  <a:lnTo>
                    <a:pt x="6" y="22"/>
                  </a:lnTo>
                  <a:lnTo>
                    <a:pt x="10" y="16"/>
                  </a:lnTo>
                  <a:lnTo>
                    <a:pt x="16" y="10"/>
                  </a:lnTo>
                  <a:lnTo>
                    <a:pt x="22" y="6"/>
                  </a:lnTo>
                  <a:lnTo>
                    <a:pt x="34" y="2"/>
                  </a:lnTo>
                  <a:lnTo>
                    <a:pt x="44" y="0"/>
                  </a:lnTo>
                  <a:lnTo>
                    <a:pt x="50" y="0"/>
                  </a:lnTo>
                  <a:lnTo>
                    <a:pt x="54" y="2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4" y="0"/>
                  </a:lnTo>
                  <a:lnTo>
                    <a:pt x="6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83" name="Freeform 267"/>
            <p:cNvSpPr>
              <a:spLocks noEditPoints="1"/>
            </p:cNvSpPr>
            <p:nvPr/>
          </p:nvSpPr>
          <p:spPr bwMode="auto">
            <a:xfrm>
              <a:off x="1016" y="2532"/>
              <a:ext cx="74" cy="68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66"/>
                </a:cxn>
                <a:cxn ang="0">
                  <a:pos x="6" y="66"/>
                </a:cxn>
                <a:cxn ang="0">
                  <a:pos x="8" y="64"/>
                </a:cxn>
                <a:cxn ang="0">
                  <a:pos x="10" y="62"/>
                </a:cxn>
                <a:cxn ang="0">
                  <a:pos x="12" y="56"/>
                </a:cxn>
                <a:cxn ang="0">
                  <a:pos x="24" y="14"/>
                </a:cxn>
                <a:cxn ang="0">
                  <a:pos x="26" y="10"/>
                </a:cxn>
                <a:cxn ang="0">
                  <a:pos x="26" y="8"/>
                </a:cxn>
                <a:cxn ang="0">
                  <a:pos x="26" y="6"/>
                </a:cxn>
                <a:cxn ang="0">
                  <a:pos x="24" y="4"/>
                </a:cxn>
                <a:cxn ang="0">
                  <a:pos x="22" y="4"/>
                </a:cxn>
                <a:cxn ang="0">
                  <a:pos x="18" y="2"/>
                </a:cxn>
                <a:cxn ang="0">
                  <a:pos x="18" y="0"/>
                </a:cxn>
                <a:cxn ang="0">
                  <a:pos x="40" y="0"/>
                </a:cxn>
                <a:cxn ang="0">
                  <a:pos x="52" y="2"/>
                </a:cxn>
                <a:cxn ang="0">
                  <a:pos x="60" y="4"/>
                </a:cxn>
                <a:cxn ang="0">
                  <a:pos x="66" y="8"/>
                </a:cxn>
                <a:cxn ang="0">
                  <a:pos x="70" y="14"/>
                </a:cxn>
                <a:cxn ang="0">
                  <a:pos x="74" y="20"/>
                </a:cxn>
                <a:cxn ang="0">
                  <a:pos x="74" y="28"/>
                </a:cxn>
                <a:cxn ang="0">
                  <a:pos x="74" y="38"/>
                </a:cxn>
                <a:cxn ang="0">
                  <a:pos x="70" y="44"/>
                </a:cxn>
                <a:cxn ang="0">
                  <a:pos x="66" y="52"/>
                </a:cxn>
                <a:cxn ang="0">
                  <a:pos x="60" y="58"/>
                </a:cxn>
                <a:cxn ang="0">
                  <a:pos x="54" y="62"/>
                </a:cxn>
                <a:cxn ang="0">
                  <a:pos x="46" y="66"/>
                </a:cxn>
                <a:cxn ang="0">
                  <a:pos x="38" y="68"/>
                </a:cxn>
                <a:cxn ang="0">
                  <a:pos x="28" y="68"/>
                </a:cxn>
                <a:cxn ang="0">
                  <a:pos x="0" y="68"/>
                </a:cxn>
                <a:cxn ang="0">
                  <a:pos x="42" y="4"/>
                </a:cxn>
                <a:cxn ang="0">
                  <a:pos x="28" y="56"/>
                </a:cxn>
                <a:cxn ang="0">
                  <a:pos x="28" y="58"/>
                </a:cxn>
                <a:cxn ang="0">
                  <a:pos x="26" y="60"/>
                </a:cxn>
                <a:cxn ang="0">
                  <a:pos x="28" y="62"/>
                </a:cxn>
                <a:cxn ang="0">
                  <a:pos x="28" y="62"/>
                </a:cxn>
                <a:cxn ang="0">
                  <a:pos x="30" y="64"/>
                </a:cxn>
                <a:cxn ang="0">
                  <a:pos x="32" y="64"/>
                </a:cxn>
                <a:cxn ang="0">
                  <a:pos x="38" y="62"/>
                </a:cxn>
                <a:cxn ang="0">
                  <a:pos x="44" y="60"/>
                </a:cxn>
                <a:cxn ang="0">
                  <a:pos x="50" y="52"/>
                </a:cxn>
                <a:cxn ang="0">
                  <a:pos x="54" y="44"/>
                </a:cxn>
                <a:cxn ang="0">
                  <a:pos x="58" y="36"/>
                </a:cxn>
                <a:cxn ang="0">
                  <a:pos x="58" y="26"/>
                </a:cxn>
                <a:cxn ang="0">
                  <a:pos x="58" y="20"/>
                </a:cxn>
                <a:cxn ang="0">
                  <a:pos x="56" y="14"/>
                </a:cxn>
                <a:cxn ang="0">
                  <a:pos x="54" y="10"/>
                </a:cxn>
                <a:cxn ang="0">
                  <a:pos x="50" y="6"/>
                </a:cxn>
                <a:cxn ang="0">
                  <a:pos x="46" y="6"/>
                </a:cxn>
                <a:cxn ang="0">
                  <a:pos x="42" y="4"/>
                </a:cxn>
              </a:cxnLst>
              <a:rect l="0" t="0" r="r" b="b"/>
              <a:pathLst>
                <a:path w="74" h="68">
                  <a:moveTo>
                    <a:pt x="0" y="68"/>
                  </a:moveTo>
                  <a:lnTo>
                    <a:pt x="0" y="66"/>
                  </a:lnTo>
                  <a:lnTo>
                    <a:pt x="6" y="66"/>
                  </a:lnTo>
                  <a:lnTo>
                    <a:pt x="8" y="64"/>
                  </a:lnTo>
                  <a:lnTo>
                    <a:pt x="10" y="62"/>
                  </a:lnTo>
                  <a:lnTo>
                    <a:pt x="12" y="56"/>
                  </a:lnTo>
                  <a:lnTo>
                    <a:pt x="24" y="14"/>
                  </a:lnTo>
                  <a:lnTo>
                    <a:pt x="26" y="10"/>
                  </a:lnTo>
                  <a:lnTo>
                    <a:pt x="26" y="8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8" y="0"/>
                  </a:lnTo>
                  <a:lnTo>
                    <a:pt x="40" y="0"/>
                  </a:lnTo>
                  <a:lnTo>
                    <a:pt x="52" y="2"/>
                  </a:lnTo>
                  <a:lnTo>
                    <a:pt x="60" y="4"/>
                  </a:lnTo>
                  <a:lnTo>
                    <a:pt x="66" y="8"/>
                  </a:lnTo>
                  <a:lnTo>
                    <a:pt x="70" y="14"/>
                  </a:lnTo>
                  <a:lnTo>
                    <a:pt x="74" y="20"/>
                  </a:lnTo>
                  <a:lnTo>
                    <a:pt x="74" y="28"/>
                  </a:lnTo>
                  <a:lnTo>
                    <a:pt x="74" y="38"/>
                  </a:lnTo>
                  <a:lnTo>
                    <a:pt x="70" y="44"/>
                  </a:lnTo>
                  <a:lnTo>
                    <a:pt x="66" y="52"/>
                  </a:lnTo>
                  <a:lnTo>
                    <a:pt x="60" y="58"/>
                  </a:lnTo>
                  <a:lnTo>
                    <a:pt x="54" y="62"/>
                  </a:lnTo>
                  <a:lnTo>
                    <a:pt x="46" y="66"/>
                  </a:lnTo>
                  <a:lnTo>
                    <a:pt x="38" y="68"/>
                  </a:lnTo>
                  <a:lnTo>
                    <a:pt x="28" y="68"/>
                  </a:lnTo>
                  <a:lnTo>
                    <a:pt x="0" y="68"/>
                  </a:lnTo>
                  <a:close/>
                  <a:moveTo>
                    <a:pt x="42" y="4"/>
                  </a:moveTo>
                  <a:lnTo>
                    <a:pt x="28" y="56"/>
                  </a:lnTo>
                  <a:lnTo>
                    <a:pt x="28" y="58"/>
                  </a:lnTo>
                  <a:lnTo>
                    <a:pt x="26" y="60"/>
                  </a:lnTo>
                  <a:lnTo>
                    <a:pt x="28" y="62"/>
                  </a:lnTo>
                  <a:lnTo>
                    <a:pt x="28" y="62"/>
                  </a:lnTo>
                  <a:lnTo>
                    <a:pt x="30" y="64"/>
                  </a:lnTo>
                  <a:lnTo>
                    <a:pt x="32" y="64"/>
                  </a:lnTo>
                  <a:lnTo>
                    <a:pt x="38" y="62"/>
                  </a:lnTo>
                  <a:lnTo>
                    <a:pt x="44" y="60"/>
                  </a:lnTo>
                  <a:lnTo>
                    <a:pt x="50" y="52"/>
                  </a:lnTo>
                  <a:lnTo>
                    <a:pt x="54" y="44"/>
                  </a:lnTo>
                  <a:lnTo>
                    <a:pt x="58" y="36"/>
                  </a:lnTo>
                  <a:lnTo>
                    <a:pt x="58" y="26"/>
                  </a:lnTo>
                  <a:lnTo>
                    <a:pt x="58" y="20"/>
                  </a:lnTo>
                  <a:lnTo>
                    <a:pt x="56" y="14"/>
                  </a:lnTo>
                  <a:lnTo>
                    <a:pt x="54" y="10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2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84" name="Freeform 268"/>
            <p:cNvSpPr>
              <a:spLocks/>
            </p:cNvSpPr>
            <p:nvPr/>
          </p:nvSpPr>
          <p:spPr bwMode="auto">
            <a:xfrm>
              <a:off x="986" y="2892"/>
              <a:ext cx="74" cy="68"/>
            </a:xfrm>
            <a:custGeom>
              <a:avLst/>
              <a:gdLst/>
              <a:ahLst/>
              <a:cxnLst>
                <a:cxn ang="0">
                  <a:pos x="40" y="4"/>
                </a:cxn>
                <a:cxn ang="0">
                  <a:pos x="32" y="30"/>
                </a:cxn>
                <a:cxn ang="0">
                  <a:pos x="38" y="30"/>
                </a:cxn>
                <a:cxn ang="0">
                  <a:pos x="42" y="30"/>
                </a:cxn>
                <a:cxn ang="0">
                  <a:pos x="46" y="28"/>
                </a:cxn>
                <a:cxn ang="0">
                  <a:pos x="48" y="26"/>
                </a:cxn>
                <a:cxn ang="0">
                  <a:pos x="52" y="22"/>
                </a:cxn>
                <a:cxn ang="0">
                  <a:pos x="54" y="18"/>
                </a:cxn>
                <a:cxn ang="0">
                  <a:pos x="56" y="18"/>
                </a:cxn>
                <a:cxn ang="0">
                  <a:pos x="48" y="46"/>
                </a:cxn>
                <a:cxn ang="0">
                  <a:pos x="46" y="46"/>
                </a:cxn>
                <a:cxn ang="0">
                  <a:pos x="46" y="44"/>
                </a:cxn>
                <a:cxn ang="0">
                  <a:pos x="46" y="42"/>
                </a:cxn>
                <a:cxn ang="0">
                  <a:pos x="46" y="40"/>
                </a:cxn>
                <a:cxn ang="0">
                  <a:pos x="46" y="38"/>
                </a:cxn>
                <a:cxn ang="0">
                  <a:pos x="44" y="36"/>
                </a:cxn>
                <a:cxn ang="0">
                  <a:pos x="42" y="36"/>
                </a:cxn>
                <a:cxn ang="0">
                  <a:pos x="38" y="34"/>
                </a:cxn>
                <a:cxn ang="0">
                  <a:pos x="32" y="34"/>
                </a:cxn>
                <a:cxn ang="0">
                  <a:pos x="26" y="54"/>
                </a:cxn>
                <a:cxn ang="0">
                  <a:pos x="24" y="58"/>
                </a:cxn>
                <a:cxn ang="0">
                  <a:pos x="24" y="60"/>
                </a:cxn>
                <a:cxn ang="0">
                  <a:pos x="24" y="62"/>
                </a:cxn>
                <a:cxn ang="0">
                  <a:pos x="24" y="62"/>
                </a:cxn>
                <a:cxn ang="0">
                  <a:pos x="24" y="64"/>
                </a:cxn>
                <a:cxn ang="0">
                  <a:pos x="26" y="64"/>
                </a:cxn>
                <a:cxn ang="0">
                  <a:pos x="26" y="66"/>
                </a:cxn>
                <a:cxn ang="0">
                  <a:pos x="28" y="66"/>
                </a:cxn>
                <a:cxn ang="0">
                  <a:pos x="32" y="66"/>
                </a:cxn>
                <a:cxn ang="0">
                  <a:pos x="32" y="68"/>
                </a:cxn>
                <a:cxn ang="0">
                  <a:pos x="0" y="68"/>
                </a:cxn>
                <a:cxn ang="0">
                  <a:pos x="0" y="66"/>
                </a:cxn>
                <a:cxn ang="0">
                  <a:pos x="4" y="66"/>
                </a:cxn>
                <a:cxn ang="0">
                  <a:pos x="6" y="64"/>
                </a:cxn>
                <a:cxn ang="0">
                  <a:pos x="8" y="62"/>
                </a:cxn>
                <a:cxn ang="0">
                  <a:pos x="10" y="56"/>
                </a:cxn>
                <a:cxn ang="0">
                  <a:pos x="22" y="16"/>
                </a:cxn>
                <a:cxn ang="0">
                  <a:pos x="22" y="10"/>
                </a:cxn>
                <a:cxn ang="0">
                  <a:pos x="24" y="8"/>
                </a:cxn>
                <a:cxn ang="0">
                  <a:pos x="22" y="6"/>
                </a:cxn>
                <a:cxn ang="0">
                  <a:pos x="22" y="4"/>
                </a:cxn>
                <a:cxn ang="0">
                  <a:pos x="20" y="4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74" y="0"/>
                </a:cxn>
                <a:cxn ang="0">
                  <a:pos x="68" y="18"/>
                </a:cxn>
                <a:cxn ang="0">
                  <a:pos x="66" y="18"/>
                </a:cxn>
                <a:cxn ang="0">
                  <a:pos x="66" y="14"/>
                </a:cxn>
                <a:cxn ang="0">
                  <a:pos x="64" y="10"/>
                </a:cxn>
                <a:cxn ang="0">
                  <a:pos x="62" y="8"/>
                </a:cxn>
                <a:cxn ang="0">
                  <a:pos x="60" y="6"/>
                </a:cxn>
                <a:cxn ang="0">
                  <a:pos x="54" y="6"/>
                </a:cxn>
                <a:cxn ang="0">
                  <a:pos x="48" y="4"/>
                </a:cxn>
                <a:cxn ang="0">
                  <a:pos x="40" y="4"/>
                </a:cxn>
              </a:cxnLst>
              <a:rect l="0" t="0" r="r" b="b"/>
              <a:pathLst>
                <a:path w="74" h="68">
                  <a:moveTo>
                    <a:pt x="40" y="4"/>
                  </a:moveTo>
                  <a:lnTo>
                    <a:pt x="32" y="30"/>
                  </a:lnTo>
                  <a:lnTo>
                    <a:pt x="38" y="30"/>
                  </a:lnTo>
                  <a:lnTo>
                    <a:pt x="42" y="30"/>
                  </a:lnTo>
                  <a:lnTo>
                    <a:pt x="46" y="28"/>
                  </a:lnTo>
                  <a:lnTo>
                    <a:pt x="48" y="26"/>
                  </a:lnTo>
                  <a:lnTo>
                    <a:pt x="52" y="22"/>
                  </a:lnTo>
                  <a:lnTo>
                    <a:pt x="54" y="18"/>
                  </a:lnTo>
                  <a:lnTo>
                    <a:pt x="56" y="18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4" y="36"/>
                  </a:lnTo>
                  <a:lnTo>
                    <a:pt x="42" y="36"/>
                  </a:lnTo>
                  <a:lnTo>
                    <a:pt x="38" y="34"/>
                  </a:lnTo>
                  <a:lnTo>
                    <a:pt x="32" y="34"/>
                  </a:lnTo>
                  <a:lnTo>
                    <a:pt x="26" y="54"/>
                  </a:lnTo>
                  <a:lnTo>
                    <a:pt x="24" y="58"/>
                  </a:lnTo>
                  <a:lnTo>
                    <a:pt x="24" y="60"/>
                  </a:lnTo>
                  <a:lnTo>
                    <a:pt x="24" y="62"/>
                  </a:lnTo>
                  <a:lnTo>
                    <a:pt x="24" y="62"/>
                  </a:lnTo>
                  <a:lnTo>
                    <a:pt x="24" y="64"/>
                  </a:lnTo>
                  <a:lnTo>
                    <a:pt x="26" y="64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32" y="66"/>
                  </a:lnTo>
                  <a:lnTo>
                    <a:pt x="32" y="68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4" y="66"/>
                  </a:lnTo>
                  <a:lnTo>
                    <a:pt x="6" y="64"/>
                  </a:lnTo>
                  <a:lnTo>
                    <a:pt x="8" y="62"/>
                  </a:lnTo>
                  <a:lnTo>
                    <a:pt x="10" y="56"/>
                  </a:lnTo>
                  <a:lnTo>
                    <a:pt x="22" y="16"/>
                  </a:lnTo>
                  <a:lnTo>
                    <a:pt x="22" y="10"/>
                  </a:lnTo>
                  <a:lnTo>
                    <a:pt x="24" y="8"/>
                  </a:lnTo>
                  <a:lnTo>
                    <a:pt x="22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74" y="0"/>
                  </a:lnTo>
                  <a:lnTo>
                    <a:pt x="68" y="18"/>
                  </a:lnTo>
                  <a:lnTo>
                    <a:pt x="66" y="18"/>
                  </a:lnTo>
                  <a:lnTo>
                    <a:pt x="66" y="14"/>
                  </a:lnTo>
                  <a:lnTo>
                    <a:pt x="64" y="10"/>
                  </a:lnTo>
                  <a:lnTo>
                    <a:pt x="62" y="8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4"/>
                  </a:lnTo>
                  <a:lnTo>
                    <a:pt x="40" y="4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1085" name="Freeform 269"/>
            <p:cNvSpPr>
              <a:spLocks noEditPoints="1"/>
            </p:cNvSpPr>
            <p:nvPr/>
          </p:nvSpPr>
          <p:spPr bwMode="auto">
            <a:xfrm>
              <a:off x="976" y="3288"/>
              <a:ext cx="68" cy="68"/>
            </a:xfrm>
            <a:custGeom>
              <a:avLst/>
              <a:gdLst/>
              <a:ahLst/>
              <a:cxnLst>
                <a:cxn ang="0">
                  <a:pos x="48" y="46"/>
                </a:cxn>
                <a:cxn ang="0">
                  <a:pos x="26" y="46"/>
                </a:cxn>
                <a:cxn ang="0">
                  <a:pos x="24" y="50"/>
                </a:cxn>
                <a:cxn ang="0">
                  <a:pos x="18" y="58"/>
                </a:cxn>
                <a:cxn ang="0">
                  <a:pos x="16" y="60"/>
                </a:cxn>
                <a:cxn ang="0">
                  <a:pos x="16" y="60"/>
                </a:cxn>
                <a:cxn ang="0">
                  <a:pos x="16" y="62"/>
                </a:cxn>
                <a:cxn ang="0">
                  <a:pos x="14" y="62"/>
                </a:cxn>
                <a:cxn ang="0">
                  <a:pos x="16" y="64"/>
                </a:cxn>
                <a:cxn ang="0">
                  <a:pos x="16" y="64"/>
                </a:cxn>
                <a:cxn ang="0">
                  <a:pos x="18" y="66"/>
                </a:cxn>
                <a:cxn ang="0">
                  <a:pos x="20" y="66"/>
                </a:cxn>
                <a:cxn ang="0">
                  <a:pos x="20" y="68"/>
                </a:cxn>
                <a:cxn ang="0">
                  <a:pos x="0" y="68"/>
                </a:cxn>
                <a:cxn ang="0">
                  <a:pos x="0" y="66"/>
                </a:cxn>
                <a:cxn ang="0">
                  <a:pos x="4" y="66"/>
                </a:cxn>
                <a:cxn ang="0">
                  <a:pos x="6" y="64"/>
                </a:cxn>
                <a:cxn ang="0">
                  <a:pos x="8" y="62"/>
                </a:cxn>
                <a:cxn ang="0">
                  <a:pos x="14" y="56"/>
                </a:cxn>
                <a:cxn ang="0">
                  <a:pos x="60" y="0"/>
                </a:cxn>
                <a:cxn ang="0">
                  <a:pos x="62" y="0"/>
                </a:cxn>
                <a:cxn ang="0">
                  <a:pos x="62" y="54"/>
                </a:cxn>
                <a:cxn ang="0">
                  <a:pos x="62" y="58"/>
                </a:cxn>
                <a:cxn ang="0">
                  <a:pos x="62" y="60"/>
                </a:cxn>
                <a:cxn ang="0">
                  <a:pos x="62" y="62"/>
                </a:cxn>
                <a:cxn ang="0">
                  <a:pos x="64" y="64"/>
                </a:cxn>
                <a:cxn ang="0">
                  <a:pos x="66" y="66"/>
                </a:cxn>
                <a:cxn ang="0">
                  <a:pos x="68" y="66"/>
                </a:cxn>
                <a:cxn ang="0">
                  <a:pos x="68" y="68"/>
                </a:cxn>
                <a:cxn ang="0">
                  <a:pos x="38" y="68"/>
                </a:cxn>
                <a:cxn ang="0">
                  <a:pos x="38" y="66"/>
                </a:cxn>
                <a:cxn ang="0">
                  <a:pos x="42" y="66"/>
                </a:cxn>
                <a:cxn ang="0">
                  <a:pos x="44" y="66"/>
                </a:cxn>
                <a:cxn ang="0">
                  <a:pos x="46" y="64"/>
                </a:cxn>
                <a:cxn ang="0">
                  <a:pos x="46" y="62"/>
                </a:cxn>
                <a:cxn ang="0">
                  <a:pos x="48" y="60"/>
                </a:cxn>
                <a:cxn ang="0">
                  <a:pos x="48" y="56"/>
                </a:cxn>
                <a:cxn ang="0">
                  <a:pos x="48" y="46"/>
                </a:cxn>
                <a:cxn ang="0">
                  <a:pos x="48" y="42"/>
                </a:cxn>
                <a:cxn ang="0">
                  <a:pos x="48" y="20"/>
                </a:cxn>
                <a:cxn ang="0">
                  <a:pos x="30" y="42"/>
                </a:cxn>
                <a:cxn ang="0">
                  <a:pos x="48" y="42"/>
                </a:cxn>
              </a:cxnLst>
              <a:rect l="0" t="0" r="r" b="b"/>
              <a:pathLst>
                <a:path w="68" h="68">
                  <a:moveTo>
                    <a:pt x="48" y="46"/>
                  </a:moveTo>
                  <a:lnTo>
                    <a:pt x="26" y="46"/>
                  </a:lnTo>
                  <a:lnTo>
                    <a:pt x="24" y="50"/>
                  </a:lnTo>
                  <a:lnTo>
                    <a:pt x="18" y="58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8" y="66"/>
                  </a:lnTo>
                  <a:lnTo>
                    <a:pt x="20" y="66"/>
                  </a:lnTo>
                  <a:lnTo>
                    <a:pt x="20" y="68"/>
                  </a:lnTo>
                  <a:lnTo>
                    <a:pt x="0" y="68"/>
                  </a:lnTo>
                  <a:lnTo>
                    <a:pt x="0" y="66"/>
                  </a:lnTo>
                  <a:lnTo>
                    <a:pt x="4" y="66"/>
                  </a:lnTo>
                  <a:lnTo>
                    <a:pt x="6" y="64"/>
                  </a:lnTo>
                  <a:lnTo>
                    <a:pt x="8" y="62"/>
                  </a:lnTo>
                  <a:lnTo>
                    <a:pt x="14" y="56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2" y="54"/>
                  </a:lnTo>
                  <a:lnTo>
                    <a:pt x="62" y="58"/>
                  </a:lnTo>
                  <a:lnTo>
                    <a:pt x="62" y="60"/>
                  </a:lnTo>
                  <a:lnTo>
                    <a:pt x="62" y="62"/>
                  </a:lnTo>
                  <a:lnTo>
                    <a:pt x="64" y="64"/>
                  </a:lnTo>
                  <a:lnTo>
                    <a:pt x="66" y="66"/>
                  </a:lnTo>
                  <a:lnTo>
                    <a:pt x="68" y="66"/>
                  </a:lnTo>
                  <a:lnTo>
                    <a:pt x="68" y="68"/>
                  </a:lnTo>
                  <a:lnTo>
                    <a:pt x="38" y="68"/>
                  </a:lnTo>
                  <a:lnTo>
                    <a:pt x="38" y="66"/>
                  </a:lnTo>
                  <a:lnTo>
                    <a:pt x="42" y="66"/>
                  </a:lnTo>
                  <a:lnTo>
                    <a:pt x="44" y="66"/>
                  </a:lnTo>
                  <a:lnTo>
                    <a:pt x="46" y="64"/>
                  </a:lnTo>
                  <a:lnTo>
                    <a:pt x="46" y="62"/>
                  </a:lnTo>
                  <a:lnTo>
                    <a:pt x="48" y="60"/>
                  </a:lnTo>
                  <a:lnTo>
                    <a:pt x="48" y="56"/>
                  </a:lnTo>
                  <a:lnTo>
                    <a:pt x="48" y="46"/>
                  </a:lnTo>
                  <a:close/>
                  <a:moveTo>
                    <a:pt x="48" y="42"/>
                  </a:moveTo>
                  <a:lnTo>
                    <a:pt x="48" y="20"/>
                  </a:lnTo>
                  <a:lnTo>
                    <a:pt x="30" y="42"/>
                  </a:lnTo>
                  <a:lnTo>
                    <a:pt x="48" y="42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3" name="TextBox 272"/>
          <p:cNvSpPr txBox="1"/>
          <p:nvPr/>
        </p:nvSpPr>
        <p:spPr>
          <a:xfrm>
            <a:off x="1179871" y="1666568"/>
            <a:ext cx="10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Moral graph</a:t>
            </a:r>
            <a:endParaRPr lang="en-US" sz="1200" dirty="0"/>
          </a:p>
        </p:txBody>
      </p:sp>
      <p:sp>
        <p:nvSpPr>
          <p:cNvPr id="274" name="TextBox 273"/>
          <p:cNvSpPr txBox="1"/>
          <p:nvPr/>
        </p:nvSpPr>
        <p:spPr>
          <a:xfrm>
            <a:off x="3133008" y="1665585"/>
            <a:ext cx="106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Induced Moral graph</a:t>
            </a:r>
            <a:endParaRPr lang="en-US" sz="1200" dirty="0"/>
          </a:p>
        </p:txBody>
      </p:sp>
      <p:sp>
        <p:nvSpPr>
          <p:cNvPr id="275" name="TextBox 274"/>
          <p:cNvSpPr txBox="1"/>
          <p:nvPr/>
        </p:nvSpPr>
        <p:spPr>
          <a:xfrm>
            <a:off x="4930775" y="1608435"/>
            <a:ext cx="1622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Adjusted Graph for evidence in B</a:t>
            </a:r>
            <a:endParaRPr lang="en-US" sz="1200" dirty="0"/>
          </a:p>
        </p:txBody>
      </p:sp>
      <p:sp>
        <p:nvSpPr>
          <p:cNvPr id="276" name="TextBox 275"/>
          <p:cNvSpPr txBox="1"/>
          <p:nvPr/>
        </p:nvSpPr>
        <p:spPr>
          <a:xfrm>
            <a:off x="6946183" y="1608435"/>
            <a:ext cx="1061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Induced-adjusted.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28C181-B7E0-41C2-9C82-222410A4F841}" type="slidenum">
              <a:rPr lang="en-US" smtClean="0">
                <a:cs typeface="Arial" pitchFamily="34" charset="0"/>
              </a:rPr>
              <a:pPr/>
              <a:t>42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8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Probabilistic Inference Tasks</a:t>
            </a:r>
          </a:p>
        </p:txBody>
      </p:sp>
      <p:graphicFrame>
        <p:nvGraphicFramePr>
          <p:cNvPr id="8195" name="Object 4"/>
          <p:cNvGraphicFramePr>
            <a:graphicFrameLocks noChangeAspect="1"/>
          </p:cNvGraphicFramePr>
          <p:nvPr/>
        </p:nvGraphicFramePr>
        <p:xfrm>
          <a:off x="2590800" y="2438400"/>
          <a:ext cx="3810000" cy="388938"/>
        </p:xfrm>
        <a:graphic>
          <a:graphicData uri="http://schemas.openxmlformats.org/presentationml/2006/ole">
            <p:oleObj spid="_x0000_s15363" name="Equation" r:id="rId4" imgW="2145960" imgH="215640" progId="Equation.3">
              <p:embed/>
            </p:oleObj>
          </a:graphicData>
        </a:graphic>
      </p:graphicFrame>
      <p:sp>
        <p:nvSpPr>
          <p:cNvPr id="8202" name="Text Box 5"/>
          <p:cNvSpPr txBox="1">
            <a:spLocks noChangeArrowheads="1"/>
          </p:cNvSpPr>
          <p:nvPr/>
        </p:nvSpPr>
        <p:spPr bwMode="auto">
          <a:xfrm>
            <a:off x="1295400" y="1905000"/>
            <a:ext cx="616386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400" dirty="0"/>
              <a:t> Belief updating: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400" dirty="0"/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400" dirty="0"/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r>
              <a:rPr lang="en-US" sz="2400" dirty="0"/>
              <a:t> Finding most probable explanation (MPE) </a:t>
            </a:r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400" dirty="0"/>
          </a:p>
          <a:p>
            <a:pPr>
              <a:buClr>
                <a:schemeClr val="tx2"/>
              </a:buClr>
              <a:buFont typeface="Wingdings" pitchFamily="2" charset="2"/>
              <a:buChar char="§"/>
            </a:pPr>
            <a:endParaRPr lang="en-US" sz="2400" dirty="0"/>
          </a:p>
        </p:txBody>
      </p:sp>
      <p:graphicFrame>
        <p:nvGraphicFramePr>
          <p:cNvPr id="8196" name="Object 6"/>
          <p:cNvGraphicFramePr>
            <a:graphicFrameLocks noChangeAspect="1"/>
          </p:cNvGraphicFramePr>
          <p:nvPr/>
        </p:nvGraphicFramePr>
        <p:xfrm>
          <a:off x="3733800" y="3505200"/>
          <a:ext cx="2362200" cy="490538"/>
        </p:xfrm>
        <a:graphic>
          <a:graphicData uri="http://schemas.openxmlformats.org/presentationml/2006/ole">
            <p:oleObj spid="_x0000_s15364" name="Equation" r:id="rId5" imgW="1358640" imgH="27936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A99B0AD-1EB8-4913-918A-A3007E31AEC5}" type="slidenum">
              <a:rPr lang="en-US" smtClean="0">
                <a:cs typeface="Arial" pitchFamily="34" charset="0"/>
              </a:rPr>
              <a:pPr/>
              <a:t>43</a:t>
            </a:fld>
            <a:endParaRPr lang="en-US" smtClean="0">
              <a:cs typeface="Arial" pitchFamily="34" charset="0"/>
            </a:endParaRP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733800" y="2667000"/>
          <a:ext cx="1335088" cy="565150"/>
        </p:xfrm>
        <a:graphic>
          <a:graphicData uri="http://schemas.openxmlformats.org/presentationml/2006/ole">
            <p:oleObj spid="_x0000_s16386" name="Equation" r:id="rId4" imgW="622080" imgH="291960" progId="Equation.3">
              <p:embed/>
            </p:oleObj>
          </a:graphicData>
        </a:graphic>
      </p:graphicFrame>
      <p:sp>
        <p:nvSpPr>
          <p:cNvPr id="9226" name="AutoShape 3"/>
          <p:cNvSpPr>
            <a:spLocks/>
          </p:cNvSpPr>
          <p:nvPr/>
        </p:nvSpPr>
        <p:spPr bwMode="auto">
          <a:xfrm rot="5400000" flipV="1">
            <a:off x="4556919" y="1670844"/>
            <a:ext cx="174625" cy="3138487"/>
          </a:xfrm>
          <a:prstGeom prst="leftBrace">
            <a:avLst>
              <a:gd name="adj1" fmla="val 14977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Text Box 4"/>
          <p:cNvSpPr txBox="1">
            <a:spLocks noChangeArrowheads="1"/>
          </p:cNvSpPr>
          <p:nvPr/>
        </p:nvSpPr>
        <p:spPr bwMode="auto">
          <a:xfrm>
            <a:off x="5524500" y="2844800"/>
            <a:ext cx="2217738" cy="366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Elimination operator</a:t>
            </a:r>
          </a:p>
        </p:txBody>
      </p:sp>
      <p:sp>
        <p:nvSpPr>
          <p:cNvPr id="9228" name="Line 5"/>
          <p:cNvSpPr>
            <a:spLocks noChangeShapeType="1"/>
          </p:cNvSpPr>
          <p:nvPr/>
        </p:nvSpPr>
        <p:spPr bwMode="auto">
          <a:xfrm flipH="1">
            <a:off x="4745038" y="2995613"/>
            <a:ext cx="600075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124200" y="5943600"/>
            <a:ext cx="1435100" cy="584200"/>
            <a:chOff x="1968" y="3504"/>
            <a:chExt cx="960" cy="444"/>
          </a:xfrm>
        </p:grpSpPr>
        <p:sp>
          <p:nvSpPr>
            <p:cNvPr id="9273" name="Text Box 7"/>
            <p:cNvSpPr txBox="1">
              <a:spLocks noChangeArrowheads="1"/>
            </p:cNvSpPr>
            <p:nvPr/>
          </p:nvSpPr>
          <p:spPr bwMode="auto">
            <a:xfrm>
              <a:off x="1968" y="3601"/>
              <a:ext cx="960" cy="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 b="1" i="1">
                  <a:solidFill>
                    <a:schemeClr val="hlink"/>
                  </a:solidFill>
                  <a:latin typeface="Times New Roman" pitchFamily="18" charset="0"/>
                </a:rPr>
                <a:t>MPE</a:t>
              </a:r>
            </a:p>
          </p:txBody>
        </p:sp>
        <p:sp>
          <p:nvSpPr>
            <p:cNvPr id="9274" name="Line 8"/>
            <p:cNvSpPr>
              <a:spLocks noChangeShapeType="1"/>
            </p:cNvSpPr>
            <p:nvPr/>
          </p:nvSpPr>
          <p:spPr bwMode="auto">
            <a:xfrm>
              <a:off x="2160" y="3504"/>
              <a:ext cx="384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75" name="Line 9"/>
            <p:cNvSpPr>
              <a:spLocks noChangeShapeType="1"/>
            </p:cNvSpPr>
            <p:nvPr/>
          </p:nvSpPr>
          <p:spPr bwMode="auto">
            <a:xfrm flipH="1">
              <a:off x="2592" y="3504"/>
              <a:ext cx="240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437063" y="4133850"/>
            <a:ext cx="2940050" cy="2341563"/>
            <a:chOff x="3456" y="2688"/>
            <a:chExt cx="1967" cy="1777"/>
          </a:xfrm>
        </p:grpSpPr>
        <p:sp>
          <p:nvSpPr>
            <p:cNvPr id="9270" name="Text Box 11"/>
            <p:cNvSpPr txBox="1">
              <a:spLocks noChangeArrowheads="1"/>
            </p:cNvSpPr>
            <p:nvPr/>
          </p:nvSpPr>
          <p:spPr bwMode="auto">
            <a:xfrm>
              <a:off x="3988" y="3701"/>
              <a:ext cx="1435" cy="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chemeClr val="hlink"/>
                  </a:solidFill>
                </a:rPr>
                <a:t>        W*=4</a:t>
              </a:r>
              <a:endParaRPr lang="en-US" sz="2000">
                <a:solidFill>
                  <a:schemeClr val="bg2"/>
                </a:solidFill>
              </a:endParaRPr>
            </a:p>
            <a:p>
              <a:r>
                <a:rPr lang="en-US" sz="2000">
                  <a:solidFill>
                    <a:schemeClr val="bg2"/>
                  </a:solidFill>
                </a:rPr>
                <a:t>”induced width” </a:t>
              </a:r>
            </a:p>
            <a:p>
              <a:r>
                <a:rPr lang="en-US" sz="2000">
                  <a:solidFill>
                    <a:schemeClr val="bg2"/>
                  </a:solidFill>
                </a:rPr>
                <a:t>(max clique size)</a:t>
              </a:r>
            </a:p>
          </p:txBody>
        </p:sp>
        <p:sp>
          <p:nvSpPr>
            <p:cNvPr id="9271" name="AutoShape 12"/>
            <p:cNvSpPr>
              <a:spLocks/>
            </p:cNvSpPr>
            <p:nvPr/>
          </p:nvSpPr>
          <p:spPr bwMode="auto">
            <a:xfrm rot="-5400000">
              <a:off x="3800" y="2344"/>
              <a:ext cx="132" cy="820"/>
            </a:xfrm>
            <a:prstGeom prst="leftBrace">
              <a:avLst>
                <a:gd name="adj1" fmla="val 51768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72" name="Line 13"/>
            <p:cNvSpPr>
              <a:spLocks noChangeShapeType="1"/>
            </p:cNvSpPr>
            <p:nvPr/>
          </p:nvSpPr>
          <p:spPr bwMode="auto">
            <a:xfrm flipH="1" flipV="1">
              <a:off x="4276" y="2776"/>
              <a:ext cx="327" cy="92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1066800" y="3200400"/>
            <a:ext cx="7391400" cy="2984500"/>
            <a:chOff x="576" y="1536"/>
            <a:chExt cx="4704" cy="2112"/>
          </a:xfrm>
        </p:grpSpPr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576" y="1536"/>
              <a:ext cx="3504" cy="2010"/>
              <a:chOff x="576" y="1536"/>
              <a:chExt cx="3504" cy="2010"/>
            </a:xfrm>
          </p:grpSpPr>
          <p:sp>
            <p:nvSpPr>
              <p:cNvPr id="9261" name="Text Box 16"/>
              <p:cNvSpPr txBox="1">
                <a:spLocks noChangeArrowheads="1"/>
              </p:cNvSpPr>
              <p:nvPr/>
            </p:nvSpPr>
            <p:spPr bwMode="auto">
              <a:xfrm>
                <a:off x="576" y="1536"/>
                <a:ext cx="1104" cy="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bucket  B: </a:t>
                </a:r>
              </a:p>
            </p:txBody>
          </p:sp>
          <p:sp>
            <p:nvSpPr>
              <p:cNvPr id="9262" name="Text Box 17"/>
              <p:cNvSpPr txBox="1">
                <a:spLocks noChangeArrowheads="1"/>
              </p:cNvSpPr>
              <p:nvPr/>
            </p:nvSpPr>
            <p:spPr bwMode="auto">
              <a:xfrm>
                <a:off x="1728" y="3221"/>
                <a:ext cx="576" cy="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P(a)</a:t>
                </a:r>
              </a:p>
            </p:txBody>
          </p:sp>
          <p:sp>
            <p:nvSpPr>
              <p:cNvPr id="9263" name="Text Box 18"/>
              <p:cNvSpPr txBox="1">
                <a:spLocks noChangeArrowheads="1"/>
              </p:cNvSpPr>
              <p:nvPr/>
            </p:nvSpPr>
            <p:spPr bwMode="auto">
              <a:xfrm>
                <a:off x="1680" y="1937"/>
                <a:ext cx="672" cy="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 P(c|a)</a:t>
                </a:r>
              </a:p>
            </p:txBody>
          </p:sp>
          <p:sp>
            <p:nvSpPr>
              <p:cNvPr id="9264" name="Rectangle 19"/>
              <p:cNvSpPr>
                <a:spLocks noChangeArrowheads="1"/>
              </p:cNvSpPr>
              <p:nvPr/>
            </p:nvSpPr>
            <p:spPr bwMode="auto">
              <a:xfrm>
                <a:off x="1643" y="1536"/>
                <a:ext cx="2437" cy="324"/>
              </a:xfrm>
              <a:prstGeom prst="rect">
                <a:avLst/>
              </a:prstGeom>
              <a:noFill/>
              <a:ln w="1587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P(b|a)   P(d|b,a)   P(e|b,c)</a:t>
                </a:r>
              </a:p>
            </p:txBody>
          </p:sp>
          <p:sp>
            <p:nvSpPr>
              <p:cNvPr id="9265" name="Text Box 20"/>
              <p:cNvSpPr txBox="1">
                <a:spLocks noChangeArrowheads="1"/>
              </p:cNvSpPr>
              <p:nvPr/>
            </p:nvSpPr>
            <p:spPr bwMode="auto">
              <a:xfrm>
                <a:off x="576" y="1936"/>
                <a:ext cx="1104" cy="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bucket  C: </a:t>
                </a:r>
              </a:p>
            </p:txBody>
          </p:sp>
          <p:sp>
            <p:nvSpPr>
              <p:cNvPr id="9266" name="Text Box 21"/>
              <p:cNvSpPr txBox="1">
                <a:spLocks noChangeArrowheads="1"/>
              </p:cNvSpPr>
              <p:nvPr/>
            </p:nvSpPr>
            <p:spPr bwMode="auto">
              <a:xfrm>
                <a:off x="576" y="2335"/>
                <a:ext cx="1104" cy="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bucket  D:</a:t>
                </a:r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9267" name="Text Box 22"/>
              <p:cNvSpPr txBox="1">
                <a:spLocks noChangeArrowheads="1"/>
              </p:cNvSpPr>
              <p:nvPr/>
            </p:nvSpPr>
            <p:spPr bwMode="auto">
              <a:xfrm>
                <a:off x="576" y="2778"/>
                <a:ext cx="1104" cy="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bucket  E: </a:t>
                </a:r>
              </a:p>
            </p:txBody>
          </p:sp>
          <p:sp>
            <p:nvSpPr>
              <p:cNvPr id="9268" name="Text Box 23"/>
              <p:cNvSpPr txBox="1">
                <a:spLocks noChangeArrowheads="1"/>
              </p:cNvSpPr>
              <p:nvPr/>
            </p:nvSpPr>
            <p:spPr bwMode="auto">
              <a:xfrm>
                <a:off x="576" y="3222"/>
                <a:ext cx="1104" cy="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bucket  A:</a:t>
                </a:r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9269" name="Text Box 24"/>
              <p:cNvSpPr txBox="1">
                <a:spLocks noChangeArrowheads="1"/>
              </p:cNvSpPr>
              <p:nvPr/>
            </p:nvSpPr>
            <p:spPr bwMode="auto">
              <a:xfrm>
                <a:off x="1680" y="2778"/>
                <a:ext cx="672" cy="3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e=0</a:t>
                </a:r>
              </a:p>
            </p:txBody>
          </p:sp>
        </p:grpSp>
        <p:sp>
          <p:nvSpPr>
            <p:cNvPr id="9249" name="Oval 25"/>
            <p:cNvSpPr>
              <a:spLocks noChangeArrowheads="1"/>
            </p:cNvSpPr>
            <p:nvPr/>
          </p:nvSpPr>
          <p:spPr bwMode="auto">
            <a:xfrm>
              <a:off x="4652" y="1632"/>
              <a:ext cx="276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9250" name="Oval 26"/>
            <p:cNvSpPr>
              <a:spLocks noChangeArrowheads="1"/>
            </p:cNvSpPr>
            <p:nvPr/>
          </p:nvSpPr>
          <p:spPr bwMode="auto">
            <a:xfrm>
              <a:off x="4652" y="2076"/>
              <a:ext cx="274" cy="24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9251" name="Oval 27"/>
            <p:cNvSpPr>
              <a:spLocks noChangeArrowheads="1"/>
            </p:cNvSpPr>
            <p:nvPr/>
          </p:nvSpPr>
          <p:spPr bwMode="auto">
            <a:xfrm>
              <a:off x="4652" y="2519"/>
              <a:ext cx="274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9252" name="Oval 28"/>
            <p:cNvSpPr>
              <a:spLocks noChangeArrowheads="1"/>
            </p:cNvSpPr>
            <p:nvPr/>
          </p:nvSpPr>
          <p:spPr bwMode="auto">
            <a:xfrm>
              <a:off x="4652" y="2963"/>
              <a:ext cx="274" cy="24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9253" name="Oval 29"/>
            <p:cNvSpPr>
              <a:spLocks noChangeArrowheads="1"/>
            </p:cNvSpPr>
            <p:nvPr/>
          </p:nvSpPr>
          <p:spPr bwMode="auto">
            <a:xfrm>
              <a:off x="4652" y="3406"/>
              <a:ext cx="275" cy="2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9254" name="Freeform 30"/>
            <p:cNvSpPr>
              <a:spLocks/>
            </p:cNvSpPr>
            <p:nvPr/>
          </p:nvSpPr>
          <p:spPr bwMode="auto">
            <a:xfrm>
              <a:off x="4903" y="1780"/>
              <a:ext cx="126" cy="887"/>
            </a:xfrm>
            <a:custGeom>
              <a:avLst/>
              <a:gdLst>
                <a:gd name="T0" fmla="*/ 0 w 96"/>
                <a:gd name="T1" fmla="*/ 0 h 576"/>
                <a:gd name="T2" fmla="*/ 374 w 96"/>
                <a:gd name="T3" fmla="*/ 2498 h 576"/>
                <a:gd name="T4" fmla="*/ 0 w 96"/>
                <a:gd name="T5" fmla="*/ 4989 h 576"/>
                <a:gd name="T6" fmla="*/ 0 60000 65536"/>
                <a:gd name="T7" fmla="*/ 0 60000 65536"/>
                <a:gd name="T8" fmla="*/ 0 60000 65536"/>
                <a:gd name="T9" fmla="*/ 0 w 96"/>
                <a:gd name="T10" fmla="*/ 0 h 576"/>
                <a:gd name="T11" fmla="*/ 96 w 9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76">
                  <a:moveTo>
                    <a:pt x="0" y="0"/>
                  </a:moveTo>
                  <a:cubicBezTo>
                    <a:pt x="48" y="96"/>
                    <a:pt x="96" y="192"/>
                    <a:pt x="96" y="288"/>
                  </a:cubicBezTo>
                  <a:cubicBezTo>
                    <a:pt x="96" y="384"/>
                    <a:pt x="48" y="480"/>
                    <a:pt x="0" y="57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255" name="Line 31"/>
            <p:cNvSpPr>
              <a:spLocks noChangeShapeType="1"/>
            </p:cNvSpPr>
            <p:nvPr/>
          </p:nvSpPr>
          <p:spPr bwMode="auto">
            <a:xfrm>
              <a:off x="4778" y="1854"/>
              <a:ext cx="0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256" name="Freeform 32"/>
            <p:cNvSpPr>
              <a:spLocks/>
            </p:cNvSpPr>
            <p:nvPr/>
          </p:nvSpPr>
          <p:spPr bwMode="auto">
            <a:xfrm>
              <a:off x="4527" y="2223"/>
              <a:ext cx="125" cy="888"/>
            </a:xfrm>
            <a:custGeom>
              <a:avLst/>
              <a:gdLst>
                <a:gd name="T0" fmla="*/ 359 w 96"/>
                <a:gd name="T1" fmla="*/ 0 h 576"/>
                <a:gd name="T2" fmla="*/ 0 w 96"/>
                <a:gd name="T3" fmla="*/ 2505 h 576"/>
                <a:gd name="T4" fmla="*/ 359 w 96"/>
                <a:gd name="T5" fmla="*/ 5017 h 576"/>
                <a:gd name="T6" fmla="*/ 0 60000 65536"/>
                <a:gd name="T7" fmla="*/ 0 60000 65536"/>
                <a:gd name="T8" fmla="*/ 0 60000 65536"/>
                <a:gd name="T9" fmla="*/ 0 w 96"/>
                <a:gd name="T10" fmla="*/ 0 h 576"/>
                <a:gd name="T11" fmla="*/ 96 w 9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76">
                  <a:moveTo>
                    <a:pt x="96" y="0"/>
                  </a:moveTo>
                  <a:cubicBezTo>
                    <a:pt x="48" y="96"/>
                    <a:pt x="0" y="192"/>
                    <a:pt x="0" y="288"/>
                  </a:cubicBezTo>
                  <a:cubicBezTo>
                    <a:pt x="0" y="384"/>
                    <a:pt x="48" y="480"/>
                    <a:pt x="96" y="57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257" name="Freeform 33"/>
            <p:cNvSpPr>
              <a:spLocks/>
            </p:cNvSpPr>
            <p:nvPr/>
          </p:nvSpPr>
          <p:spPr bwMode="auto">
            <a:xfrm>
              <a:off x="4464" y="2223"/>
              <a:ext cx="188" cy="1257"/>
            </a:xfrm>
            <a:custGeom>
              <a:avLst/>
              <a:gdLst>
                <a:gd name="T0" fmla="*/ 546 w 144"/>
                <a:gd name="T1" fmla="*/ 0 h 816"/>
                <a:gd name="T2" fmla="*/ 0 w 144"/>
                <a:gd name="T3" fmla="*/ 2916 h 816"/>
                <a:gd name="T4" fmla="*/ 546 w 144"/>
                <a:gd name="T5" fmla="*/ 7077 h 816"/>
                <a:gd name="T6" fmla="*/ 0 60000 65536"/>
                <a:gd name="T7" fmla="*/ 0 60000 65536"/>
                <a:gd name="T8" fmla="*/ 0 60000 65536"/>
                <a:gd name="T9" fmla="*/ 0 w 144"/>
                <a:gd name="T10" fmla="*/ 0 h 816"/>
                <a:gd name="T11" fmla="*/ 144 w 144"/>
                <a:gd name="T12" fmla="*/ 816 h 8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816">
                  <a:moveTo>
                    <a:pt x="144" y="0"/>
                  </a:moveTo>
                  <a:cubicBezTo>
                    <a:pt x="72" y="100"/>
                    <a:pt x="0" y="200"/>
                    <a:pt x="0" y="336"/>
                  </a:cubicBezTo>
                  <a:cubicBezTo>
                    <a:pt x="0" y="472"/>
                    <a:pt x="72" y="644"/>
                    <a:pt x="144" y="8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258" name="Freeform 34"/>
            <p:cNvSpPr>
              <a:spLocks/>
            </p:cNvSpPr>
            <p:nvPr/>
          </p:nvSpPr>
          <p:spPr bwMode="auto">
            <a:xfrm>
              <a:off x="4903" y="2667"/>
              <a:ext cx="126" cy="813"/>
            </a:xfrm>
            <a:custGeom>
              <a:avLst/>
              <a:gdLst>
                <a:gd name="T0" fmla="*/ 0 w 96"/>
                <a:gd name="T1" fmla="*/ 0 h 528"/>
                <a:gd name="T2" fmla="*/ 374 w 96"/>
                <a:gd name="T3" fmla="*/ 2490 h 528"/>
                <a:gd name="T4" fmla="*/ 0 w 96"/>
                <a:gd name="T5" fmla="*/ 4572 h 528"/>
                <a:gd name="T6" fmla="*/ 0 60000 65536"/>
                <a:gd name="T7" fmla="*/ 0 60000 65536"/>
                <a:gd name="T8" fmla="*/ 0 60000 65536"/>
                <a:gd name="T9" fmla="*/ 0 w 96"/>
                <a:gd name="T10" fmla="*/ 0 h 528"/>
                <a:gd name="T11" fmla="*/ 96 w 96"/>
                <a:gd name="T12" fmla="*/ 528 h 52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6" h="528">
                  <a:moveTo>
                    <a:pt x="0" y="0"/>
                  </a:moveTo>
                  <a:cubicBezTo>
                    <a:pt x="48" y="100"/>
                    <a:pt x="96" y="200"/>
                    <a:pt x="96" y="288"/>
                  </a:cubicBezTo>
                  <a:cubicBezTo>
                    <a:pt x="96" y="376"/>
                    <a:pt x="48" y="452"/>
                    <a:pt x="0" y="52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259" name="Freeform 35"/>
            <p:cNvSpPr>
              <a:spLocks/>
            </p:cNvSpPr>
            <p:nvPr/>
          </p:nvSpPr>
          <p:spPr bwMode="auto">
            <a:xfrm>
              <a:off x="4903" y="1780"/>
              <a:ext cx="251" cy="1331"/>
            </a:xfrm>
            <a:custGeom>
              <a:avLst/>
              <a:gdLst>
                <a:gd name="T0" fmla="*/ 0 w 192"/>
                <a:gd name="T1" fmla="*/ 0 h 864"/>
                <a:gd name="T2" fmla="*/ 733 w 192"/>
                <a:gd name="T3" fmla="*/ 3753 h 864"/>
                <a:gd name="T4" fmla="*/ 0 w 192"/>
                <a:gd name="T5" fmla="*/ 7495 h 864"/>
                <a:gd name="T6" fmla="*/ 0 60000 65536"/>
                <a:gd name="T7" fmla="*/ 0 60000 65536"/>
                <a:gd name="T8" fmla="*/ 0 60000 65536"/>
                <a:gd name="T9" fmla="*/ 0 w 192"/>
                <a:gd name="T10" fmla="*/ 0 h 864"/>
                <a:gd name="T11" fmla="*/ 192 w 192"/>
                <a:gd name="T12" fmla="*/ 864 h 8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864">
                  <a:moveTo>
                    <a:pt x="0" y="0"/>
                  </a:moveTo>
                  <a:cubicBezTo>
                    <a:pt x="96" y="144"/>
                    <a:pt x="192" y="288"/>
                    <a:pt x="192" y="432"/>
                  </a:cubicBezTo>
                  <a:cubicBezTo>
                    <a:pt x="192" y="576"/>
                    <a:pt x="96" y="720"/>
                    <a:pt x="0" y="86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260" name="Freeform 36"/>
            <p:cNvSpPr>
              <a:spLocks/>
            </p:cNvSpPr>
            <p:nvPr/>
          </p:nvSpPr>
          <p:spPr bwMode="auto">
            <a:xfrm>
              <a:off x="4903" y="1780"/>
              <a:ext cx="377" cy="1774"/>
            </a:xfrm>
            <a:custGeom>
              <a:avLst/>
              <a:gdLst>
                <a:gd name="T0" fmla="*/ 0 w 288"/>
                <a:gd name="T1" fmla="*/ 0 h 1152"/>
                <a:gd name="T2" fmla="*/ 1109 w 288"/>
                <a:gd name="T3" fmla="*/ 4572 h 1152"/>
                <a:gd name="T4" fmla="*/ 0 w 288"/>
                <a:gd name="T5" fmla="*/ 9976 h 1152"/>
                <a:gd name="T6" fmla="*/ 0 60000 65536"/>
                <a:gd name="T7" fmla="*/ 0 60000 65536"/>
                <a:gd name="T8" fmla="*/ 0 60000 65536"/>
                <a:gd name="T9" fmla="*/ 0 w 288"/>
                <a:gd name="T10" fmla="*/ 0 h 1152"/>
                <a:gd name="T11" fmla="*/ 288 w 288"/>
                <a:gd name="T12" fmla="*/ 1152 h 11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8" h="1152">
                  <a:moveTo>
                    <a:pt x="0" y="0"/>
                  </a:moveTo>
                  <a:cubicBezTo>
                    <a:pt x="144" y="168"/>
                    <a:pt x="288" y="336"/>
                    <a:pt x="288" y="528"/>
                  </a:cubicBezTo>
                  <a:cubicBezTo>
                    <a:pt x="288" y="720"/>
                    <a:pt x="144" y="936"/>
                    <a:pt x="0" y="115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4006850" y="4703763"/>
            <a:ext cx="1219200" cy="631825"/>
            <a:chOff x="2400" y="2592"/>
            <a:chExt cx="816" cy="480"/>
          </a:xfrm>
        </p:grpSpPr>
        <p:graphicFrame>
          <p:nvGraphicFramePr>
            <p:cNvPr id="9224" name="Object 38"/>
            <p:cNvGraphicFramePr>
              <a:graphicFrameLocks noChangeAspect="1"/>
            </p:cNvGraphicFramePr>
            <p:nvPr/>
          </p:nvGraphicFramePr>
          <p:xfrm>
            <a:off x="2400" y="2807"/>
            <a:ext cx="816" cy="265"/>
          </p:xfrm>
          <a:graphic>
            <a:graphicData uri="http://schemas.openxmlformats.org/presentationml/2006/ole">
              <p:oleObj spid="_x0000_s16392" name="Equation" r:id="rId5" imgW="558720" imgH="228600" progId="Equation.3">
                <p:embed/>
              </p:oleObj>
            </a:graphicData>
          </a:graphic>
        </p:graphicFrame>
        <p:sp>
          <p:nvSpPr>
            <p:cNvPr id="9247" name="Line 39"/>
            <p:cNvSpPr>
              <a:spLocks noChangeShapeType="1"/>
            </p:cNvSpPr>
            <p:nvPr/>
          </p:nvSpPr>
          <p:spPr bwMode="auto">
            <a:xfrm flipH="1">
              <a:off x="2736" y="2592"/>
              <a:ext cx="288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3505200" y="5335588"/>
            <a:ext cx="1497013" cy="661987"/>
            <a:chOff x="2064" y="3024"/>
            <a:chExt cx="1002" cy="502"/>
          </a:xfrm>
        </p:grpSpPr>
        <p:graphicFrame>
          <p:nvGraphicFramePr>
            <p:cNvPr id="9223" name="Object 41"/>
            <p:cNvGraphicFramePr>
              <a:graphicFrameLocks noChangeAspect="1"/>
            </p:cNvGraphicFramePr>
            <p:nvPr/>
          </p:nvGraphicFramePr>
          <p:xfrm>
            <a:off x="2451" y="3236"/>
            <a:ext cx="615" cy="290"/>
          </p:xfrm>
          <a:graphic>
            <a:graphicData uri="http://schemas.openxmlformats.org/presentationml/2006/ole">
              <p:oleObj spid="_x0000_s16391" name="Equation" r:id="rId6" imgW="419040" imgH="228600" progId="Equation.3">
                <p:embed/>
              </p:oleObj>
            </a:graphicData>
          </a:graphic>
        </p:graphicFrame>
        <p:sp>
          <p:nvSpPr>
            <p:cNvPr id="9245" name="Line 42"/>
            <p:cNvSpPr>
              <a:spLocks noChangeShapeType="1"/>
            </p:cNvSpPr>
            <p:nvPr/>
          </p:nvSpPr>
          <p:spPr bwMode="auto">
            <a:xfrm flipH="1">
              <a:off x="2592" y="3072"/>
              <a:ext cx="240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6" name="Line 43"/>
            <p:cNvSpPr>
              <a:spLocks noChangeShapeType="1"/>
            </p:cNvSpPr>
            <p:nvPr/>
          </p:nvSpPr>
          <p:spPr bwMode="auto">
            <a:xfrm>
              <a:off x="2064" y="3024"/>
              <a:ext cx="480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3505200" y="3565525"/>
            <a:ext cx="4159250" cy="2276475"/>
            <a:chOff x="2496" y="1728"/>
            <a:chExt cx="2784" cy="1776"/>
          </a:xfrm>
        </p:grpSpPr>
        <p:graphicFrame>
          <p:nvGraphicFramePr>
            <p:cNvPr id="9222" name="Object 45"/>
            <p:cNvGraphicFramePr>
              <a:graphicFrameLocks noChangeAspect="1"/>
            </p:cNvGraphicFramePr>
            <p:nvPr/>
          </p:nvGraphicFramePr>
          <p:xfrm>
            <a:off x="2736" y="1968"/>
            <a:ext cx="1265" cy="279"/>
          </p:xfrm>
          <a:graphic>
            <a:graphicData uri="http://schemas.openxmlformats.org/presentationml/2006/ole">
              <p:oleObj spid="_x0000_s16390" name="Equation" r:id="rId7" imgW="838080" imgH="228600" progId="Equation.3">
                <p:embed/>
              </p:oleObj>
            </a:graphicData>
          </a:graphic>
        </p:graphicFrame>
        <p:cxnSp>
          <p:nvCxnSpPr>
            <p:cNvPr id="9239" name="AutoShape 46"/>
            <p:cNvCxnSpPr>
              <a:cxnSpLocks noChangeShapeType="1"/>
            </p:cNvCxnSpPr>
            <p:nvPr/>
          </p:nvCxnSpPr>
          <p:spPr bwMode="auto">
            <a:xfrm>
              <a:off x="5269" y="2312"/>
              <a:ext cx="0" cy="219"/>
            </a:xfrm>
            <a:prstGeom prst="straightConnector1">
              <a:avLst/>
            </a:prstGeom>
            <a:noFill/>
            <a:ln w="28575">
              <a:solidFill>
                <a:schemeClr val="hlink"/>
              </a:solidFill>
              <a:prstDash val="dash"/>
              <a:round/>
              <a:headEnd/>
              <a:tailEnd/>
            </a:ln>
          </p:spPr>
        </p:cxnSp>
        <p:cxnSp>
          <p:nvCxnSpPr>
            <p:cNvPr id="9240" name="AutoShape 47"/>
            <p:cNvCxnSpPr>
              <a:cxnSpLocks noChangeShapeType="1"/>
            </p:cNvCxnSpPr>
            <p:nvPr/>
          </p:nvCxnSpPr>
          <p:spPr bwMode="auto">
            <a:xfrm>
              <a:off x="5280" y="2818"/>
              <a:ext cx="0" cy="219"/>
            </a:xfrm>
            <a:prstGeom prst="straightConnector1">
              <a:avLst/>
            </a:prstGeom>
            <a:noFill/>
            <a:ln w="28575">
              <a:solidFill>
                <a:schemeClr val="hlink"/>
              </a:solidFill>
              <a:prstDash val="dash"/>
              <a:round/>
              <a:headEnd/>
              <a:tailEnd/>
            </a:ln>
          </p:spPr>
        </p:cxnSp>
        <p:cxnSp>
          <p:nvCxnSpPr>
            <p:cNvPr id="9241" name="AutoShape 48"/>
            <p:cNvCxnSpPr>
              <a:cxnSpLocks noChangeShapeType="1"/>
            </p:cNvCxnSpPr>
            <p:nvPr/>
          </p:nvCxnSpPr>
          <p:spPr bwMode="auto">
            <a:xfrm>
              <a:off x="5280" y="3285"/>
              <a:ext cx="0" cy="219"/>
            </a:xfrm>
            <a:prstGeom prst="straightConnector1">
              <a:avLst/>
            </a:prstGeom>
            <a:noFill/>
            <a:ln w="28575">
              <a:solidFill>
                <a:schemeClr val="hlink"/>
              </a:solidFill>
              <a:prstDash val="dash"/>
              <a:round/>
              <a:headEnd/>
              <a:tailEnd/>
            </a:ln>
          </p:spPr>
        </p:cxnSp>
        <p:sp>
          <p:nvSpPr>
            <p:cNvPr id="9242" name="Line 49"/>
            <p:cNvSpPr>
              <a:spLocks noChangeShapeType="1"/>
            </p:cNvSpPr>
            <p:nvPr/>
          </p:nvSpPr>
          <p:spPr bwMode="auto">
            <a:xfrm flipH="1">
              <a:off x="2928" y="1776"/>
              <a:ext cx="624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3" name="Line 50"/>
            <p:cNvSpPr>
              <a:spLocks noChangeShapeType="1"/>
            </p:cNvSpPr>
            <p:nvPr/>
          </p:nvSpPr>
          <p:spPr bwMode="auto">
            <a:xfrm flipH="1">
              <a:off x="2832" y="1728"/>
              <a:ext cx="336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4" name="Line 51"/>
            <p:cNvSpPr>
              <a:spLocks noChangeShapeType="1"/>
            </p:cNvSpPr>
            <p:nvPr/>
          </p:nvSpPr>
          <p:spPr bwMode="auto">
            <a:xfrm>
              <a:off x="2496" y="1728"/>
              <a:ext cx="336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" name="Group 52"/>
          <p:cNvGrpSpPr>
            <a:grpSpLocks/>
          </p:cNvGrpSpPr>
          <p:nvPr/>
        </p:nvGrpSpPr>
        <p:grpSpPr bwMode="auto">
          <a:xfrm>
            <a:off x="3146425" y="4197350"/>
            <a:ext cx="2103438" cy="571500"/>
            <a:chOff x="1968" y="2256"/>
            <a:chExt cx="1408" cy="434"/>
          </a:xfrm>
        </p:grpSpPr>
        <p:graphicFrame>
          <p:nvGraphicFramePr>
            <p:cNvPr id="9221" name="Object 53"/>
            <p:cNvGraphicFramePr>
              <a:graphicFrameLocks noChangeAspect="1"/>
            </p:cNvGraphicFramePr>
            <p:nvPr/>
          </p:nvGraphicFramePr>
          <p:xfrm>
            <a:off x="2352" y="2400"/>
            <a:ext cx="1024" cy="290"/>
          </p:xfrm>
          <a:graphic>
            <a:graphicData uri="http://schemas.openxmlformats.org/presentationml/2006/ole">
              <p:oleObj spid="_x0000_s16389" name="Equation" r:id="rId8" imgW="698400" imgH="228600" progId="Equation.3">
                <p:embed/>
              </p:oleObj>
            </a:graphicData>
          </a:graphic>
        </p:graphicFrame>
        <p:sp>
          <p:nvSpPr>
            <p:cNvPr id="9237" name="Line 54"/>
            <p:cNvSpPr>
              <a:spLocks noChangeAspect="1" noChangeShapeType="1"/>
            </p:cNvSpPr>
            <p:nvPr/>
          </p:nvSpPr>
          <p:spPr bwMode="auto">
            <a:xfrm>
              <a:off x="1968" y="2256"/>
              <a:ext cx="426" cy="1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8" name="Line 55"/>
            <p:cNvSpPr>
              <a:spLocks noChangeShapeType="1"/>
            </p:cNvSpPr>
            <p:nvPr/>
          </p:nvSpPr>
          <p:spPr bwMode="auto">
            <a:xfrm flipH="1">
              <a:off x="2448" y="2256"/>
              <a:ext cx="192" cy="19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36" name="Rectangle 5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 dirty="0" smtClean="0"/>
              <a:t> </a:t>
            </a:r>
            <a:br>
              <a:rPr lang="en-US" sz="4000" dirty="0" smtClean="0"/>
            </a:br>
            <a:r>
              <a:rPr lang="en-US" sz="4000" dirty="0" smtClean="0"/>
              <a:t> </a:t>
            </a:r>
            <a:r>
              <a:rPr lang="en-US" sz="2400" dirty="0" smtClean="0">
                <a:solidFill>
                  <a:schemeClr val="hlink"/>
                </a:solidFill>
              </a:rPr>
              <a:t>Algorithm </a:t>
            </a:r>
            <a:r>
              <a:rPr lang="en-US" sz="2400" i="1" dirty="0" err="1" smtClean="0">
                <a:solidFill>
                  <a:schemeClr val="hlink"/>
                </a:solidFill>
              </a:rPr>
              <a:t>elim-mpe</a:t>
            </a:r>
            <a:r>
              <a:rPr lang="en-US" sz="2400" i="1" dirty="0" smtClean="0">
                <a:solidFill>
                  <a:schemeClr val="hlink"/>
                </a:solidFill>
              </a:rPr>
              <a:t>  </a:t>
            </a:r>
            <a:r>
              <a:rPr lang="en-US" sz="2400" dirty="0" smtClean="0">
                <a:solidFill>
                  <a:schemeClr val="tx1"/>
                </a:solidFill>
              </a:rPr>
              <a:t>(</a:t>
            </a:r>
            <a:r>
              <a:rPr lang="en-US" sz="2400" dirty="0" err="1" smtClean="0">
                <a:solidFill>
                  <a:schemeClr val="tx1"/>
                </a:solidFill>
              </a:rPr>
              <a:t>Dechter</a:t>
            </a:r>
            <a:r>
              <a:rPr lang="en-US" sz="2400" dirty="0" smtClean="0">
                <a:solidFill>
                  <a:schemeClr val="tx1"/>
                </a:solidFill>
              </a:rPr>
              <a:t> 1996)</a:t>
            </a:r>
          </a:p>
        </p:txBody>
      </p:sp>
      <p:graphicFrame>
        <p:nvGraphicFramePr>
          <p:cNvPr id="9219" name="Object 57"/>
          <p:cNvGraphicFramePr>
            <a:graphicFrameLocks noChangeAspect="1"/>
          </p:cNvGraphicFramePr>
          <p:nvPr/>
        </p:nvGraphicFramePr>
        <p:xfrm>
          <a:off x="3074988" y="0"/>
          <a:ext cx="3738563" cy="873125"/>
        </p:xfrm>
        <a:graphic>
          <a:graphicData uri="http://schemas.openxmlformats.org/presentationml/2006/ole">
            <p:oleObj spid="_x0000_s16387" name="Equation" r:id="rId9" imgW="1168200" imgH="279360" progId="Equation.3">
              <p:embed/>
            </p:oleObj>
          </a:graphicData>
        </a:graphic>
      </p:graphicFrame>
      <p:graphicFrame>
        <p:nvGraphicFramePr>
          <p:cNvPr id="9220" name="Object 58"/>
          <p:cNvGraphicFramePr>
            <a:graphicFrameLocks noChangeAspect="1"/>
          </p:cNvGraphicFramePr>
          <p:nvPr/>
        </p:nvGraphicFramePr>
        <p:xfrm>
          <a:off x="1447800" y="1828800"/>
          <a:ext cx="6172200" cy="854075"/>
        </p:xfrm>
        <a:graphic>
          <a:graphicData uri="http://schemas.openxmlformats.org/presentationml/2006/ole">
            <p:oleObj spid="_x0000_s16388" name="Equation" r:id="rId10" imgW="3314520" imgH="48240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B175CB8-6BAB-44A2-BDD6-9E73A57498EF}" type="slidenum">
              <a:rPr lang="en-US" smtClean="0">
                <a:cs typeface="Arial" pitchFamily="34" charset="0"/>
              </a:rPr>
              <a:pPr/>
              <a:t>44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10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Generating the MPE-tuple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24400" y="2133600"/>
            <a:ext cx="4197350" cy="3600450"/>
            <a:chOff x="2928" y="1488"/>
            <a:chExt cx="2644" cy="2584"/>
          </a:xfrm>
        </p:grpSpPr>
        <p:sp>
          <p:nvSpPr>
            <p:cNvPr id="10256" name="Text Box 4"/>
            <p:cNvSpPr txBox="1">
              <a:spLocks noChangeArrowheads="1"/>
            </p:cNvSpPr>
            <p:nvPr/>
          </p:nvSpPr>
          <p:spPr bwMode="auto">
            <a:xfrm>
              <a:off x="2928" y="2160"/>
              <a:ext cx="432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latin typeface="Times New Roman" pitchFamily="18" charset="0"/>
                </a:rPr>
                <a:t> C: </a:t>
              </a:r>
            </a:p>
          </p:txBody>
        </p:sp>
        <p:sp>
          <p:nvSpPr>
            <p:cNvPr id="10257" name="Text Box 5"/>
            <p:cNvSpPr txBox="1">
              <a:spLocks noChangeArrowheads="1"/>
            </p:cNvSpPr>
            <p:nvPr/>
          </p:nvSpPr>
          <p:spPr bwMode="auto">
            <a:xfrm>
              <a:off x="2928" y="3216"/>
              <a:ext cx="432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latin typeface="Times New Roman" pitchFamily="18" charset="0"/>
                </a:rPr>
                <a:t> E: </a:t>
              </a:r>
            </a:p>
          </p:txBody>
        </p:sp>
        <p:sp>
          <p:nvSpPr>
            <p:cNvPr id="10258" name="Rectangle 6"/>
            <p:cNvSpPr>
              <a:spLocks noChangeArrowheads="1"/>
            </p:cNvSpPr>
            <p:nvPr/>
          </p:nvSpPr>
          <p:spPr bwMode="auto">
            <a:xfrm>
              <a:off x="3168" y="1488"/>
              <a:ext cx="2404" cy="3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400">
                  <a:solidFill>
                    <a:schemeClr val="tx2"/>
                  </a:solidFill>
                  <a:latin typeface="Times New Roman" pitchFamily="18" charset="0"/>
                </a:rPr>
                <a:t>P(b|a)   P(d|b,a)   P(e|b,c)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976" y="1488"/>
              <a:ext cx="2112" cy="2584"/>
              <a:chOff x="2976" y="1488"/>
              <a:chExt cx="2112" cy="2584"/>
            </a:xfrm>
          </p:grpSpPr>
          <p:sp>
            <p:nvSpPr>
              <p:cNvPr id="10260" name="Text Box 8"/>
              <p:cNvSpPr txBox="1">
                <a:spLocks noChangeArrowheads="1"/>
              </p:cNvSpPr>
              <p:nvPr/>
            </p:nvSpPr>
            <p:spPr bwMode="auto">
              <a:xfrm>
                <a:off x="2976" y="1488"/>
                <a:ext cx="384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B: </a:t>
                </a:r>
              </a:p>
            </p:txBody>
          </p:sp>
          <p:sp>
            <p:nvSpPr>
              <p:cNvPr id="10261" name="Text Box 9"/>
              <p:cNvSpPr txBox="1">
                <a:spLocks noChangeArrowheads="1"/>
              </p:cNvSpPr>
              <p:nvPr/>
            </p:nvSpPr>
            <p:spPr bwMode="auto">
              <a:xfrm>
                <a:off x="2976" y="2736"/>
                <a:ext cx="384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 D:</a:t>
                </a:r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10262" name="Text Box 10"/>
              <p:cNvSpPr txBox="1">
                <a:spLocks noChangeArrowheads="1"/>
              </p:cNvSpPr>
              <p:nvPr/>
            </p:nvSpPr>
            <p:spPr bwMode="auto">
              <a:xfrm>
                <a:off x="2976" y="3744"/>
                <a:ext cx="432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latin typeface="Times New Roman" pitchFamily="18" charset="0"/>
                  </a:rPr>
                  <a:t>A:</a:t>
                </a:r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10263" name="Text Box 11"/>
              <p:cNvSpPr txBox="1">
                <a:spLocks noChangeArrowheads="1"/>
              </p:cNvSpPr>
              <p:nvPr/>
            </p:nvSpPr>
            <p:spPr bwMode="auto">
              <a:xfrm>
                <a:off x="3312" y="3744"/>
                <a:ext cx="567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P(a)</a:t>
                </a:r>
              </a:p>
            </p:txBody>
          </p:sp>
          <p:sp>
            <p:nvSpPr>
              <p:cNvPr id="10264" name="Text Box 12"/>
              <p:cNvSpPr txBox="1">
                <a:spLocks noChangeArrowheads="1"/>
              </p:cNvSpPr>
              <p:nvPr/>
            </p:nvSpPr>
            <p:spPr bwMode="auto">
              <a:xfrm>
                <a:off x="3312" y="2160"/>
                <a:ext cx="664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 P(c|a)</a:t>
                </a:r>
              </a:p>
            </p:txBody>
          </p:sp>
          <p:sp>
            <p:nvSpPr>
              <p:cNvPr id="10265" name="Text Box 13"/>
              <p:cNvSpPr txBox="1">
                <a:spLocks noChangeArrowheads="1"/>
              </p:cNvSpPr>
              <p:nvPr/>
            </p:nvSpPr>
            <p:spPr bwMode="auto">
              <a:xfrm>
                <a:off x="3264" y="3216"/>
                <a:ext cx="664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tx2"/>
                    </a:solidFill>
                    <a:latin typeface="Times New Roman" pitchFamily="18" charset="0"/>
                  </a:rPr>
                  <a:t> e=0</a:t>
                </a:r>
              </a:p>
            </p:txBody>
          </p:sp>
          <p:graphicFrame>
            <p:nvGraphicFramePr>
              <p:cNvPr id="10248" name="Object 14"/>
              <p:cNvGraphicFramePr>
                <a:graphicFrameLocks noChangeAspect="1"/>
              </p:cNvGraphicFramePr>
              <p:nvPr/>
            </p:nvGraphicFramePr>
            <p:xfrm>
              <a:off x="4032" y="3216"/>
              <a:ext cx="624" cy="262"/>
            </p:xfrm>
            <a:graphic>
              <a:graphicData uri="http://schemas.openxmlformats.org/presentationml/2006/ole">
                <p:oleObj spid="_x0000_s17416" name="Equation" r:id="rId4" imgW="558720" imgH="228600" progId="Equation.3">
                  <p:embed/>
                </p:oleObj>
              </a:graphicData>
            </a:graphic>
          </p:graphicFrame>
          <p:graphicFrame>
            <p:nvGraphicFramePr>
              <p:cNvPr id="10249" name="Object 15"/>
              <p:cNvGraphicFramePr>
                <a:graphicFrameLocks noChangeAspect="1"/>
              </p:cNvGraphicFramePr>
              <p:nvPr/>
            </p:nvGraphicFramePr>
            <p:xfrm>
              <a:off x="4080" y="3792"/>
              <a:ext cx="384" cy="235"/>
            </p:xfrm>
            <a:graphic>
              <a:graphicData uri="http://schemas.openxmlformats.org/presentationml/2006/ole">
                <p:oleObj spid="_x0000_s17417" name="Equation" r:id="rId5" imgW="419040" imgH="228600" progId="Equation.3">
                  <p:embed/>
                </p:oleObj>
              </a:graphicData>
            </a:graphic>
          </p:graphicFrame>
          <p:graphicFrame>
            <p:nvGraphicFramePr>
              <p:cNvPr id="10250" name="Object 16"/>
              <p:cNvGraphicFramePr>
                <a:graphicFrameLocks noChangeAspect="1"/>
              </p:cNvGraphicFramePr>
              <p:nvPr/>
            </p:nvGraphicFramePr>
            <p:xfrm>
              <a:off x="4128" y="2160"/>
              <a:ext cx="960" cy="266"/>
            </p:xfrm>
            <a:graphic>
              <a:graphicData uri="http://schemas.openxmlformats.org/presentationml/2006/ole">
                <p:oleObj spid="_x0000_s17418" name="Equation" r:id="rId6" imgW="838080" imgH="228600" progId="Equation.3">
                  <p:embed/>
                </p:oleObj>
              </a:graphicData>
            </a:graphic>
          </p:graphicFrame>
          <p:graphicFrame>
            <p:nvGraphicFramePr>
              <p:cNvPr id="10251" name="Object 17"/>
              <p:cNvGraphicFramePr>
                <a:graphicFrameLocks noChangeAspect="1"/>
              </p:cNvGraphicFramePr>
              <p:nvPr/>
            </p:nvGraphicFramePr>
            <p:xfrm>
              <a:off x="4032" y="2736"/>
              <a:ext cx="720" cy="263"/>
            </p:xfrm>
            <a:graphic>
              <a:graphicData uri="http://schemas.openxmlformats.org/presentationml/2006/ole">
                <p:oleObj spid="_x0000_s17419" name="Equation" r:id="rId7" imgW="698400" imgH="228600" progId="Equation.3">
                  <p:embed/>
                </p:oleObj>
              </a:graphicData>
            </a:graphic>
          </p:graphicFrame>
        </p:grpSp>
      </p:grpSp>
      <p:sp>
        <p:nvSpPr>
          <p:cNvPr id="1805330" name="Line 18"/>
          <p:cNvSpPr>
            <a:spLocks noChangeShapeType="1"/>
          </p:cNvSpPr>
          <p:nvPr/>
        </p:nvSpPr>
        <p:spPr bwMode="auto">
          <a:xfrm flipV="1">
            <a:off x="4495800" y="2209800"/>
            <a:ext cx="0" cy="3429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805331" name="Object 19"/>
          <p:cNvGraphicFramePr>
            <a:graphicFrameLocks noChangeAspect="1"/>
          </p:cNvGraphicFramePr>
          <p:nvPr/>
        </p:nvGraphicFramePr>
        <p:xfrm>
          <a:off x="609600" y="5410200"/>
          <a:ext cx="2895600" cy="550863"/>
        </p:xfrm>
        <a:graphic>
          <a:graphicData uri="http://schemas.openxmlformats.org/presentationml/2006/ole">
            <p:oleObj spid="_x0000_s17410" name="Equation" r:id="rId8" imgW="1866600" imgH="393480" progId="Equation.3">
              <p:embed/>
            </p:oleObj>
          </a:graphicData>
        </a:graphic>
      </p:graphicFrame>
      <p:graphicFrame>
        <p:nvGraphicFramePr>
          <p:cNvPr id="1805332" name="Object 20"/>
          <p:cNvGraphicFramePr>
            <a:graphicFrameLocks noChangeAspect="1"/>
          </p:cNvGraphicFramePr>
          <p:nvPr/>
        </p:nvGraphicFramePr>
        <p:xfrm>
          <a:off x="609600" y="4724400"/>
          <a:ext cx="1066800" cy="263525"/>
        </p:xfrm>
        <a:graphic>
          <a:graphicData uri="http://schemas.openxmlformats.org/presentationml/2006/ole">
            <p:oleObj spid="_x0000_s17411" name="Equation" r:id="rId9" imgW="609480" imgH="177480" progId="Equation.3">
              <p:embed/>
            </p:oleObj>
          </a:graphicData>
        </a:graphic>
      </p:graphicFrame>
      <p:graphicFrame>
        <p:nvGraphicFramePr>
          <p:cNvPr id="1805333" name="Object 21"/>
          <p:cNvGraphicFramePr>
            <a:graphicFrameLocks noChangeAspect="1"/>
          </p:cNvGraphicFramePr>
          <p:nvPr/>
        </p:nvGraphicFramePr>
        <p:xfrm>
          <a:off x="609600" y="4038600"/>
          <a:ext cx="3048000" cy="603250"/>
        </p:xfrm>
        <a:graphic>
          <a:graphicData uri="http://schemas.openxmlformats.org/presentationml/2006/ole">
            <p:oleObj spid="_x0000_s17412" name="Equation" r:id="rId10" imgW="2006280" imgH="393480" progId="Equation.3">
              <p:embed/>
            </p:oleObj>
          </a:graphicData>
        </a:graphic>
      </p:graphicFrame>
      <p:graphicFrame>
        <p:nvGraphicFramePr>
          <p:cNvPr id="1805334" name="Object 22"/>
          <p:cNvGraphicFramePr>
            <a:graphicFrameLocks noChangeAspect="1"/>
          </p:cNvGraphicFramePr>
          <p:nvPr/>
        </p:nvGraphicFramePr>
        <p:xfrm>
          <a:off x="523875" y="3124200"/>
          <a:ext cx="3144838" cy="636588"/>
        </p:xfrm>
        <a:graphic>
          <a:graphicData uri="http://schemas.openxmlformats.org/presentationml/2006/ole">
            <p:oleObj spid="_x0000_s17413" name="Equation" r:id="rId11" imgW="1854000" imgH="431640" progId="Equation.3">
              <p:embed/>
            </p:oleObj>
          </a:graphicData>
        </a:graphic>
      </p:graphicFrame>
      <p:graphicFrame>
        <p:nvGraphicFramePr>
          <p:cNvPr id="1805335" name="Object 23"/>
          <p:cNvGraphicFramePr>
            <a:graphicFrameLocks noChangeAspect="1"/>
          </p:cNvGraphicFramePr>
          <p:nvPr/>
        </p:nvGraphicFramePr>
        <p:xfrm>
          <a:off x="609600" y="2057400"/>
          <a:ext cx="3352800" cy="687388"/>
        </p:xfrm>
        <a:graphic>
          <a:graphicData uri="http://schemas.openxmlformats.org/presentationml/2006/ole">
            <p:oleObj spid="_x0000_s17414" name="Equation" r:id="rId12" imgW="1981080" imgH="469800" progId="Equation.3">
              <p:embed/>
            </p:oleObj>
          </a:graphicData>
        </a:graphic>
      </p:graphicFrame>
      <p:graphicFrame>
        <p:nvGraphicFramePr>
          <p:cNvPr id="1805336" name="Object 24"/>
          <p:cNvGraphicFramePr>
            <a:graphicFrameLocks noChangeAspect="1"/>
          </p:cNvGraphicFramePr>
          <p:nvPr/>
        </p:nvGraphicFramePr>
        <p:xfrm>
          <a:off x="2630488" y="6000750"/>
          <a:ext cx="3389312" cy="341313"/>
        </p:xfrm>
        <a:graphic>
          <a:graphicData uri="http://schemas.openxmlformats.org/presentationml/2006/ole">
            <p:oleObj spid="_x0000_s17415" name="Equation" r:id="rId13" imgW="1815840" imgH="2030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33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4" name="Group 76"/>
          <p:cNvGrpSpPr>
            <a:grpSpLocks/>
          </p:cNvGrpSpPr>
          <p:nvPr/>
        </p:nvGrpSpPr>
        <p:grpSpPr bwMode="auto">
          <a:xfrm>
            <a:off x="4810125" y="2028825"/>
            <a:ext cx="823913" cy="455613"/>
            <a:chOff x="3350" y="903"/>
            <a:chExt cx="519" cy="287"/>
          </a:xfrm>
        </p:grpSpPr>
        <p:sp>
          <p:nvSpPr>
            <p:cNvPr id="9254" name="Rectangle 38"/>
            <p:cNvSpPr>
              <a:spLocks noChangeArrowheads="1"/>
            </p:cNvSpPr>
            <p:nvPr/>
          </p:nvSpPr>
          <p:spPr bwMode="auto">
            <a:xfrm>
              <a:off x="3350" y="1075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12”</a:t>
              </a:r>
            </a:p>
          </p:txBody>
        </p:sp>
        <p:sp>
          <p:nvSpPr>
            <p:cNvPr id="9255" name="Rectangle 39"/>
            <p:cNvSpPr>
              <a:spLocks noChangeArrowheads="1"/>
            </p:cNvSpPr>
            <p:nvPr/>
          </p:nvSpPr>
          <p:spPr bwMode="auto">
            <a:xfrm>
              <a:off x="3523" y="1075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14”</a:t>
              </a:r>
            </a:p>
          </p:txBody>
        </p:sp>
        <p:sp>
          <p:nvSpPr>
            <p:cNvPr id="9256" name="Rectangle 40"/>
            <p:cNvSpPr>
              <a:spLocks noChangeArrowheads="1"/>
            </p:cNvSpPr>
            <p:nvPr/>
          </p:nvSpPr>
          <p:spPr bwMode="auto">
            <a:xfrm>
              <a:off x="3696" y="1075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15”</a:t>
              </a:r>
            </a:p>
          </p:txBody>
        </p:sp>
        <p:sp>
          <p:nvSpPr>
            <p:cNvPr id="9257" name="Text Box 41"/>
            <p:cNvSpPr txBox="1">
              <a:spLocks noChangeArrowheads="1"/>
            </p:cNvSpPr>
            <p:nvPr/>
          </p:nvSpPr>
          <p:spPr bwMode="auto">
            <a:xfrm>
              <a:off x="3521" y="903"/>
              <a:ext cx="17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Tahoma" pitchFamily="34" charset="0"/>
                </a:rPr>
                <a:t>S</a:t>
              </a:r>
            </a:p>
          </p:txBody>
        </p:sp>
      </p:grpSp>
      <p:grpSp>
        <p:nvGrpSpPr>
          <p:cNvPr id="9615" name="Group 75"/>
          <p:cNvGrpSpPr>
            <a:grpSpLocks/>
          </p:cNvGrpSpPr>
          <p:nvPr/>
        </p:nvGrpSpPr>
        <p:grpSpPr bwMode="auto">
          <a:xfrm>
            <a:off x="3386138" y="3462338"/>
            <a:ext cx="823912" cy="455612"/>
            <a:chOff x="2054" y="2247"/>
            <a:chExt cx="519" cy="287"/>
          </a:xfrm>
        </p:grpSpPr>
        <p:sp>
          <p:nvSpPr>
            <p:cNvPr id="9262" name="Rectangle 46"/>
            <p:cNvSpPr>
              <a:spLocks noChangeArrowheads="1"/>
            </p:cNvSpPr>
            <p:nvPr/>
          </p:nvSpPr>
          <p:spPr bwMode="auto">
            <a:xfrm>
              <a:off x="2054" y="2419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I</a:t>
              </a:r>
            </a:p>
          </p:txBody>
        </p:sp>
        <p:sp>
          <p:nvSpPr>
            <p:cNvPr id="9263" name="Rectangle 47"/>
            <p:cNvSpPr>
              <a:spLocks noChangeArrowheads="1"/>
            </p:cNvSpPr>
            <p:nvPr/>
          </p:nvSpPr>
          <p:spPr bwMode="auto">
            <a:xfrm>
              <a:off x="2227" y="2419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II</a:t>
              </a:r>
            </a:p>
          </p:txBody>
        </p:sp>
        <p:sp>
          <p:nvSpPr>
            <p:cNvPr id="9264" name="Rectangle 48"/>
            <p:cNvSpPr>
              <a:spLocks noChangeArrowheads="1"/>
            </p:cNvSpPr>
            <p:nvPr/>
          </p:nvSpPr>
          <p:spPr bwMode="auto">
            <a:xfrm>
              <a:off x="2400" y="2419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III</a:t>
              </a:r>
            </a:p>
          </p:txBody>
        </p:sp>
        <p:sp>
          <p:nvSpPr>
            <p:cNvPr id="9265" name="Text Box 49"/>
            <p:cNvSpPr txBox="1">
              <a:spLocks noChangeArrowheads="1"/>
            </p:cNvSpPr>
            <p:nvPr/>
          </p:nvSpPr>
          <p:spPr bwMode="auto">
            <a:xfrm>
              <a:off x="2224" y="2247"/>
              <a:ext cx="179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Tahoma" pitchFamily="34" charset="0"/>
                </a:rPr>
                <a:t>P</a:t>
              </a:r>
            </a:p>
          </p:txBody>
        </p:sp>
      </p:grpSp>
      <p:grpSp>
        <p:nvGrpSpPr>
          <p:cNvPr id="9617" name="Group 79"/>
          <p:cNvGrpSpPr>
            <a:grpSpLocks/>
          </p:cNvGrpSpPr>
          <p:nvPr/>
        </p:nvGrpSpPr>
        <p:grpSpPr bwMode="auto">
          <a:xfrm>
            <a:off x="6443663" y="3462338"/>
            <a:ext cx="549275" cy="455612"/>
            <a:chOff x="979" y="3561"/>
            <a:chExt cx="346" cy="287"/>
          </a:xfrm>
        </p:grpSpPr>
        <p:sp>
          <p:nvSpPr>
            <p:cNvPr id="9266" name="Rectangle 50"/>
            <p:cNvSpPr>
              <a:spLocks noChangeArrowheads="1"/>
            </p:cNvSpPr>
            <p:nvPr/>
          </p:nvSpPr>
          <p:spPr bwMode="auto">
            <a:xfrm>
              <a:off x="979" y="3733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60G</a:t>
              </a:r>
            </a:p>
          </p:txBody>
        </p:sp>
        <p:sp>
          <p:nvSpPr>
            <p:cNvPr id="9267" name="Rectangle 51"/>
            <p:cNvSpPr>
              <a:spLocks noChangeArrowheads="1"/>
            </p:cNvSpPr>
            <p:nvPr/>
          </p:nvSpPr>
          <p:spPr bwMode="auto">
            <a:xfrm>
              <a:off x="1152" y="3733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80G</a:t>
              </a:r>
            </a:p>
          </p:txBody>
        </p:sp>
        <p:sp>
          <p:nvSpPr>
            <p:cNvPr id="9269" name="Text Box 53"/>
            <p:cNvSpPr txBox="1">
              <a:spLocks noChangeArrowheads="1"/>
            </p:cNvSpPr>
            <p:nvPr/>
          </p:nvSpPr>
          <p:spPr bwMode="auto">
            <a:xfrm>
              <a:off x="1058" y="3561"/>
              <a:ext cx="189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Tahoma" pitchFamily="34" charset="0"/>
                </a:rPr>
                <a:t>H</a:t>
              </a:r>
            </a:p>
          </p:txBody>
        </p:sp>
      </p:grpSp>
      <p:grpSp>
        <p:nvGrpSpPr>
          <p:cNvPr id="9618" name="Group 77"/>
          <p:cNvGrpSpPr>
            <a:grpSpLocks/>
          </p:cNvGrpSpPr>
          <p:nvPr/>
        </p:nvGrpSpPr>
        <p:grpSpPr bwMode="auto">
          <a:xfrm>
            <a:off x="3525838" y="5305425"/>
            <a:ext cx="547687" cy="455613"/>
            <a:chOff x="4916" y="2343"/>
            <a:chExt cx="345" cy="287"/>
          </a:xfrm>
        </p:grpSpPr>
        <p:sp>
          <p:nvSpPr>
            <p:cNvPr id="9270" name="Rectangle 54"/>
            <p:cNvSpPr>
              <a:spLocks noChangeArrowheads="1"/>
            </p:cNvSpPr>
            <p:nvPr/>
          </p:nvSpPr>
          <p:spPr bwMode="auto">
            <a:xfrm>
              <a:off x="4916" y="2515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6C</a:t>
              </a:r>
            </a:p>
          </p:txBody>
        </p:sp>
        <p:sp>
          <p:nvSpPr>
            <p:cNvPr id="9271" name="Rectangle 55"/>
            <p:cNvSpPr>
              <a:spLocks noChangeArrowheads="1"/>
            </p:cNvSpPr>
            <p:nvPr/>
          </p:nvSpPr>
          <p:spPr bwMode="auto">
            <a:xfrm>
              <a:off x="5088" y="2515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9C</a:t>
              </a:r>
            </a:p>
          </p:txBody>
        </p:sp>
        <p:sp>
          <p:nvSpPr>
            <p:cNvPr id="9273" name="Text Box 57"/>
            <p:cNvSpPr txBox="1">
              <a:spLocks noChangeArrowheads="1"/>
            </p:cNvSpPr>
            <p:nvPr/>
          </p:nvSpPr>
          <p:spPr bwMode="auto">
            <a:xfrm>
              <a:off x="4998" y="2343"/>
              <a:ext cx="18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Tahoma" pitchFamily="34" charset="0"/>
                </a:rPr>
                <a:t>B</a:t>
              </a:r>
            </a:p>
          </p:txBody>
        </p:sp>
      </p:grp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Min-Cost Assignment</a:t>
            </a:r>
          </a:p>
        </p:txBody>
      </p:sp>
      <p:cxnSp>
        <p:nvCxnSpPr>
          <p:cNvPr id="9226" name="AutoShape 10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3016250" y="2525713"/>
            <a:ext cx="1422400" cy="890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9227" name="AutoShape 11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4438650" y="2525713"/>
            <a:ext cx="1538288" cy="890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9229" name="AutoShape 13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3016250" y="3963988"/>
            <a:ext cx="0" cy="12938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pic>
        <p:nvPicPr>
          <p:cNvPr id="9231" name="Picture 15" descr="Right-click to download high-resolution phot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6688" y="3416300"/>
            <a:ext cx="617537" cy="547688"/>
          </a:xfrm>
          <a:prstGeom prst="rect">
            <a:avLst/>
          </a:prstGeom>
          <a:noFill/>
        </p:spPr>
      </p:pic>
      <p:graphicFrame>
        <p:nvGraphicFramePr>
          <p:cNvPr id="9237" name="Object 21"/>
          <p:cNvGraphicFramePr>
            <a:graphicFrameLocks noChangeAspect="1"/>
          </p:cNvGraphicFramePr>
          <p:nvPr/>
        </p:nvGraphicFramePr>
        <p:xfrm>
          <a:off x="5562600" y="3416300"/>
          <a:ext cx="827088" cy="547688"/>
        </p:xfrm>
        <a:graphic>
          <a:graphicData uri="http://schemas.openxmlformats.org/presentationml/2006/ole">
            <p:oleObj spid="_x0000_s301058" name="Bitmap Image" r:id="rId6" imgW="4219048" imgH="2790476" progId="PBrush">
              <p:embed/>
            </p:oleObj>
          </a:graphicData>
        </a:graphic>
      </p:graphicFrame>
      <p:sp>
        <p:nvSpPr>
          <p:cNvPr id="9296" name="Text Box 80"/>
          <p:cNvSpPr txBox="1">
            <a:spLocks noChangeArrowheads="1"/>
          </p:cNvSpPr>
          <p:nvPr/>
        </p:nvSpPr>
        <p:spPr bwMode="auto">
          <a:xfrm>
            <a:off x="2351088" y="6292850"/>
            <a:ext cx="44545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hlink"/>
                </a:solidFill>
                <a:latin typeface="Verdana" pitchFamily="34" charset="0"/>
              </a:rPr>
              <a:t>What is minimum cost configuration?</a:t>
            </a:r>
          </a:p>
        </p:txBody>
      </p:sp>
      <p:graphicFrame>
        <p:nvGraphicFramePr>
          <p:cNvPr id="9724" name="Group 508"/>
          <p:cNvGraphicFramePr>
            <a:graphicFrameLocks noGrp="1"/>
          </p:cNvGraphicFramePr>
          <p:nvPr/>
        </p:nvGraphicFramePr>
        <p:xfrm>
          <a:off x="433388" y="5105400"/>
          <a:ext cx="1214437" cy="1097280"/>
        </p:xfrm>
        <a:graphic>
          <a:graphicData uri="http://schemas.openxmlformats.org/drawingml/2006/table">
            <a:tbl>
              <a:tblPr/>
              <a:tblGrid>
                <a:gridCol w="404812"/>
                <a:gridCol w="404813"/>
                <a:gridCol w="404812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9C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</a:t>
                      </a:r>
                    </a:p>
                  </a:txBody>
                  <a:tcPr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III</a:t>
                      </a:r>
                    </a:p>
                  </a:txBody>
                  <a:tcPr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804" name="Group 588"/>
          <p:cNvGraphicFramePr>
            <a:graphicFrameLocks noGrp="1"/>
          </p:cNvGraphicFramePr>
          <p:nvPr/>
        </p:nvGraphicFramePr>
        <p:xfrm>
          <a:off x="0" y="2209800"/>
          <a:ext cx="1666875" cy="1097280"/>
        </p:xfrm>
        <a:graphic>
          <a:graphicData uri="http://schemas.openxmlformats.org/drawingml/2006/table">
            <a:tbl>
              <a:tblPr/>
              <a:tblGrid>
                <a:gridCol w="452438"/>
                <a:gridCol w="404812"/>
                <a:gridCol w="404813"/>
                <a:gridCol w="404812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0" marR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III</a:t>
                      </a:r>
                    </a:p>
                  </a:txBody>
                  <a:tcPr marL="0" marR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12”</a:t>
                      </a:r>
                    </a:p>
                  </a:txBody>
                  <a:tcPr marL="0" marR="0"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14”</a:t>
                      </a:r>
                    </a:p>
                  </a:txBody>
                  <a:tcPr marL="0" marR="0"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15”</a:t>
                      </a:r>
                    </a:p>
                  </a:txBody>
                  <a:tcPr marL="0" marR="0"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758" name="Group 542"/>
          <p:cNvGraphicFramePr>
            <a:graphicFrameLocks noGrp="1"/>
          </p:cNvGraphicFramePr>
          <p:nvPr/>
        </p:nvGraphicFramePr>
        <p:xfrm>
          <a:off x="7543800" y="2828925"/>
          <a:ext cx="1436688" cy="1097280"/>
        </p:xfrm>
        <a:graphic>
          <a:graphicData uri="http://schemas.openxmlformats.org/drawingml/2006/table">
            <a:tbl>
              <a:tblPr/>
              <a:tblGrid>
                <a:gridCol w="452438"/>
                <a:gridCol w="492125"/>
                <a:gridCol w="492125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80G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12”</a:t>
                      </a:r>
                    </a:p>
                  </a:txBody>
                  <a:tcPr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14”</a:t>
                      </a:r>
                    </a:p>
                  </a:txBody>
                  <a:tcPr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15”</a:t>
                      </a:r>
                    </a:p>
                  </a:txBody>
                  <a:tcPr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Line 563"/>
          <p:cNvSpPr>
            <a:spLocks noChangeShapeType="1"/>
          </p:cNvSpPr>
          <p:nvPr/>
        </p:nvSpPr>
        <p:spPr bwMode="auto">
          <a:xfrm>
            <a:off x="1666875" y="3568700"/>
            <a:ext cx="0" cy="27305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Line 565"/>
          <p:cNvSpPr>
            <a:spLocks noChangeShapeType="1"/>
          </p:cNvSpPr>
          <p:nvPr/>
        </p:nvSpPr>
        <p:spPr bwMode="auto">
          <a:xfrm>
            <a:off x="452438" y="3568700"/>
            <a:ext cx="404812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Line 567"/>
          <p:cNvSpPr>
            <a:spLocks noChangeShapeType="1"/>
          </p:cNvSpPr>
          <p:nvPr/>
        </p:nvSpPr>
        <p:spPr bwMode="auto">
          <a:xfrm>
            <a:off x="857250" y="3568700"/>
            <a:ext cx="809625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Line 562"/>
          <p:cNvSpPr>
            <a:spLocks noChangeShapeType="1"/>
          </p:cNvSpPr>
          <p:nvPr/>
        </p:nvSpPr>
        <p:spPr bwMode="auto">
          <a:xfrm>
            <a:off x="452438" y="35687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9805" name="Group 589"/>
          <p:cNvGraphicFramePr>
            <a:graphicFrameLocks noGrp="1"/>
          </p:cNvGraphicFramePr>
          <p:nvPr/>
        </p:nvGraphicFramePr>
        <p:xfrm>
          <a:off x="0" y="2209800"/>
          <a:ext cx="1666875" cy="1097280"/>
        </p:xfrm>
        <a:graphic>
          <a:graphicData uri="http://schemas.openxmlformats.org/drawingml/2006/table">
            <a:tbl>
              <a:tblPr/>
              <a:tblGrid>
                <a:gridCol w="452438"/>
                <a:gridCol w="404812"/>
                <a:gridCol w="404813"/>
                <a:gridCol w="404812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0" marR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III</a:t>
                      </a:r>
                    </a:p>
                  </a:txBody>
                  <a:tcPr marL="0" marR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12”</a:t>
                      </a:r>
                    </a:p>
                  </a:txBody>
                  <a:tcPr marL="0" marR="0"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75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14”</a:t>
                      </a:r>
                    </a:p>
                  </a:txBody>
                  <a:tcPr marL="0" marR="0"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130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15”</a:t>
                      </a:r>
                    </a:p>
                  </a:txBody>
                  <a:tcPr marL="0" marR="0"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105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140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023" name="Group 807"/>
          <p:cNvGraphicFramePr>
            <a:graphicFrameLocks noGrp="1"/>
          </p:cNvGraphicFramePr>
          <p:nvPr/>
        </p:nvGraphicFramePr>
        <p:xfrm>
          <a:off x="6557963" y="1285875"/>
          <a:ext cx="1379537" cy="548640"/>
        </p:xfrm>
        <a:graphic>
          <a:graphicData uri="http://schemas.openxmlformats.org/drawingml/2006/table">
            <a:tbl>
              <a:tblPr/>
              <a:tblGrid>
                <a:gridCol w="474662"/>
                <a:gridCol w="452438"/>
                <a:gridCol w="452437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12”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14”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15”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105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120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155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9619" name="Group 725"/>
          <p:cNvGrpSpPr>
            <a:grpSpLocks/>
          </p:cNvGrpSpPr>
          <p:nvPr/>
        </p:nvGrpSpPr>
        <p:grpSpPr bwMode="auto">
          <a:xfrm>
            <a:off x="452438" y="3352800"/>
            <a:ext cx="1214437" cy="1600200"/>
            <a:chOff x="285" y="2112"/>
            <a:chExt cx="765" cy="1008"/>
          </a:xfrm>
        </p:grpSpPr>
        <p:sp>
          <p:nvSpPr>
            <p:cNvPr id="6" name="Rectangle 547"/>
            <p:cNvSpPr>
              <a:spLocks noChangeArrowheads="1"/>
            </p:cNvSpPr>
            <p:nvPr/>
          </p:nvSpPr>
          <p:spPr bwMode="auto">
            <a:xfrm>
              <a:off x="540" y="2420"/>
              <a:ext cx="2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40</a:t>
              </a:r>
            </a:p>
          </p:txBody>
        </p:sp>
        <p:sp>
          <p:nvSpPr>
            <p:cNvPr id="7" name="Rectangle 548"/>
            <p:cNvSpPr>
              <a:spLocks noChangeArrowheads="1"/>
            </p:cNvSpPr>
            <p:nvPr/>
          </p:nvSpPr>
          <p:spPr bwMode="auto">
            <a:xfrm>
              <a:off x="540" y="2248"/>
              <a:ext cx="2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II</a:t>
              </a:r>
            </a:p>
          </p:txBody>
        </p:sp>
        <p:sp>
          <p:nvSpPr>
            <p:cNvPr id="8" name="Rectangle 553"/>
            <p:cNvSpPr>
              <a:spLocks noChangeArrowheads="1"/>
            </p:cNvSpPr>
            <p:nvPr/>
          </p:nvSpPr>
          <p:spPr bwMode="auto">
            <a:xfrm>
              <a:off x="285" y="2420"/>
              <a:ext cx="2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30</a:t>
              </a:r>
            </a:p>
          </p:txBody>
        </p:sp>
        <p:sp>
          <p:nvSpPr>
            <p:cNvPr id="9" name="Rectangle 554"/>
            <p:cNvSpPr>
              <a:spLocks noChangeArrowheads="1"/>
            </p:cNvSpPr>
            <p:nvPr/>
          </p:nvSpPr>
          <p:spPr bwMode="auto">
            <a:xfrm>
              <a:off x="285" y="2248"/>
              <a:ext cx="2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I</a:t>
              </a:r>
            </a:p>
          </p:txBody>
        </p:sp>
        <p:sp>
          <p:nvSpPr>
            <p:cNvPr id="10" name="Rectangle 556"/>
            <p:cNvSpPr>
              <a:spLocks noChangeArrowheads="1"/>
            </p:cNvSpPr>
            <p:nvPr/>
          </p:nvSpPr>
          <p:spPr bwMode="auto">
            <a:xfrm>
              <a:off x="795" y="2420"/>
              <a:ext cx="2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60</a:t>
              </a:r>
            </a:p>
          </p:txBody>
        </p:sp>
        <p:sp>
          <p:nvSpPr>
            <p:cNvPr id="11" name="Rectangle 557"/>
            <p:cNvSpPr>
              <a:spLocks noChangeArrowheads="1"/>
            </p:cNvSpPr>
            <p:nvPr/>
          </p:nvSpPr>
          <p:spPr bwMode="auto">
            <a:xfrm>
              <a:off x="795" y="2248"/>
              <a:ext cx="2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III</a:t>
              </a:r>
            </a:p>
          </p:txBody>
        </p:sp>
        <p:sp>
          <p:nvSpPr>
            <p:cNvPr id="12" name="Line 566"/>
            <p:cNvSpPr>
              <a:spLocks noChangeShapeType="1"/>
            </p:cNvSpPr>
            <p:nvPr/>
          </p:nvSpPr>
          <p:spPr bwMode="auto">
            <a:xfrm>
              <a:off x="285" y="2420"/>
              <a:ext cx="0" cy="172"/>
            </a:xfrm>
            <a:prstGeom prst="line">
              <a:avLst/>
            </a:prstGeom>
            <a:noFill/>
            <a:ln w="6350" cap="sq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70"/>
            <p:cNvSpPr>
              <a:spLocks noChangeShapeType="1"/>
            </p:cNvSpPr>
            <p:nvPr/>
          </p:nvSpPr>
          <p:spPr bwMode="auto">
            <a:xfrm>
              <a:off x="1050" y="2420"/>
              <a:ext cx="0" cy="172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88" name="Line 572"/>
            <p:cNvSpPr>
              <a:spLocks noChangeShapeType="1"/>
            </p:cNvSpPr>
            <p:nvPr/>
          </p:nvSpPr>
          <p:spPr bwMode="auto">
            <a:xfrm>
              <a:off x="540" y="2420"/>
              <a:ext cx="0" cy="172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793" name="Line 577"/>
            <p:cNvSpPr>
              <a:spLocks noChangeShapeType="1"/>
            </p:cNvSpPr>
            <p:nvPr/>
          </p:nvSpPr>
          <p:spPr bwMode="auto">
            <a:xfrm>
              <a:off x="795" y="2420"/>
              <a:ext cx="0" cy="17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00" name="Line 584"/>
            <p:cNvSpPr>
              <a:spLocks noChangeShapeType="1"/>
            </p:cNvSpPr>
            <p:nvPr/>
          </p:nvSpPr>
          <p:spPr bwMode="auto">
            <a:xfrm>
              <a:off x="540" y="2420"/>
              <a:ext cx="51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789" name="Line 573"/>
            <p:cNvSpPr>
              <a:spLocks noChangeShapeType="1"/>
            </p:cNvSpPr>
            <p:nvPr/>
          </p:nvSpPr>
          <p:spPr bwMode="auto">
            <a:xfrm>
              <a:off x="285" y="2420"/>
              <a:ext cx="255" cy="0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585"/>
            <p:cNvSpPr>
              <a:spLocks noChangeShapeType="1"/>
            </p:cNvSpPr>
            <p:nvPr/>
          </p:nvSpPr>
          <p:spPr bwMode="auto">
            <a:xfrm>
              <a:off x="540" y="2592"/>
              <a:ext cx="510" cy="0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576"/>
            <p:cNvSpPr>
              <a:spLocks noChangeShapeType="1"/>
            </p:cNvSpPr>
            <p:nvPr/>
          </p:nvSpPr>
          <p:spPr bwMode="auto">
            <a:xfrm>
              <a:off x="285" y="2592"/>
              <a:ext cx="255" cy="0"/>
            </a:xfrm>
            <a:prstGeom prst="line">
              <a:avLst/>
            </a:prstGeom>
            <a:noFill/>
            <a:ln w="6350" cap="sq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04" name="Text Box 688"/>
            <p:cNvSpPr txBox="1">
              <a:spLocks noChangeArrowheads="1"/>
            </p:cNvSpPr>
            <p:nvPr/>
          </p:nvSpPr>
          <p:spPr bwMode="auto">
            <a:xfrm>
              <a:off x="577" y="2112"/>
              <a:ext cx="19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Tahoma" pitchFamily="34" charset="0"/>
                </a:rPr>
                <a:t>+</a:t>
              </a:r>
            </a:p>
          </p:txBody>
        </p:sp>
        <p:sp>
          <p:nvSpPr>
            <p:cNvPr id="9906" name="Line 690"/>
            <p:cNvSpPr>
              <a:spLocks noChangeShapeType="1"/>
            </p:cNvSpPr>
            <p:nvPr/>
          </p:nvSpPr>
          <p:spPr bwMode="auto">
            <a:xfrm flipV="1">
              <a:off x="672" y="2640"/>
              <a:ext cx="0" cy="48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9908" name="Text Box 692"/>
          <p:cNvSpPr txBox="1">
            <a:spLocks noChangeArrowheads="1"/>
          </p:cNvSpPr>
          <p:nvPr/>
        </p:nvSpPr>
        <p:spPr bwMode="auto">
          <a:xfrm>
            <a:off x="6097588" y="5210175"/>
            <a:ext cx="2665412" cy="581025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tabLst>
                <a:tab pos="1371600" algn="l"/>
              </a:tabLst>
            </a:pPr>
            <a:r>
              <a:rPr lang="en-US" sz="1600" b="1">
                <a:solidFill>
                  <a:schemeClr val="folHlink"/>
                </a:solidFill>
                <a:latin typeface="Verdana" pitchFamily="34" charset="0"/>
              </a:rPr>
              <a:t>MIN-SUM	operators</a:t>
            </a:r>
          </a:p>
          <a:p>
            <a:pPr algn="l">
              <a:tabLst>
                <a:tab pos="1371600" algn="l"/>
              </a:tabLst>
            </a:pPr>
            <a:r>
              <a:rPr lang="en-US" sz="1600" b="1">
                <a:solidFill>
                  <a:schemeClr val="folHlink"/>
                </a:solidFill>
                <a:latin typeface="Verdana" pitchFamily="34" charset="0"/>
              </a:rPr>
              <a:t>CHAIN	structure</a:t>
            </a:r>
          </a:p>
        </p:txBody>
      </p:sp>
      <p:grpSp>
        <p:nvGrpSpPr>
          <p:cNvPr id="9685" name="Group 724"/>
          <p:cNvGrpSpPr>
            <a:grpSpLocks/>
          </p:cNvGrpSpPr>
          <p:nvPr/>
        </p:nvGrpSpPr>
        <p:grpSpPr bwMode="auto">
          <a:xfrm>
            <a:off x="838200" y="5372100"/>
            <a:ext cx="809625" cy="825500"/>
            <a:chOff x="528" y="3384"/>
            <a:chExt cx="510" cy="520"/>
          </a:xfrm>
        </p:grpSpPr>
        <p:sp>
          <p:nvSpPr>
            <p:cNvPr id="16" name="Rectangle 694"/>
            <p:cNvSpPr>
              <a:spLocks noChangeArrowheads="1"/>
            </p:cNvSpPr>
            <p:nvPr/>
          </p:nvSpPr>
          <p:spPr bwMode="auto">
            <a:xfrm>
              <a:off x="783" y="3734"/>
              <a:ext cx="255" cy="17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60</a:t>
              </a:r>
            </a:p>
          </p:txBody>
        </p:sp>
        <p:sp>
          <p:nvSpPr>
            <p:cNvPr id="17" name="Rectangle 697"/>
            <p:cNvSpPr>
              <a:spLocks noChangeArrowheads="1"/>
            </p:cNvSpPr>
            <p:nvPr/>
          </p:nvSpPr>
          <p:spPr bwMode="auto">
            <a:xfrm>
              <a:off x="528" y="3562"/>
              <a:ext cx="255" cy="1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40</a:t>
              </a:r>
            </a:p>
          </p:txBody>
        </p:sp>
        <p:sp>
          <p:nvSpPr>
            <p:cNvPr id="18" name="Rectangle 698"/>
            <p:cNvSpPr>
              <a:spLocks noChangeArrowheads="1"/>
            </p:cNvSpPr>
            <p:nvPr/>
          </p:nvSpPr>
          <p:spPr bwMode="auto">
            <a:xfrm>
              <a:off x="528" y="3384"/>
              <a:ext cx="255" cy="17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30</a:t>
              </a:r>
            </a:p>
          </p:txBody>
        </p:sp>
      </p:grpSp>
      <p:sp>
        <p:nvSpPr>
          <p:cNvPr id="19" name="Line 706"/>
          <p:cNvSpPr>
            <a:spLocks noChangeShapeType="1"/>
          </p:cNvSpPr>
          <p:nvPr/>
        </p:nvSpPr>
        <p:spPr bwMode="auto">
          <a:xfrm>
            <a:off x="585788" y="6680200"/>
            <a:ext cx="404812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707"/>
          <p:cNvSpPr>
            <a:spLocks noChangeShapeType="1"/>
          </p:cNvSpPr>
          <p:nvPr/>
        </p:nvSpPr>
        <p:spPr bwMode="auto">
          <a:xfrm>
            <a:off x="585788" y="66802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708"/>
          <p:cNvSpPr>
            <a:spLocks noChangeShapeType="1"/>
          </p:cNvSpPr>
          <p:nvPr/>
        </p:nvSpPr>
        <p:spPr bwMode="auto">
          <a:xfrm>
            <a:off x="1800225" y="6680200"/>
            <a:ext cx="0" cy="27305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709"/>
          <p:cNvSpPr>
            <a:spLocks noChangeShapeType="1"/>
          </p:cNvSpPr>
          <p:nvPr/>
        </p:nvSpPr>
        <p:spPr bwMode="auto">
          <a:xfrm>
            <a:off x="585788" y="7772400"/>
            <a:ext cx="404812" cy="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710"/>
          <p:cNvSpPr>
            <a:spLocks noChangeShapeType="1"/>
          </p:cNvSpPr>
          <p:nvPr/>
        </p:nvSpPr>
        <p:spPr bwMode="auto">
          <a:xfrm>
            <a:off x="990600" y="6680200"/>
            <a:ext cx="404813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711"/>
          <p:cNvSpPr>
            <a:spLocks noChangeShapeType="1"/>
          </p:cNvSpPr>
          <p:nvPr/>
        </p:nvSpPr>
        <p:spPr bwMode="auto">
          <a:xfrm>
            <a:off x="585788" y="695325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712"/>
          <p:cNvSpPr>
            <a:spLocks noChangeShapeType="1"/>
          </p:cNvSpPr>
          <p:nvPr/>
        </p:nvSpPr>
        <p:spPr bwMode="auto">
          <a:xfrm>
            <a:off x="1395413" y="6680200"/>
            <a:ext cx="404812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713"/>
          <p:cNvSpPr>
            <a:spLocks noChangeShapeType="1"/>
          </p:cNvSpPr>
          <p:nvPr/>
        </p:nvSpPr>
        <p:spPr bwMode="auto">
          <a:xfrm>
            <a:off x="585788" y="72263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714"/>
          <p:cNvSpPr>
            <a:spLocks noChangeShapeType="1"/>
          </p:cNvSpPr>
          <p:nvPr/>
        </p:nvSpPr>
        <p:spPr bwMode="auto">
          <a:xfrm>
            <a:off x="585788" y="749935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743"/>
          <p:cNvSpPr>
            <a:spLocks noChangeShapeType="1"/>
          </p:cNvSpPr>
          <p:nvPr/>
        </p:nvSpPr>
        <p:spPr bwMode="auto">
          <a:xfrm>
            <a:off x="152400" y="6375400"/>
            <a:ext cx="452438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29" name="Line 744"/>
          <p:cNvSpPr>
            <a:spLocks noChangeShapeType="1"/>
          </p:cNvSpPr>
          <p:nvPr/>
        </p:nvSpPr>
        <p:spPr bwMode="auto">
          <a:xfrm>
            <a:off x="152400" y="63754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30" name="Line 745"/>
          <p:cNvSpPr>
            <a:spLocks noChangeShapeType="1"/>
          </p:cNvSpPr>
          <p:nvPr/>
        </p:nvSpPr>
        <p:spPr bwMode="auto">
          <a:xfrm>
            <a:off x="1819275" y="6375400"/>
            <a:ext cx="0" cy="27305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31" name="Line 746"/>
          <p:cNvSpPr>
            <a:spLocks noChangeShapeType="1"/>
          </p:cNvSpPr>
          <p:nvPr/>
        </p:nvSpPr>
        <p:spPr bwMode="auto">
          <a:xfrm>
            <a:off x="152400" y="7467600"/>
            <a:ext cx="452438" cy="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9600" name="Line 747"/>
          <p:cNvSpPr>
            <a:spLocks noChangeShapeType="1"/>
          </p:cNvSpPr>
          <p:nvPr/>
        </p:nvSpPr>
        <p:spPr bwMode="auto">
          <a:xfrm>
            <a:off x="604838" y="6375400"/>
            <a:ext cx="404812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9601" name="Line 748"/>
          <p:cNvSpPr>
            <a:spLocks noChangeShapeType="1"/>
          </p:cNvSpPr>
          <p:nvPr/>
        </p:nvSpPr>
        <p:spPr bwMode="auto">
          <a:xfrm>
            <a:off x="152400" y="664845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9602" name="Line 749"/>
          <p:cNvSpPr>
            <a:spLocks noChangeShapeType="1"/>
          </p:cNvSpPr>
          <p:nvPr/>
        </p:nvSpPr>
        <p:spPr bwMode="auto">
          <a:xfrm>
            <a:off x="1009650" y="6375400"/>
            <a:ext cx="809625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9603" name="Line 750"/>
          <p:cNvSpPr>
            <a:spLocks noChangeShapeType="1"/>
          </p:cNvSpPr>
          <p:nvPr/>
        </p:nvSpPr>
        <p:spPr bwMode="auto">
          <a:xfrm>
            <a:off x="152400" y="69215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9604" name="Line 751"/>
          <p:cNvSpPr>
            <a:spLocks noChangeShapeType="1"/>
          </p:cNvSpPr>
          <p:nvPr/>
        </p:nvSpPr>
        <p:spPr bwMode="auto">
          <a:xfrm>
            <a:off x="152400" y="719455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grpSp>
        <p:nvGrpSpPr>
          <p:cNvPr id="9686" name="Group 763"/>
          <p:cNvGrpSpPr>
            <a:grpSpLocks/>
          </p:cNvGrpSpPr>
          <p:nvPr/>
        </p:nvGrpSpPr>
        <p:grpSpPr bwMode="auto">
          <a:xfrm>
            <a:off x="452438" y="2482850"/>
            <a:ext cx="809625" cy="819150"/>
            <a:chOff x="1450" y="4320"/>
            <a:chExt cx="510" cy="516"/>
          </a:xfrm>
        </p:grpSpPr>
        <p:sp>
          <p:nvSpPr>
            <p:cNvPr id="9605" name="Rectangle 760"/>
            <p:cNvSpPr>
              <a:spLocks noChangeArrowheads="1"/>
            </p:cNvSpPr>
            <p:nvPr/>
          </p:nvSpPr>
          <p:spPr bwMode="auto">
            <a:xfrm>
              <a:off x="1705" y="4664"/>
              <a:ext cx="255" cy="1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105</a:t>
              </a:r>
            </a:p>
          </p:txBody>
        </p:sp>
        <p:sp>
          <p:nvSpPr>
            <p:cNvPr id="9606" name="Rectangle 761"/>
            <p:cNvSpPr>
              <a:spLocks noChangeArrowheads="1"/>
            </p:cNvSpPr>
            <p:nvPr/>
          </p:nvSpPr>
          <p:spPr bwMode="auto">
            <a:xfrm>
              <a:off x="1450" y="4492"/>
              <a:ext cx="255" cy="1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80</a:t>
              </a:r>
            </a:p>
          </p:txBody>
        </p:sp>
        <p:sp>
          <p:nvSpPr>
            <p:cNvPr id="9607" name="Rectangle 762"/>
            <p:cNvSpPr>
              <a:spLocks noChangeArrowheads="1"/>
            </p:cNvSpPr>
            <p:nvPr/>
          </p:nvSpPr>
          <p:spPr bwMode="auto">
            <a:xfrm>
              <a:off x="1450" y="4320"/>
              <a:ext cx="255" cy="1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75</a:t>
              </a:r>
            </a:p>
          </p:txBody>
        </p:sp>
      </p:grpSp>
      <p:grpSp>
        <p:nvGrpSpPr>
          <p:cNvPr id="9687" name="Group 765"/>
          <p:cNvGrpSpPr>
            <a:grpSpLocks/>
          </p:cNvGrpSpPr>
          <p:nvPr/>
        </p:nvGrpSpPr>
        <p:grpSpPr bwMode="auto">
          <a:xfrm>
            <a:off x="1819275" y="1282700"/>
            <a:ext cx="2357438" cy="1473200"/>
            <a:chOff x="1146" y="808"/>
            <a:chExt cx="1485" cy="928"/>
          </a:xfrm>
        </p:grpSpPr>
        <p:sp>
          <p:nvSpPr>
            <p:cNvPr id="9608" name="Rectangle 624"/>
            <p:cNvSpPr>
              <a:spLocks noChangeArrowheads="1"/>
            </p:cNvSpPr>
            <p:nvPr/>
          </p:nvSpPr>
          <p:spPr bwMode="auto">
            <a:xfrm>
              <a:off x="2061" y="980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80</a:t>
              </a:r>
            </a:p>
          </p:txBody>
        </p:sp>
        <p:sp>
          <p:nvSpPr>
            <p:cNvPr id="9609" name="Rectangle 625"/>
            <p:cNvSpPr>
              <a:spLocks noChangeArrowheads="1"/>
            </p:cNvSpPr>
            <p:nvPr/>
          </p:nvSpPr>
          <p:spPr bwMode="auto">
            <a:xfrm>
              <a:off x="2061" y="808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14”</a:t>
              </a:r>
            </a:p>
          </p:txBody>
        </p:sp>
        <p:sp>
          <p:nvSpPr>
            <p:cNvPr id="9610" name="Rectangle 626"/>
            <p:cNvSpPr>
              <a:spLocks noChangeArrowheads="1"/>
            </p:cNvSpPr>
            <p:nvPr/>
          </p:nvSpPr>
          <p:spPr bwMode="auto">
            <a:xfrm>
              <a:off x="1776" y="980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75</a:t>
              </a:r>
            </a:p>
          </p:txBody>
        </p:sp>
        <p:sp>
          <p:nvSpPr>
            <p:cNvPr id="9611" name="Rectangle 627"/>
            <p:cNvSpPr>
              <a:spLocks noChangeArrowheads="1"/>
            </p:cNvSpPr>
            <p:nvPr/>
          </p:nvSpPr>
          <p:spPr bwMode="auto">
            <a:xfrm>
              <a:off x="1776" y="808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12”</a:t>
              </a:r>
            </a:p>
          </p:txBody>
        </p:sp>
        <p:sp>
          <p:nvSpPr>
            <p:cNvPr id="9612" name="Rectangle 628"/>
            <p:cNvSpPr>
              <a:spLocks noChangeArrowheads="1"/>
            </p:cNvSpPr>
            <p:nvPr/>
          </p:nvSpPr>
          <p:spPr bwMode="auto">
            <a:xfrm>
              <a:off x="2346" y="980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105</a:t>
              </a:r>
            </a:p>
          </p:txBody>
        </p:sp>
        <p:sp>
          <p:nvSpPr>
            <p:cNvPr id="9613" name="Rectangle 629"/>
            <p:cNvSpPr>
              <a:spLocks noChangeArrowheads="1"/>
            </p:cNvSpPr>
            <p:nvPr/>
          </p:nvSpPr>
          <p:spPr bwMode="auto">
            <a:xfrm>
              <a:off x="2346" y="808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15”</a:t>
              </a:r>
            </a:p>
          </p:txBody>
        </p:sp>
        <p:sp>
          <p:nvSpPr>
            <p:cNvPr id="9616" name="Line 630"/>
            <p:cNvSpPr>
              <a:spLocks noChangeShapeType="1"/>
            </p:cNvSpPr>
            <p:nvPr/>
          </p:nvSpPr>
          <p:spPr bwMode="auto">
            <a:xfrm>
              <a:off x="2631" y="808"/>
              <a:ext cx="0" cy="172"/>
            </a:xfrm>
            <a:prstGeom prst="line">
              <a:avLst/>
            </a:prstGeom>
            <a:noFill/>
            <a:ln w="6350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20" name="Line 631"/>
            <p:cNvSpPr>
              <a:spLocks noChangeShapeType="1"/>
            </p:cNvSpPr>
            <p:nvPr/>
          </p:nvSpPr>
          <p:spPr bwMode="auto">
            <a:xfrm>
              <a:off x="1776" y="808"/>
              <a:ext cx="285" cy="0"/>
            </a:xfrm>
            <a:prstGeom prst="line">
              <a:avLst/>
            </a:prstGeom>
            <a:noFill/>
            <a:ln w="12700" cap="sq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21" name="Line 632"/>
            <p:cNvSpPr>
              <a:spLocks noChangeShapeType="1"/>
            </p:cNvSpPr>
            <p:nvPr/>
          </p:nvSpPr>
          <p:spPr bwMode="auto">
            <a:xfrm>
              <a:off x="1776" y="980"/>
              <a:ext cx="0" cy="172"/>
            </a:xfrm>
            <a:prstGeom prst="line">
              <a:avLst/>
            </a:prstGeom>
            <a:noFill/>
            <a:ln w="6350" cap="sq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22" name="Line 633"/>
            <p:cNvSpPr>
              <a:spLocks noChangeShapeType="1"/>
            </p:cNvSpPr>
            <p:nvPr/>
          </p:nvSpPr>
          <p:spPr bwMode="auto">
            <a:xfrm>
              <a:off x="2061" y="808"/>
              <a:ext cx="570" cy="0"/>
            </a:xfrm>
            <a:prstGeom prst="line">
              <a:avLst/>
            </a:prstGeom>
            <a:noFill/>
            <a:ln w="12700" cap="sq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23" name="Line 634"/>
            <p:cNvSpPr>
              <a:spLocks noChangeShapeType="1"/>
            </p:cNvSpPr>
            <p:nvPr/>
          </p:nvSpPr>
          <p:spPr bwMode="auto">
            <a:xfrm>
              <a:off x="2631" y="980"/>
              <a:ext cx="0" cy="172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51" name="Line 635"/>
            <p:cNvSpPr>
              <a:spLocks noChangeShapeType="1"/>
            </p:cNvSpPr>
            <p:nvPr/>
          </p:nvSpPr>
          <p:spPr bwMode="auto">
            <a:xfrm>
              <a:off x="2061" y="980"/>
              <a:ext cx="0" cy="172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52" name="Line 636"/>
            <p:cNvSpPr>
              <a:spLocks noChangeShapeType="1"/>
            </p:cNvSpPr>
            <p:nvPr/>
          </p:nvSpPr>
          <p:spPr bwMode="auto">
            <a:xfrm>
              <a:off x="2346" y="980"/>
              <a:ext cx="0" cy="17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53" name="Line 637"/>
            <p:cNvSpPr>
              <a:spLocks noChangeShapeType="1"/>
            </p:cNvSpPr>
            <p:nvPr/>
          </p:nvSpPr>
          <p:spPr bwMode="auto">
            <a:xfrm>
              <a:off x="2061" y="980"/>
              <a:ext cx="57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54" name="Line 638"/>
            <p:cNvSpPr>
              <a:spLocks noChangeShapeType="1"/>
            </p:cNvSpPr>
            <p:nvPr/>
          </p:nvSpPr>
          <p:spPr bwMode="auto">
            <a:xfrm>
              <a:off x="1776" y="980"/>
              <a:ext cx="285" cy="0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624" name="Line 639"/>
            <p:cNvSpPr>
              <a:spLocks noChangeShapeType="1"/>
            </p:cNvSpPr>
            <p:nvPr/>
          </p:nvSpPr>
          <p:spPr bwMode="auto">
            <a:xfrm>
              <a:off x="2061" y="1152"/>
              <a:ext cx="570" cy="0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25" name="Line 640"/>
            <p:cNvSpPr>
              <a:spLocks noChangeShapeType="1"/>
            </p:cNvSpPr>
            <p:nvPr/>
          </p:nvSpPr>
          <p:spPr bwMode="auto">
            <a:xfrm>
              <a:off x="1776" y="1152"/>
              <a:ext cx="285" cy="0"/>
            </a:xfrm>
            <a:prstGeom prst="line">
              <a:avLst/>
            </a:prstGeom>
            <a:noFill/>
            <a:ln w="6350" cap="sq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26" name="Line 641"/>
            <p:cNvSpPr>
              <a:spLocks noChangeShapeType="1"/>
            </p:cNvSpPr>
            <p:nvPr/>
          </p:nvSpPr>
          <p:spPr bwMode="auto">
            <a:xfrm>
              <a:off x="1776" y="808"/>
              <a:ext cx="0" cy="172"/>
            </a:xfrm>
            <a:prstGeom prst="line">
              <a:avLst/>
            </a:prstGeom>
            <a:noFill/>
            <a:ln w="12700" cap="sq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80" name="Line 764"/>
            <p:cNvSpPr>
              <a:spLocks noChangeShapeType="1"/>
            </p:cNvSpPr>
            <p:nvPr/>
          </p:nvSpPr>
          <p:spPr bwMode="auto">
            <a:xfrm flipV="1">
              <a:off x="1146" y="1248"/>
              <a:ext cx="915" cy="4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688" name="Group 796"/>
          <p:cNvGrpSpPr>
            <a:grpSpLocks/>
          </p:cNvGrpSpPr>
          <p:nvPr/>
        </p:nvGrpSpPr>
        <p:grpSpPr bwMode="auto">
          <a:xfrm>
            <a:off x="7991475" y="3101975"/>
            <a:ext cx="501650" cy="812800"/>
            <a:chOff x="5034" y="1954"/>
            <a:chExt cx="316" cy="512"/>
          </a:xfrm>
        </p:grpSpPr>
        <p:sp>
          <p:nvSpPr>
            <p:cNvPr id="9627" name="Rectangle 768"/>
            <p:cNvSpPr>
              <a:spLocks noChangeArrowheads="1"/>
            </p:cNvSpPr>
            <p:nvPr/>
          </p:nvSpPr>
          <p:spPr bwMode="auto">
            <a:xfrm>
              <a:off x="5034" y="2298"/>
              <a:ext cx="316" cy="168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50</a:t>
              </a:r>
            </a:p>
          </p:txBody>
        </p:sp>
        <p:sp>
          <p:nvSpPr>
            <p:cNvPr id="9628" name="Rectangle 770"/>
            <p:cNvSpPr>
              <a:spLocks noChangeArrowheads="1"/>
            </p:cNvSpPr>
            <p:nvPr/>
          </p:nvSpPr>
          <p:spPr bwMode="auto">
            <a:xfrm>
              <a:off x="5034" y="2126"/>
              <a:ext cx="316" cy="174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40</a:t>
              </a:r>
            </a:p>
          </p:txBody>
        </p:sp>
        <p:sp>
          <p:nvSpPr>
            <p:cNvPr id="9629" name="Rectangle 771"/>
            <p:cNvSpPr>
              <a:spLocks noChangeArrowheads="1"/>
            </p:cNvSpPr>
            <p:nvPr/>
          </p:nvSpPr>
          <p:spPr bwMode="auto">
            <a:xfrm>
              <a:off x="5034" y="1954"/>
              <a:ext cx="316" cy="174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30</a:t>
              </a:r>
            </a:p>
          </p:txBody>
        </p:sp>
      </p:grpSp>
      <p:sp>
        <p:nvSpPr>
          <p:cNvPr id="9630" name="Line 779"/>
          <p:cNvSpPr>
            <a:spLocks noChangeShapeType="1"/>
          </p:cNvSpPr>
          <p:nvPr/>
        </p:nvSpPr>
        <p:spPr bwMode="auto">
          <a:xfrm>
            <a:off x="7391400" y="6223000"/>
            <a:ext cx="452438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31" name="Line 780"/>
          <p:cNvSpPr>
            <a:spLocks noChangeShapeType="1"/>
          </p:cNvSpPr>
          <p:nvPr/>
        </p:nvSpPr>
        <p:spPr bwMode="auto">
          <a:xfrm>
            <a:off x="7391400" y="62230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4" name="Line 781"/>
          <p:cNvSpPr>
            <a:spLocks noChangeShapeType="1"/>
          </p:cNvSpPr>
          <p:nvPr/>
        </p:nvSpPr>
        <p:spPr bwMode="auto">
          <a:xfrm>
            <a:off x="8828088" y="6223000"/>
            <a:ext cx="0" cy="27305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5" name="Line 782"/>
          <p:cNvSpPr>
            <a:spLocks noChangeShapeType="1"/>
          </p:cNvSpPr>
          <p:nvPr/>
        </p:nvSpPr>
        <p:spPr bwMode="auto">
          <a:xfrm>
            <a:off x="7391400" y="7315200"/>
            <a:ext cx="452438" cy="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" name="Line 783"/>
          <p:cNvSpPr>
            <a:spLocks noChangeShapeType="1"/>
          </p:cNvSpPr>
          <p:nvPr/>
        </p:nvSpPr>
        <p:spPr bwMode="auto">
          <a:xfrm>
            <a:off x="7843838" y="6223000"/>
            <a:ext cx="492125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7" name="Line 784"/>
          <p:cNvSpPr>
            <a:spLocks noChangeShapeType="1"/>
          </p:cNvSpPr>
          <p:nvPr/>
        </p:nvSpPr>
        <p:spPr bwMode="auto">
          <a:xfrm>
            <a:off x="7391400" y="649605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8" name="Line 785"/>
          <p:cNvSpPr>
            <a:spLocks noChangeShapeType="1"/>
          </p:cNvSpPr>
          <p:nvPr/>
        </p:nvSpPr>
        <p:spPr bwMode="auto">
          <a:xfrm>
            <a:off x="8335963" y="6223000"/>
            <a:ext cx="492125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9" name="Line 786"/>
          <p:cNvSpPr>
            <a:spLocks noChangeShapeType="1"/>
          </p:cNvSpPr>
          <p:nvPr/>
        </p:nvSpPr>
        <p:spPr bwMode="auto">
          <a:xfrm>
            <a:off x="7391400" y="67691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70" name="Line 787"/>
          <p:cNvSpPr>
            <a:spLocks noChangeShapeType="1"/>
          </p:cNvSpPr>
          <p:nvPr/>
        </p:nvSpPr>
        <p:spPr bwMode="auto">
          <a:xfrm>
            <a:off x="7391400" y="704215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689" name="Group 798"/>
          <p:cNvGrpSpPr>
            <a:grpSpLocks/>
          </p:cNvGrpSpPr>
          <p:nvPr/>
        </p:nvGrpSpPr>
        <p:grpSpPr bwMode="auto">
          <a:xfrm>
            <a:off x="4738688" y="1285875"/>
            <a:ext cx="2254250" cy="1543050"/>
            <a:chOff x="2985" y="810"/>
            <a:chExt cx="1420" cy="972"/>
          </a:xfrm>
        </p:grpSpPr>
        <p:sp>
          <p:nvSpPr>
            <p:cNvPr id="9671" name="Rectangle 649"/>
            <p:cNvSpPr>
              <a:spLocks noChangeArrowheads="1"/>
            </p:cNvSpPr>
            <p:nvPr/>
          </p:nvSpPr>
          <p:spPr bwMode="auto">
            <a:xfrm>
              <a:off x="3270" y="982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40</a:t>
              </a:r>
            </a:p>
          </p:txBody>
        </p:sp>
        <p:sp>
          <p:nvSpPr>
            <p:cNvPr id="9672" name="Rectangle 650"/>
            <p:cNvSpPr>
              <a:spLocks noChangeArrowheads="1"/>
            </p:cNvSpPr>
            <p:nvPr/>
          </p:nvSpPr>
          <p:spPr bwMode="auto">
            <a:xfrm>
              <a:off x="3270" y="810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14”</a:t>
              </a:r>
            </a:p>
          </p:txBody>
        </p:sp>
        <p:sp>
          <p:nvSpPr>
            <p:cNvPr id="9673" name="Rectangle 651"/>
            <p:cNvSpPr>
              <a:spLocks noChangeArrowheads="1"/>
            </p:cNvSpPr>
            <p:nvPr/>
          </p:nvSpPr>
          <p:spPr bwMode="auto">
            <a:xfrm>
              <a:off x="2985" y="982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30</a:t>
              </a:r>
            </a:p>
          </p:txBody>
        </p:sp>
        <p:sp>
          <p:nvSpPr>
            <p:cNvPr id="9674" name="Rectangle 652"/>
            <p:cNvSpPr>
              <a:spLocks noChangeArrowheads="1"/>
            </p:cNvSpPr>
            <p:nvPr/>
          </p:nvSpPr>
          <p:spPr bwMode="auto">
            <a:xfrm>
              <a:off x="2985" y="810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12”</a:t>
              </a:r>
            </a:p>
          </p:txBody>
        </p:sp>
        <p:sp>
          <p:nvSpPr>
            <p:cNvPr id="9675" name="Rectangle 653"/>
            <p:cNvSpPr>
              <a:spLocks noChangeArrowheads="1"/>
            </p:cNvSpPr>
            <p:nvPr/>
          </p:nvSpPr>
          <p:spPr bwMode="auto">
            <a:xfrm>
              <a:off x="3555" y="982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50</a:t>
              </a:r>
            </a:p>
          </p:txBody>
        </p:sp>
        <p:sp>
          <p:nvSpPr>
            <p:cNvPr id="9676" name="Rectangle 654"/>
            <p:cNvSpPr>
              <a:spLocks noChangeArrowheads="1"/>
            </p:cNvSpPr>
            <p:nvPr/>
          </p:nvSpPr>
          <p:spPr bwMode="auto">
            <a:xfrm>
              <a:off x="3555" y="810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15”</a:t>
              </a:r>
            </a:p>
          </p:txBody>
        </p:sp>
        <p:sp>
          <p:nvSpPr>
            <p:cNvPr id="9677" name="Line 655"/>
            <p:cNvSpPr>
              <a:spLocks noChangeShapeType="1"/>
            </p:cNvSpPr>
            <p:nvPr/>
          </p:nvSpPr>
          <p:spPr bwMode="auto">
            <a:xfrm>
              <a:off x="3840" y="810"/>
              <a:ext cx="0" cy="172"/>
            </a:xfrm>
            <a:prstGeom prst="line">
              <a:avLst/>
            </a:prstGeom>
            <a:noFill/>
            <a:ln w="6350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78" name="Line 656"/>
            <p:cNvSpPr>
              <a:spLocks noChangeShapeType="1"/>
            </p:cNvSpPr>
            <p:nvPr/>
          </p:nvSpPr>
          <p:spPr bwMode="auto">
            <a:xfrm>
              <a:off x="2985" y="810"/>
              <a:ext cx="285" cy="0"/>
            </a:xfrm>
            <a:prstGeom prst="line">
              <a:avLst/>
            </a:prstGeom>
            <a:noFill/>
            <a:ln w="12700" cap="sq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79" name="Line 657"/>
            <p:cNvSpPr>
              <a:spLocks noChangeShapeType="1"/>
            </p:cNvSpPr>
            <p:nvPr/>
          </p:nvSpPr>
          <p:spPr bwMode="auto">
            <a:xfrm>
              <a:off x="2985" y="982"/>
              <a:ext cx="0" cy="172"/>
            </a:xfrm>
            <a:prstGeom prst="line">
              <a:avLst/>
            </a:prstGeom>
            <a:noFill/>
            <a:ln w="6350" cap="sq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80" name="Line 658"/>
            <p:cNvSpPr>
              <a:spLocks noChangeShapeType="1"/>
            </p:cNvSpPr>
            <p:nvPr/>
          </p:nvSpPr>
          <p:spPr bwMode="auto">
            <a:xfrm>
              <a:off x="3270" y="810"/>
              <a:ext cx="570" cy="0"/>
            </a:xfrm>
            <a:prstGeom prst="line">
              <a:avLst/>
            </a:prstGeom>
            <a:noFill/>
            <a:ln w="12700" cap="sq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81" name="Line 659"/>
            <p:cNvSpPr>
              <a:spLocks noChangeShapeType="1"/>
            </p:cNvSpPr>
            <p:nvPr/>
          </p:nvSpPr>
          <p:spPr bwMode="auto">
            <a:xfrm>
              <a:off x="3840" y="982"/>
              <a:ext cx="0" cy="172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76" name="Line 660"/>
            <p:cNvSpPr>
              <a:spLocks noChangeShapeType="1"/>
            </p:cNvSpPr>
            <p:nvPr/>
          </p:nvSpPr>
          <p:spPr bwMode="auto">
            <a:xfrm>
              <a:off x="3270" y="982"/>
              <a:ext cx="0" cy="172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77" name="Line 661"/>
            <p:cNvSpPr>
              <a:spLocks noChangeShapeType="1"/>
            </p:cNvSpPr>
            <p:nvPr/>
          </p:nvSpPr>
          <p:spPr bwMode="auto">
            <a:xfrm>
              <a:off x="3555" y="982"/>
              <a:ext cx="0" cy="17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78" name="Line 662"/>
            <p:cNvSpPr>
              <a:spLocks noChangeShapeType="1"/>
            </p:cNvSpPr>
            <p:nvPr/>
          </p:nvSpPr>
          <p:spPr bwMode="auto">
            <a:xfrm>
              <a:off x="3270" y="982"/>
              <a:ext cx="57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79" name="Line 663"/>
            <p:cNvSpPr>
              <a:spLocks noChangeShapeType="1"/>
            </p:cNvSpPr>
            <p:nvPr/>
          </p:nvSpPr>
          <p:spPr bwMode="auto">
            <a:xfrm>
              <a:off x="2985" y="982"/>
              <a:ext cx="285" cy="0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682" name="Line 664"/>
            <p:cNvSpPr>
              <a:spLocks noChangeShapeType="1"/>
            </p:cNvSpPr>
            <p:nvPr/>
          </p:nvSpPr>
          <p:spPr bwMode="auto">
            <a:xfrm>
              <a:off x="3270" y="1154"/>
              <a:ext cx="570" cy="0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83" name="Line 665"/>
            <p:cNvSpPr>
              <a:spLocks noChangeShapeType="1"/>
            </p:cNvSpPr>
            <p:nvPr/>
          </p:nvSpPr>
          <p:spPr bwMode="auto">
            <a:xfrm>
              <a:off x="2985" y="1154"/>
              <a:ext cx="285" cy="0"/>
            </a:xfrm>
            <a:prstGeom prst="line">
              <a:avLst/>
            </a:prstGeom>
            <a:noFill/>
            <a:ln w="6350" cap="sq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84" name="Line 666"/>
            <p:cNvSpPr>
              <a:spLocks noChangeShapeType="1"/>
            </p:cNvSpPr>
            <p:nvPr/>
          </p:nvSpPr>
          <p:spPr bwMode="auto">
            <a:xfrm>
              <a:off x="2985" y="810"/>
              <a:ext cx="0" cy="172"/>
            </a:xfrm>
            <a:prstGeom prst="line">
              <a:avLst/>
            </a:prstGeom>
            <a:noFill/>
            <a:ln w="12700" cap="sq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13" name="Line 797"/>
            <p:cNvSpPr>
              <a:spLocks noChangeShapeType="1"/>
            </p:cNvSpPr>
            <p:nvPr/>
          </p:nvSpPr>
          <p:spPr bwMode="auto">
            <a:xfrm flipH="1" flipV="1">
              <a:off x="3555" y="1248"/>
              <a:ext cx="850" cy="534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690" name="Group 801"/>
          <p:cNvGrpSpPr>
            <a:grpSpLocks/>
          </p:cNvGrpSpPr>
          <p:nvPr/>
        </p:nvGrpSpPr>
        <p:grpSpPr bwMode="auto">
          <a:xfrm>
            <a:off x="4292600" y="1533525"/>
            <a:ext cx="2184400" cy="304800"/>
            <a:chOff x="2704" y="966"/>
            <a:chExt cx="1376" cy="192"/>
          </a:xfrm>
        </p:grpSpPr>
        <p:sp>
          <p:nvSpPr>
            <p:cNvPr id="10015" name="Text Box 799"/>
            <p:cNvSpPr txBox="1">
              <a:spLocks noChangeArrowheads="1"/>
            </p:cNvSpPr>
            <p:nvPr/>
          </p:nvSpPr>
          <p:spPr bwMode="auto">
            <a:xfrm>
              <a:off x="2704" y="966"/>
              <a:ext cx="19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Tahoma" pitchFamily="34" charset="0"/>
                </a:rPr>
                <a:t>+</a:t>
              </a:r>
            </a:p>
          </p:txBody>
        </p:sp>
        <p:sp>
          <p:nvSpPr>
            <p:cNvPr id="10016" name="Text Box 800"/>
            <p:cNvSpPr txBox="1">
              <a:spLocks noChangeArrowheads="1"/>
            </p:cNvSpPr>
            <p:nvPr/>
          </p:nvSpPr>
          <p:spPr bwMode="auto">
            <a:xfrm>
              <a:off x="3883" y="966"/>
              <a:ext cx="19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Tahoma" pitchFamily="34" charset="0"/>
                </a:rPr>
                <a:t>=</a:t>
              </a:r>
            </a:p>
          </p:txBody>
        </p:sp>
      </p:grpSp>
      <p:sp>
        <p:nvSpPr>
          <p:cNvPr id="10018" name="Oval 802"/>
          <p:cNvSpPr>
            <a:spLocks noChangeArrowheads="1"/>
          </p:cNvSpPr>
          <p:nvPr/>
        </p:nvSpPr>
        <p:spPr bwMode="auto">
          <a:xfrm>
            <a:off x="6534150" y="1254125"/>
            <a:ext cx="514350" cy="708025"/>
          </a:xfrm>
          <a:prstGeom prst="ellipse">
            <a:avLst/>
          </a:prstGeom>
          <a:noFill/>
          <a:ln w="381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019" name="Oval 803"/>
          <p:cNvSpPr>
            <a:spLocks noChangeArrowheads="1"/>
          </p:cNvSpPr>
          <p:nvPr/>
        </p:nvSpPr>
        <p:spPr bwMode="auto">
          <a:xfrm>
            <a:off x="7972425" y="2828925"/>
            <a:ext cx="514350" cy="276225"/>
          </a:xfrm>
          <a:prstGeom prst="ellipse">
            <a:avLst/>
          </a:prstGeom>
          <a:noFill/>
          <a:ln w="381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020" name="Oval 804"/>
          <p:cNvSpPr>
            <a:spLocks noChangeArrowheads="1"/>
          </p:cNvSpPr>
          <p:nvPr/>
        </p:nvSpPr>
        <p:spPr bwMode="auto">
          <a:xfrm>
            <a:off x="401638" y="2209800"/>
            <a:ext cx="514350" cy="276225"/>
          </a:xfrm>
          <a:prstGeom prst="ellipse">
            <a:avLst/>
          </a:prstGeom>
          <a:noFill/>
          <a:ln w="381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021" name="Oval 805"/>
          <p:cNvSpPr>
            <a:spLocks noChangeArrowheads="1"/>
          </p:cNvSpPr>
          <p:nvPr/>
        </p:nvSpPr>
        <p:spPr bwMode="auto">
          <a:xfrm>
            <a:off x="771525" y="5105400"/>
            <a:ext cx="514350" cy="276225"/>
          </a:xfrm>
          <a:prstGeom prst="ellipse">
            <a:avLst/>
          </a:prstGeom>
          <a:noFill/>
          <a:ln w="381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027" name="Object 811"/>
          <p:cNvGraphicFramePr>
            <a:graphicFrameLocks noChangeAspect="1"/>
          </p:cNvGraphicFramePr>
          <p:nvPr/>
        </p:nvGraphicFramePr>
        <p:xfrm>
          <a:off x="4122738" y="1981200"/>
          <a:ext cx="630237" cy="544513"/>
        </p:xfrm>
        <a:graphic>
          <a:graphicData uri="http://schemas.openxmlformats.org/presentationml/2006/ole">
            <p:oleObj spid="_x0000_s301059" name="Photo Editor Photo" r:id="rId7" imgW="914286" imgH="790476" progId="">
              <p:embed/>
            </p:oleObj>
          </a:graphicData>
        </a:graphic>
      </p:graphicFrame>
      <p:graphicFrame>
        <p:nvGraphicFramePr>
          <p:cNvPr id="10029" name="Object 813"/>
          <p:cNvGraphicFramePr>
            <a:graphicFrameLocks noChangeAspect="1"/>
          </p:cNvGraphicFramePr>
          <p:nvPr/>
        </p:nvGraphicFramePr>
        <p:xfrm>
          <a:off x="2522538" y="5257800"/>
          <a:ext cx="987425" cy="550863"/>
        </p:xfrm>
        <a:graphic>
          <a:graphicData uri="http://schemas.openxmlformats.org/presentationml/2006/ole">
            <p:oleObj spid="_x0000_s301060" name="Photo Editor Photo" r:id="rId8" imgW="1809524" imgH="100979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9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6" grpId="0"/>
      <p:bldP spid="9908" grpId="0" animBg="1"/>
      <p:bldP spid="10018" grpId="0" animBg="1"/>
      <p:bldP spid="10019" grpId="0" animBg="1"/>
      <p:bldP spid="10020" grpId="0" animBg="1"/>
      <p:bldP spid="100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87FEF10-C5EA-4CA3-8772-AD847E8A54B5}" type="slidenum">
              <a:rPr lang="en-US" smtClean="0">
                <a:cs typeface="Arial" pitchFamily="34" charset="0"/>
              </a:rPr>
              <a:pPr/>
              <a:t>46</a:t>
            </a:fld>
            <a:endParaRPr lang="en-US" smtClean="0">
              <a:cs typeface="Arial" pitchFamily="34" charset="0"/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3825" y="-31750"/>
            <a:ext cx="9399588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FFB38C-55B2-49DD-A368-EEA733FE3BAF}" type="slidenum">
              <a:rPr lang="en-US" smtClean="0">
                <a:cs typeface="Arial" pitchFamily="34" charset="0"/>
              </a:rPr>
              <a:pPr/>
              <a:t>47</a:t>
            </a:fld>
            <a:endParaRPr lang="en-US" smtClean="0">
              <a:cs typeface="Arial" pitchFamily="34" charset="0"/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3825" y="-31750"/>
            <a:ext cx="9399588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3505200" y="1219200"/>
            <a:ext cx="2819400" cy="381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>
                <a:solidFill>
                  <a:schemeClr val="tx1"/>
                </a:solidFill>
              </a:rPr>
              <a:t>BE-MPE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276600" y="5486400"/>
            <a:ext cx="1447800" cy="228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i="1" dirty="0">
                <a:solidFill>
                  <a:schemeClr val="tx1"/>
                </a:solidFill>
              </a:rPr>
              <a:t>BE-MPE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DDEAAE-3703-491A-9F0D-5EFE3FFC1101}" type="slidenum">
              <a:rPr lang="en-US" smtClean="0">
                <a:cs typeface="Arial" pitchFamily="34" charset="0"/>
              </a:rPr>
              <a:pPr/>
              <a:t>48</a:t>
            </a:fld>
            <a:endParaRPr lang="en-US" smtClean="0"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Finding small induced-width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NP-complete</a:t>
            </a:r>
          </a:p>
          <a:p>
            <a:pPr eaLnBrk="1" hangingPunct="1"/>
            <a:r>
              <a:rPr lang="en-US" sz="2800" smtClean="0"/>
              <a:t>A tree has induced-width of ?</a:t>
            </a:r>
          </a:p>
          <a:p>
            <a:pPr eaLnBrk="1" hangingPunct="1"/>
            <a:r>
              <a:rPr lang="en-US" sz="2800" smtClean="0"/>
              <a:t>Greedy algorithms:</a:t>
            </a:r>
          </a:p>
          <a:p>
            <a:pPr lvl="1" eaLnBrk="1" hangingPunct="1"/>
            <a:r>
              <a:rPr lang="en-US" sz="2400" smtClean="0"/>
              <a:t>Min width</a:t>
            </a:r>
          </a:p>
          <a:p>
            <a:pPr lvl="1" eaLnBrk="1" hangingPunct="1"/>
            <a:r>
              <a:rPr lang="en-US" sz="2400" smtClean="0"/>
              <a:t>Min induced-width</a:t>
            </a:r>
          </a:p>
          <a:p>
            <a:pPr lvl="1" eaLnBrk="1" hangingPunct="1"/>
            <a:r>
              <a:rPr lang="en-US" sz="2400" smtClean="0"/>
              <a:t>Max-cardinality</a:t>
            </a:r>
          </a:p>
          <a:p>
            <a:pPr lvl="1" eaLnBrk="1" hangingPunct="1"/>
            <a:r>
              <a:rPr lang="en-US" sz="2400" smtClean="0"/>
              <a:t>Fill-in (thought as the best)</a:t>
            </a:r>
          </a:p>
          <a:p>
            <a:pPr lvl="1" eaLnBrk="1" hangingPunct="1"/>
            <a:r>
              <a:rPr lang="en-US" sz="2400" smtClean="0"/>
              <a:t>See anytime min-width (Gogate and Dechter)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00133p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14" name="Group 76"/>
          <p:cNvGrpSpPr>
            <a:grpSpLocks/>
          </p:cNvGrpSpPr>
          <p:nvPr/>
        </p:nvGrpSpPr>
        <p:grpSpPr bwMode="auto">
          <a:xfrm>
            <a:off x="4810125" y="2028825"/>
            <a:ext cx="823913" cy="455613"/>
            <a:chOff x="3350" y="903"/>
            <a:chExt cx="519" cy="287"/>
          </a:xfrm>
        </p:grpSpPr>
        <p:sp>
          <p:nvSpPr>
            <p:cNvPr id="9254" name="Rectangle 38"/>
            <p:cNvSpPr>
              <a:spLocks noChangeArrowheads="1"/>
            </p:cNvSpPr>
            <p:nvPr/>
          </p:nvSpPr>
          <p:spPr bwMode="auto">
            <a:xfrm>
              <a:off x="3350" y="1075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12”</a:t>
              </a:r>
            </a:p>
          </p:txBody>
        </p:sp>
        <p:sp>
          <p:nvSpPr>
            <p:cNvPr id="9255" name="Rectangle 39"/>
            <p:cNvSpPr>
              <a:spLocks noChangeArrowheads="1"/>
            </p:cNvSpPr>
            <p:nvPr/>
          </p:nvSpPr>
          <p:spPr bwMode="auto">
            <a:xfrm>
              <a:off x="3523" y="1075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14”</a:t>
              </a:r>
            </a:p>
          </p:txBody>
        </p:sp>
        <p:sp>
          <p:nvSpPr>
            <p:cNvPr id="9256" name="Rectangle 40"/>
            <p:cNvSpPr>
              <a:spLocks noChangeArrowheads="1"/>
            </p:cNvSpPr>
            <p:nvPr/>
          </p:nvSpPr>
          <p:spPr bwMode="auto">
            <a:xfrm>
              <a:off x="3696" y="1075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15”</a:t>
              </a:r>
            </a:p>
          </p:txBody>
        </p:sp>
        <p:sp>
          <p:nvSpPr>
            <p:cNvPr id="9257" name="Text Box 41"/>
            <p:cNvSpPr txBox="1">
              <a:spLocks noChangeArrowheads="1"/>
            </p:cNvSpPr>
            <p:nvPr/>
          </p:nvSpPr>
          <p:spPr bwMode="auto">
            <a:xfrm>
              <a:off x="3521" y="903"/>
              <a:ext cx="177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Tahoma" pitchFamily="34" charset="0"/>
                </a:rPr>
                <a:t>S</a:t>
              </a:r>
            </a:p>
          </p:txBody>
        </p:sp>
      </p:grpSp>
      <p:grpSp>
        <p:nvGrpSpPr>
          <p:cNvPr id="9615" name="Group 75"/>
          <p:cNvGrpSpPr>
            <a:grpSpLocks/>
          </p:cNvGrpSpPr>
          <p:nvPr/>
        </p:nvGrpSpPr>
        <p:grpSpPr bwMode="auto">
          <a:xfrm>
            <a:off x="3386138" y="3462338"/>
            <a:ext cx="823912" cy="455612"/>
            <a:chOff x="2054" y="2247"/>
            <a:chExt cx="519" cy="287"/>
          </a:xfrm>
        </p:grpSpPr>
        <p:sp>
          <p:nvSpPr>
            <p:cNvPr id="9262" name="Rectangle 46"/>
            <p:cNvSpPr>
              <a:spLocks noChangeArrowheads="1"/>
            </p:cNvSpPr>
            <p:nvPr/>
          </p:nvSpPr>
          <p:spPr bwMode="auto">
            <a:xfrm>
              <a:off x="2054" y="2419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I</a:t>
              </a:r>
            </a:p>
          </p:txBody>
        </p:sp>
        <p:sp>
          <p:nvSpPr>
            <p:cNvPr id="9263" name="Rectangle 47"/>
            <p:cNvSpPr>
              <a:spLocks noChangeArrowheads="1"/>
            </p:cNvSpPr>
            <p:nvPr/>
          </p:nvSpPr>
          <p:spPr bwMode="auto">
            <a:xfrm>
              <a:off x="2227" y="2419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II</a:t>
              </a:r>
            </a:p>
          </p:txBody>
        </p:sp>
        <p:sp>
          <p:nvSpPr>
            <p:cNvPr id="9264" name="Rectangle 48"/>
            <p:cNvSpPr>
              <a:spLocks noChangeArrowheads="1"/>
            </p:cNvSpPr>
            <p:nvPr/>
          </p:nvSpPr>
          <p:spPr bwMode="auto">
            <a:xfrm>
              <a:off x="2400" y="2419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III</a:t>
              </a:r>
            </a:p>
          </p:txBody>
        </p:sp>
        <p:sp>
          <p:nvSpPr>
            <p:cNvPr id="9265" name="Text Box 49"/>
            <p:cNvSpPr txBox="1">
              <a:spLocks noChangeArrowheads="1"/>
            </p:cNvSpPr>
            <p:nvPr/>
          </p:nvSpPr>
          <p:spPr bwMode="auto">
            <a:xfrm>
              <a:off x="2224" y="2247"/>
              <a:ext cx="179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Tahoma" pitchFamily="34" charset="0"/>
                </a:rPr>
                <a:t>P</a:t>
              </a:r>
            </a:p>
          </p:txBody>
        </p:sp>
      </p:grpSp>
      <p:grpSp>
        <p:nvGrpSpPr>
          <p:cNvPr id="9617" name="Group 79"/>
          <p:cNvGrpSpPr>
            <a:grpSpLocks/>
          </p:cNvGrpSpPr>
          <p:nvPr/>
        </p:nvGrpSpPr>
        <p:grpSpPr bwMode="auto">
          <a:xfrm>
            <a:off x="6443663" y="3462338"/>
            <a:ext cx="549275" cy="455612"/>
            <a:chOff x="979" y="3561"/>
            <a:chExt cx="346" cy="287"/>
          </a:xfrm>
        </p:grpSpPr>
        <p:sp>
          <p:nvSpPr>
            <p:cNvPr id="9266" name="Rectangle 50"/>
            <p:cNvSpPr>
              <a:spLocks noChangeArrowheads="1"/>
            </p:cNvSpPr>
            <p:nvPr/>
          </p:nvSpPr>
          <p:spPr bwMode="auto">
            <a:xfrm>
              <a:off x="979" y="3733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60G</a:t>
              </a:r>
            </a:p>
          </p:txBody>
        </p:sp>
        <p:sp>
          <p:nvSpPr>
            <p:cNvPr id="9267" name="Rectangle 51"/>
            <p:cNvSpPr>
              <a:spLocks noChangeArrowheads="1"/>
            </p:cNvSpPr>
            <p:nvPr/>
          </p:nvSpPr>
          <p:spPr bwMode="auto">
            <a:xfrm>
              <a:off x="1152" y="3733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80G</a:t>
              </a:r>
            </a:p>
          </p:txBody>
        </p:sp>
        <p:sp>
          <p:nvSpPr>
            <p:cNvPr id="9269" name="Text Box 53"/>
            <p:cNvSpPr txBox="1">
              <a:spLocks noChangeArrowheads="1"/>
            </p:cNvSpPr>
            <p:nvPr/>
          </p:nvSpPr>
          <p:spPr bwMode="auto">
            <a:xfrm>
              <a:off x="1058" y="3561"/>
              <a:ext cx="189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Tahoma" pitchFamily="34" charset="0"/>
                </a:rPr>
                <a:t>H</a:t>
              </a:r>
            </a:p>
          </p:txBody>
        </p:sp>
      </p:grpSp>
      <p:grpSp>
        <p:nvGrpSpPr>
          <p:cNvPr id="9618" name="Group 77"/>
          <p:cNvGrpSpPr>
            <a:grpSpLocks/>
          </p:cNvGrpSpPr>
          <p:nvPr/>
        </p:nvGrpSpPr>
        <p:grpSpPr bwMode="auto">
          <a:xfrm>
            <a:off x="3525838" y="5305425"/>
            <a:ext cx="547687" cy="455613"/>
            <a:chOff x="4916" y="2343"/>
            <a:chExt cx="345" cy="287"/>
          </a:xfrm>
        </p:grpSpPr>
        <p:sp>
          <p:nvSpPr>
            <p:cNvPr id="9270" name="Rectangle 54"/>
            <p:cNvSpPr>
              <a:spLocks noChangeArrowheads="1"/>
            </p:cNvSpPr>
            <p:nvPr/>
          </p:nvSpPr>
          <p:spPr bwMode="auto">
            <a:xfrm>
              <a:off x="4916" y="2515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6C</a:t>
              </a:r>
            </a:p>
          </p:txBody>
        </p:sp>
        <p:sp>
          <p:nvSpPr>
            <p:cNvPr id="9271" name="Rectangle 55"/>
            <p:cNvSpPr>
              <a:spLocks noChangeArrowheads="1"/>
            </p:cNvSpPr>
            <p:nvPr/>
          </p:nvSpPr>
          <p:spPr bwMode="auto">
            <a:xfrm>
              <a:off x="5088" y="2515"/>
              <a:ext cx="173" cy="11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r>
                <a:rPr lang="en-US" sz="1000">
                  <a:latin typeface="Tahoma" pitchFamily="34" charset="0"/>
                </a:rPr>
                <a:t>9C</a:t>
              </a:r>
            </a:p>
          </p:txBody>
        </p:sp>
        <p:sp>
          <p:nvSpPr>
            <p:cNvPr id="9273" name="Text Box 57"/>
            <p:cNvSpPr txBox="1">
              <a:spLocks noChangeArrowheads="1"/>
            </p:cNvSpPr>
            <p:nvPr/>
          </p:nvSpPr>
          <p:spPr bwMode="auto">
            <a:xfrm>
              <a:off x="4998" y="2343"/>
              <a:ext cx="182" cy="17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b="1">
                  <a:latin typeface="Tahoma" pitchFamily="34" charset="0"/>
                </a:rPr>
                <a:t>B</a:t>
              </a:r>
            </a:p>
          </p:txBody>
        </p:sp>
      </p:grpSp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Min-Cost Assignment</a:t>
            </a:r>
          </a:p>
        </p:txBody>
      </p:sp>
      <p:cxnSp>
        <p:nvCxnSpPr>
          <p:cNvPr id="9226" name="AutoShape 10"/>
          <p:cNvCxnSpPr>
            <a:cxnSpLocks noChangeShapeType="1"/>
            <a:stCxn id="0" idx="2"/>
            <a:endCxn id="0" idx="0"/>
          </p:cNvCxnSpPr>
          <p:nvPr/>
        </p:nvCxnSpPr>
        <p:spPr bwMode="auto">
          <a:xfrm flipH="1">
            <a:off x="3016250" y="2525713"/>
            <a:ext cx="1422400" cy="890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9227" name="AutoShape 11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4438650" y="2525713"/>
            <a:ext cx="1538288" cy="890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cxnSp>
        <p:nvCxnSpPr>
          <p:cNvPr id="9229" name="AutoShape 13"/>
          <p:cNvCxnSpPr>
            <a:cxnSpLocks noChangeShapeType="1"/>
            <a:stCxn id="0" idx="2"/>
            <a:endCxn id="0" idx="0"/>
          </p:cNvCxnSpPr>
          <p:nvPr/>
        </p:nvCxnSpPr>
        <p:spPr bwMode="auto">
          <a:xfrm>
            <a:off x="3016250" y="3963988"/>
            <a:ext cx="0" cy="12938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cxnSp>
      <p:pic>
        <p:nvPicPr>
          <p:cNvPr id="9231" name="Picture 15" descr="Right-click to download high-resolution photo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6688" y="3416300"/>
            <a:ext cx="617537" cy="547688"/>
          </a:xfrm>
          <a:prstGeom prst="rect">
            <a:avLst/>
          </a:prstGeom>
          <a:noFill/>
        </p:spPr>
      </p:pic>
      <p:graphicFrame>
        <p:nvGraphicFramePr>
          <p:cNvPr id="9237" name="Object 21"/>
          <p:cNvGraphicFramePr>
            <a:graphicFrameLocks noChangeAspect="1"/>
          </p:cNvGraphicFramePr>
          <p:nvPr/>
        </p:nvGraphicFramePr>
        <p:xfrm>
          <a:off x="5562600" y="3416300"/>
          <a:ext cx="827088" cy="547688"/>
        </p:xfrm>
        <a:graphic>
          <a:graphicData uri="http://schemas.openxmlformats.org/presentationml/2006/ole">
            <p:oleObj spid="_x0000_s192514" name="Bitmap Image" r:id="rId6" imgW="4219048" imgH="2790476" progId="PBrush">
              <p:embed/>
            </p:oleObj>
          </a:graphicData>
        </a:graphic>
      </p:graphicFrame>
      <p:sp>
        <p:nvSpPr>
          <p:cNvPr id="9296" name="Text Box 80"/>
          <p:cNvSpPr txBox="1">
            <a:spLocks noChangeArrowheads="1"/>
          </p:cNvSpPr>
          <p:nvPr/>
        </p:nvSpPr>
        <p:spPr bwMode="auto">
          <a:xfrm>
            <a:off x="2351088" y="6292850"/>
            <a:ext cx="44545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hlink"/>
                </a:solidFill>
                <a:latin typeface="Verdana" pitchFamily="34" charset="0"/>
              </a:rPr>
              <a:t>What is minimum cost configuration?</a:t>
            </a:r>
          </a:p>
        </p:txBody>
      </p:sp>
      <p:graphicFrame>
        <p:nvGraphicFramePr>
          <p:cNvPr id="9724" name="Group 508"/>
          <p:cNvGraphicFramePr>
            <a:graphicFrameLocks noGrp="1"/>
          </p:cNvGraphicFramePr>
          <p:nvPr/>
        </p:nvGraphicFramePr>
        <p:xfrm>
          <a:off x="433388" y="5105400"/>
          <a:ext cx="1214437" cy="1097280"/>
        </p:xfrm>
        <a:graphic>
          <a:graphicData uri="http://schemas.openxmlformats.org/drawingml/2006/table">
            <a:tbl>
              <a:tblPr/>
              <a:tblGrid>
                <a:gridCol w="404812"/>
                <a:gridCol w="404813"/>
                <a:gridCol w="404812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6C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9C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</a:t>
                      </a:r>
                    </a:p>
                  </a:txBody>
                  <a:tcPr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</a:t>
                      </a:r>
                    </a:p>
                  </a:txBody>
                  <a:tcPr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55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III</a:t>
                      </a:r>
                    </a:p>
                  </a:txBody>
                  <a:tcPr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804" name="Group 588"/>
          <p:cNvGraphicFramePr>
            <a:graphicFrameLocks noGrp="1"/>
          </p:cNvGraphicFramePr>
          <p:nvPr/>
        </p:nvGraphicFramePr>
        <p:xfrm>
          <a:off x="0" y="2209800"/>
          <a:ext cx="1666875" cy="1097280"/>
        </p:xfrm>
        <a:graphic>
          <a:graphicData uri="http://schemas.openxmlformats.org/drawingml/2006/table">
            <a:tbl>
              <a:tblPr/>
              <a:tblGrid>
                <a:gridCol w="452438"/>
                <a:gridCol w="404812"/>
                <a:gridCol w="404813"/>
                <a:gridCol w="404812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0" marR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III</a:t>
                      </a:r>
                    </a:p>
                  </a:txBody>
                  <a:tcPr marL="0" marR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12”</a:t>
                      </a:r>
                    </a:p>
                  </a:txBody>
                  <a:tcPr marL="0" marR="0"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14”</a:t>
                      </a:r>
                    </a:p>
                  </a:txBody>
                  <a:tcPr marL="0" marR="0"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70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15”</a:t>
                      </a:r>
                    </a:p>
                  </a:txBody>
                  <a:tcPr marL="0" marR="0"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65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758" name="Group 542"/>
          <p:cNvGraphicFramePr>
            <a:graphicFrameLocks noGrp="1"/>
          </p:cNvGraphicFramePr>
          <p:nvPr/>
        </p:nvGraphicFramePr>
        <p:xfrm>
          <a:off x="7543800" y="2828925"/>
          <a:ext cx="1436688" cy="1097280"/>
        </p:xfrm>
        <a:graphic>
          <a:graphicData uri="http://schemas.openxmlformats.org/drawingml/2006/table">
            <a:tbl>
              <a:tblPr/>
              <a:tblGrid>
                <a:gridCol w="452438"/>
                <a:gridCol w="492125"/>
                <a:gridCol w="492125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60G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80G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12”</a:t>
                      </a:r>
                    </a:p>
                  </a:txBody>
                  <a:tcPr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30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14”</a:t>
                      </a:r>
                    </a:p>
                  </a:txBody>
                  <a:tcPr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45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15”</a:t>
                      </a:r>
                    </a:p>
                  </a:txBody>
                  <a:tcPr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Line 563"/>
          <p:cNvSpPr>
            <a:spLocks noChangeShapeType="1"/>
          </p:cNvSpPr>
          <p:nvPr/>
        </p:nvSpPr>
        <p:spPr bwMode="auto">
          <a:xfrm>
            <a:off x="1666875" y="3568700"/>
            <a:ext cx="0" cy="27305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" name="Line 565"/>
          <p:cNvSpPr>
            <a:spLocks noChangeShapeType="1"/>
          </p:cNvSpPr>
          <p:nvPr/>
        </p:nvSpPr>
        <p:spPr bwMode="auto">
          <a:xfrm>
            <a:off x="452438" y="3568700"/>
            <a:ext cx="404812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Line 567"/>
          <p:cNvSpPr>
            <a:spLocks noChangeShapeType="1"/>
          </p:cNvSpPr>
          <p:nvPr/>
        </p:nvSpPr>
        <p:spPr bwMode="auto">
          <a:xfrm>
            <a:off x="857250" y="3568700"/>
            <a:ext cx="809625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Line 562"/>
          <p:cNvSpPr>
            <a:spLocks noChangeShapeType="1"/>
          </p:cNvSpPr>
          <p:nvPr/>
        </p:nvSpPr>
        <p:spPr bwMode="auto">
          <a:xfrm>
            <a:off x="452438" y="35687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aphicFrame>
        <p:nvGraphicFramePr>
          <p:cNvPr id="9805" name="Group 589"/>
          <p:cNvGraphicFramePr>
            <a:graphicFrameLocks noGrp="1"/>
          </p:cNvGraphicFramePr>
          <p:nvPr/>
        </p:nvGraphicFramePr>
        <p:xfrm>
          <a:off x="0" y="2209800"/>
          <a:ext cx="1666875" cy="1097280"/>
        </p:xfrm>
        <a:graphic>
          <a:graphicData uri="http://schemas.openxmlformats.org/drawingml/2006/table">
            <a:tbl>
              <a:tblPr/>
              <a:tblGrid>
                <a:gridCol w="452438"/>
                <a:gridCol w="404812"/>
                <a:gridCol w="404813"/>
                <a:gridCol w="404812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0" marR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</a:t>
                      </a:r>
                    </a:p>
                  </a:txBody>
                  <a:tcPr marL="0" marR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III</a:t>
                      </a:r>
                    </a:p>
                  </a:txBody>
                  <a:tcPr marL="0" marR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12”</a:t>
                      </a:r>
                    </a:p>
                  </a:txBody>
                  <a:tcPr marL="0" marR="0"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75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14”</a:t>
                      </a:r>
                    </a:p>
                  </a:txBody>
                  <a:tcPr marL="0" marR="0"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130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15”</a:t>
                      </a:r>
                    </a:p>
                  </a:txBody>
                  <a:tcPr marL="0" marR="0" horzOverflow="overflow">
                    <a:lnL cap="flat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  <a:cs typeface="Tahoma" pitchFamily="34" charset="0"/>
                        </a:rPr>
                        <a:t>∞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105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140</a:t>
                      </a:r>
                    </a:p>
                  </a:txBody>
                  <a:tcPr marL="0" marR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023" name="Group 807"/>
          <p:cNvGraphicFramePr>
            <a:graphicFrameLocks noGrp="1"/>
          </p:cNvGraphicFramePr>
          <p:nvPr/>
        </p:nvGraphicFramePr>
        <p:xfrm>
          <a:off x="6557963" y="1285875"/>
          <a:ext cx="1379537" cy="548640"/>
        </p:xfrm>
        <a:graphic>
          <a:graphicData uri="http://schemas.openxmlformats.org/drawingml/2006/table">
            <a:tbl>
              <a:tblPr/>
              <a:tblGrid>
                <a:gridCol w="474662"/>
                <a:gridCol w="452438"/>
                <a:gridCol w="452437"/>
              </a:tblGrid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12”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14”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15”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7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105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120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155</a:t>
                      </a:r>
                    </a:p>
                  </a:txBody>
                  <a:tcPr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9619" name="Group 725"/>
          <p:cNvGrpSpPr>
            <a:grpSpLocks/>
          </p:cNvGrpSpPr>
          <p:nvPr/>
        </p:nvGrpSpPr>
        <p:grpSpPr bwMode="auto">
          <a:xfrm>
            <a:off x="452438" y="3352800"/>
            <a:ext cx="1214437" cy="1600200"/>
            <a:chOff x="285" y="2112"/>
            <a:chExt cx="765" cy="1008"/>
          </a:xfrm>
        </p:grpSpPr>
        <p:sp>
          <p:nvSpPr>
            <p:cNvPr id="6" name="Rectangle 547"/>
            <p:cNvSpPr>
              <a:spLocks noChangeArrowheads="1"/>
            </p:cNvSpPr>
            <p:nvPr/>
          </p:nvSpPr>
          <p:spPr bwMode="auto">
            <a:xfrm>
              <a:off x="540" y="2420"/>
              <a:ext cx="2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40</a:t>
              </a:r>
            </a:p>
          </p:txBody>
        </p:sp>
        <p:sp>
          <p:nvSpPr>
            <p:cNvPr id="7" name="Rectangle 548"/>
            <p:cNvSpPr>
              <a:spLocks noChangeArrowheads="1"/>
            </p:cNvSpPr>
            <p:nvPr/>
          </p:nvSpPr>
          <p:spPr bwMode="auto">
            <a:xfrm>
              <a:off x="540" y="2248"/>
              <a:ext cx="2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II</a:t>
              </a:r>
            </a:p>
          </p:txBody>
        </p:sp>
        <p:sp>
          <p:nvSpPr>
            <p:cNvPr id="8" name="Rectangle 553"/>
            <p:cNvSpPr>
              <a:spLocks noChangeArrowheads="1"/>
            </p:cNvSpPr>
            <p:nvPr/>
          </p:nvSpPr>
          <p:spPr bwMode="auto">
            <a:xfrm>
              <a:off x="285" y="2420"/>
              <a:ext cx="2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30</a:t>
              </a:r>
            </a:p>
          </p:txBody>
        </p:sp>
        <p:sp>
          <p:nvSpPr>
            <p:cNvPr id="9" name="Rectangle 554"/>
            <p:cNvSpPr>
              <a:spLocks noChangeArrowheads="1"/>
            </p:cNvSpPr>
            <p:nvPr/>
          </p:nvSpPr>
          <p:spPr bwMode="auto">
            <a:xfrm>
              <a:off x="285" y="2248"/>
              <a:ext cx="2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I</a:t>
              </a:r>
            </a:p>
          </p:txBody>
        </p:sp>
        <p:sp>
          <p:nvSpPr>
            <p:cNvPr id="10" name="Rectangle 556"/>
            <p:cNvSpPr>
              <a:spLocks noChangeArrowheads="1"/>
            </p:cNvSpPr>
            <p:nvPr/>
          </p:nvSpPr>
          <p:spPr bwMode="auto">
            <a:xfrm>
              <a:off x="795" y="2420"/>
              <a:ext cx="2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60</a:t>
              </a:r>
            </a:p>
          </p:txBody>
        </p:sp>
        <p:sp>
          <p:nvSpPr>
            <p:cNvPr id="11" name="Rectangle 557"/>
            <p:cNvSpPr>
              <a:spLocks noChangeArrowheads="1"/>
            </p:cNvSpPr>
            <p:nvPr/>
          </p:nvSpPr>
          <p:spPr bwMode="auto">
            <a:xfrm>
              <a:off x="795" y="2248"/>
              <a:ext cx="25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III</a:t>
              </a:r>
            </a:p>
          </p:txBody>
        </p:sp>
        <p:sp>
          <p:nvSpPr>
            <p:cNvPr id="12" name="Line 566"/>
            <p:cNvSpPr>
              <a:spLocks noChangeShapeType="1"/>
            </p:cNvSpPr>
            <p:nvPr/>
          </p:nvSpPr>
          <p:spPr bwMode="auto">
            <a:xfrm>
              <a:off x="285" y="2420"/>
              <a:ext cx="0" cy="172"/>
            </a:xfrm>
            <a:prstGeom prst="line">
              <a:avLst/>
            </a:prstGeom>
            <a:noFill/>
            <a:ln w="6350" cap="sq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570"/>
            <p:cNvSpPr>
              <a:spLocks noChangeShapeType="1"/>
            </p:cNvSpPr>
            <p:nvPr/>
          </p:nvSpPr>
          <p:spPr bwMode="auto">
            <a:xfrm>
              <a:off x="1050" y="2420"/>
              <a:ext cx="0" cy="172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788" name="Line 572"/>
            <p:cNvSpPr>
              <a:spLocks noChangeShapeType="1"/>
            </p:cNvSpPr>
            <p:nvPr/>
          </p:nvSpPr>
          <p:spPr bwMode="auto">
            <a:xfrm>
              <a:off x="540" y="2420"/>
              <a:ext cx="0" cy="172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793" name="Line 577"/>
            <p:cNvSpPr>
              <a:spLocks noChangeShapeType="1"/>
            </p:cNvSpPr>
            <p:nvPr/>
          </p:nvSpPr>
          <p:spPr bwMode="auto">
            <a:xfrm>
              <a:off x="795" y="2420"/>
              <a:ext cx="0" cy="17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00" name="Line 584"/>
            <p:cNvSpPr>
              <a:spLocks noChangeShapeType="1"/>
            </p:cNvSpPr>
            <p:nvPr/>
          </p:nvSpPr>
          <p:spPr bwMode="auto">
            <a:xfrm>
              <a:off x="540" y="2420"/>
              <a:ext cx="51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789" name="Line 573"/>
            <p:cNvSpPr>
              <a:spLocks noChangeShapeType="1"/>
            </p:cNvSpPr>
            <p:nvPr/>
          </p:nvSpPr>
          <p:spPr bwMode="auto">
            <a:xfrm>
              <a:off x="285" y="2420"/>
              <a:ext cx="255" cy="0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585"/>
            <p:cNvSpPr>
              <a:spLocks noChangeShapeType="1"/>
            </p:cNvSpPr>
            <p:nvPr/>
          </p:nvSpPr>
          <p:spPr bwMode="auto">
            <a:xfrm>
              <a:off x="540" y="2592"/>
              <a:ext cx="510" cy="0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576"/>
            <p:cNvSpPr>
              <a:spLocks noChangeShapeType="1"/>
            </p:cNvSpPr>
            <p:nvPr/>
          </p:nvSpPr>
          <p:spPr bwMode="auto">
            <a:xfrm>
              <a:off x="285" y="2592"/>
              <a:ext cx="255" cy="0"/>
            </a:xfrm>
            <a:prstGeom prst="line">
              <a:avLst/>
            </a:prstGeom>
            <a:noFill/>
            <a:ln w="6350" cap="sq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04" name="Text Box 688"/>
            <p:cNvSpPr txBox="1">
              <a:spLocks noChangeArrowheads="1"/>
            </p:cNvSpPr>
            <p:nvPr/>
          </p:nvSpPr>
          <p:spPr bwMode="auto">
            <a:xfrm>
              <a:off x="577" y="2112"/>
              <a:ext cx="19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Tahoma" pitchFamily="34" charset="0"/>
                </a:rPr>
                <a:t>+</a:t>
              </a:r>
            </a:p>
          </p:txBody>
        </p:sp>
        <p:sp>
          <p:nvSpPr>
            <p:cNvPr id="9906" name="Line 690"/>
            <p:cNvSpPr>
              <a:spLocks noChangeShapeType="1"/>
            </p:cNvSpPr>
            <p:nvPr/>
          </p:nvSpPr>
          <p:spPr bwMode="auto">
            <a:xfrm flipV="1">
              <a:off x="672" y="2640"/>
              <a:ext cx="0" cy="480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9908" name="Text Box 692"/>
          <p:cNvSpPr txBox="1">
            <a:spLocks noChangeArrowheads="1"/>
          </p:cNvSpPr>
          <p:nvPr/>
        </p:nvSpPr>
        <p:spPr bwMode="auto">
          <a:xfrm>
            <a:off x="6097588" y="5210175"/>
            <a:ext cx="2665412" cy="581025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tabLst>
                <a:tab pos="1371600" algn="l"/>
              </a:tabLst>
            </a:pPr>
            <a:r>
              <a:rPr lang="en-US" sz="1600" b="1">
                <a:solidFill>
                  <a:schemeClr val="folHlink"/>
                </a:solidFill>
                <a:latin typeface="Verdana" pitchFamily="34" charset="0"/>
              </a:rPr>
              <a:t>MIN-SUM	operators</a:t>
            </a:r>
          </a:p>
          <a:p>
            <a:pPr algn="l">
              <a:tabLst>
                <a:tab pos="1371600" algn="l"/>
              </a:tabLst>
            </a:pPr>
            <a:r>
              <a:rPr lang="en-US" sz="1600" b="1">
                <a:solidFill>
                  <a:schemeClr val="folHlink"/>
                </a:solidFill>
                <a:latin typeface="Verdana" pitchFamily="34" charset="0"/>
              </a:rPr>
              <a:t>CHAIN	structure</a:t>
            </a:r>
          </a:p>
        </p:txBody>
      </p:sp>
      <p:grpSp>
        <p:nvGrpSpPr>
          <p:cNvPr id="9685" name="Group 724"/>
          <p:cNvGrpSpPr>
            <a:grpSpLocks/>
          </p:cNvGrpSpPr>
          <p:nvPr/>
        </p:nvGrpSpPr>
        <p:grpSpPr bwMode="auto">
          <a:xfrm>
            <a:off x="838200" y="5372100"/>
            <a:ext cx="809625" cy="825500"/>
            <a:chOff x="528" y="3384"/>
            <a:chExt cx="510" cy="520"/>
          </a:xfrm>
        </p:grpSpPr>
        <p:sp>
          <p:nvSpPr>
            <p:cNvPr id="16" name="Rectangle 694"/>
            <p:cNvSpPr>
              <a:spLocks noChangeArrowheads="1"/>
            </p:cNvSpPr>
            <p:nvPr/>
          </p:nvSpPr>
          <p:spPr bwMode="auto">
            <a:xfrm>
              <a:off x="783" y="3734"/>
              <a:ext cx="255" cy="17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60</a:t>
              </a:r>
            </a:p>
          </p:txBody>
        </p:sp>
        <p:sp>
          <p:nvSpPr>
            <p:cNvPr id="17" name="Rectangle 697"/>
            <p:cNvSpPr>
              <a:spLocks noChangeArrowheads="1"/>
            </p:cNvSpPr>
            <p:nvPr/>
          </p:nvSpPr>
          <p:spPr bwMode="auto">
            <a:xfrm>
              <a:off x="528" y="3562"/>
              <a:ext cx="255" cy="1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40</a:t>
              </a:r>
            </a:p>
          </p:txBody>
        </p:sp>
        <p:sp>
          <p:nvSpPr>
            <p:cNvPr id="18" name="Rectangle 698"/>
            <p:cNvSpPr>
              <a:spLocks noChangeArrowheads="1"/>
            </p:cNvSpPr>
            <p:nvPr/>
          </p:nvSpPr>
          <p:spPr bwMode="auto">
            <a:xfrm>
              <a:off x="528" y="3384"/>
              <a:ext cx="255" cy="178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30</a:t>
              </a:r>
            </a:p>
          </p:txBody>
        </p:sp>
      </p:grpSp>
      <p:sp>
        <p:nvSpPr>
          <p:cNvPr id="19" name="Line 706"/>
          <p:cNvSpPr>
            <a:spLocks noChangeShapeType="1"/>
          </p:cNvSpPr>
          <p:nvPr/>
        </p:nvSpPr>
        <p:spPr bwMode="auto">
          <a:xfrm>
            <a:off x="585788" y="6680200"/>
            <a:ext cx="404812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" name="Line 707"/>
          <p:cNvSpPr>
            <a:spLocks noChangeShapeType="1"/>
          </p:cNvSpPr>
          <p:nvPr/>
        </p:nvSpPr>
        <p:spPr bwMode="auto">
          <a:xfrm>
            <a:off x="585788" y="66802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1" name="Line 708"/>
          <p:cNvSpPr>
            <a:spLocks noChangeShapeType="1"/>
          </p:cNvSpPr>
          <p:nvPr/>
        </p:nvSpPr>
        <p:spPr bwMode="auto">
          <a:xfrm>
            <a:off x="1800225" y="6680200"/>
            <a:ext cx="0" cy="27305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" name="Line 709"/>
          <p:cNvSpPr>
            <a:spLocks noChangeShapeType="1"/>
          </p:cNvSpPr>
          <p:nvPr/>
        </p:nvSpPr>
        <p:spPr bwMode="auto">
          <a:xfrm>
            <a:off x="585788" y="7772400"/>
            <a:ext cx="404812" cy="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710"/>
          <p:cNvSpPr>
            <a:spLocks noChangeShapeType="1"/>
          </p:cNvSpPr>
          <p:nvPr/>
        </p:nvSpPr>
        <p:spPr bwMode="auto">
          <a:xfrm>
            <a:off x="990600" y="6680200"/>
            <a:ext cx="404813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711"/>
          <p:cNvSpPr>
            <a:spLocks noChangeShapeType="1"/>
          </p:cNvSpPr>
          <p:nvPr/>
        </p:nvSpPr>
        <p:spPr bwMode="auto">
          <a:xfrm>
            <a:off x="585788" y="695325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Line 712"/>
          <p:cNvSpPr>
            <a:spLocks noChangeShapeType="1"/>
          </p:cNvSpPr>
          <p:nvPr/>
        </p:nvSpPr>
        <p:spPr bwMode="auto">
          <a:xfrm>
            <a:off x="1395413" y="6680200"/>
            <a:ext cx="404812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" name="Line 713"/>
          <p:cNvSpPr>
            <a:spLocks noChangeShapeType="1"/>
          </p:cNvSpPr>
          <p:nvPr/>
        </p:nvSpPr>
        <p:spPr bwMode="auto">
          <a:xfrm>
            <a:off x="585788" y="72263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Line 714"/>
          <p:cNvSpPr>
            <a:spLocks noChangeShapeType="1"/>
          </p:cNvSpPr>
          <p:nvPr/>
        </p:nvSpPr>
        <p:spPr bwMode="auto">
          <a:xfrm>
            <a:off x="585788" y="749935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8" name="Line 743"/>
          <p:cNvSpPr>
            <a:spLocks noChangeShapeType="1"/>
          </p:cNvSpPr>
          <p:nvPr/>
        </p:nvSpPr>
        <p:spPr bwMode="auto">
          <a:xfrm>
            <a:off x="152400" y="6375400"/>
            <a:ext cx="452438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29" name="Line 744"/>
          <p:cNvSpPr>
            <a:spLocks noChangeShapeType="1"/>
          </p:cNvSpPr>
          <p:nvPr/>
        </p:nvSpPr>
        <p:spPr bwMode="auto">
          <a:xfrm>
            <a:off x="152400" y="63754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30" name="Line 745"/>
          <p:cNvSpPr>
            <a:spLocks noChangeShapeType="1"/>
          </p:cNvSpPr>
          <p:nvPr/>
        </p:nvSpPr>
        <p:spPr bwMode="auto">
          <a:xfrm>
            <a:off x="1819275" y="6375400"/>
            <a:ext cx="0" cy="27305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31" name="Line 746"/>
          <p:cNvSpPr>
            <a:spLocks noChangeShapeType="1"/>
          </p:cNvSpPr>
          <p:nvPr/>
        </p:nvSpPr>
        <p:spPr bwMode="auto">
          <a:xfrm>
            <a:off x="152400" y="7467600"/>
            <a:ext cx="452438" cy="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9600" name="Line 747"/>
          <p:cNvSpPr>
            <a:spLocks noChangeShapeType="1"/>
          </p:cNvSpPr>
          <p:nvPr/>
        </p:nvSpPr>
        <p:spPr bwMode="auto">
          <a:xfrm>
            <a:off x="604838" y="6375400"/>
            <a:ext cx="404812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9601" name="Line 748"/>
          <p:cNvSpPr>
            <a:spLocks noChangeShapeType="1"/>
          </p:cNvSpPr>
          <p:nvPr/>
        </p:nvSpPr>
        <p:spPr bwMode="auto">
          <a:xfrm>
            <a:off x="152400" y="664845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9602" name="Line 749"/>
          <p:cNvSpPr>
            <a:spLocks noChangeShapeType="1"/>
          </p:cNvSpPr>
          <p:nvPr/>
        </p:nvSpPr>
        <p:spPr bwMode="auto">
          <a:xfrm>
            <a:off x="1009650" y="6375400"/>
            <a:ext cx="809625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9603" name="Line 750"/>
          <p:cNvSpPr>
            <a:spLocks noChangeShapeType="1"/>
          </p:cNvSpPr>
          <p:nvPr/>
        </p:nvSpPr>
        <p:spPr bwMode="auto">
          <a:xfrm>
            <a:off x="152400" y="69215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sp>
        <p:nvSpPr>
          <p:cNvPr id="9604" name="Line 751"/>
          <p:cNvSpPr>
            <a:spLocks noChangeShapeType="1"/>
          </p:cNvSpPr>
          <p:nvPr/>
        </p:nvSpPr>
        <p:spPr bwMode="auto">
          <a:xfrm>
            <a:off x="152400" y="719455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0" rIns="0"/>
          <a:lstStyle/>
          <a:p>
            <a:endParaRPr lang="en-US"/>
          </a:p>
        </p:txBody>
      </p:sp>
      <p:grpSp>
        <p:nvGrpSpPr>
          <p:cNvPr id="9686" name="Group 763"/>
          <p:cNvGrpSpPr>
            <a:grpSpLocks/>
          </p:cNvGrpSpPr>
          <p:nvPr/>
        </p:nvGrpSpPr>
        <p:grpSpPr bwMode="auto">
          <a:xfrm>
            <a:off x="452438" y="2482850"/>
            <a:ext cx="809625" cy="819150"/>
            <a:chOff x="1450" y="4320"/>
            <a:chExt cx="510" cy="516"/>
          </a:xfrm>
        </p:grpSpPr>
        <p:sp>
          <p:nvSpPr>
            <p:cNvPr id="9605" name="Rectangle 760"/>
            <p:cNvSpPr>
              <a:spLocks noChangeArrowheads="1"/>
            </p:cNvSpPr>
            <p:nvPr/>
          </p:nvSpPr>
          <p:spPr bwMode="auto">
            <a:xfrm>
              <a:off x="1705" y="4664"/>
              <a:ext cx="255" cy="1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105</a:t>
              </a:r>
            </a:p>
          </p:txBody>
        </p:sp>
        <p:sp>
          <p:nvSpPr>
            <p:cNvPr id="9606" name="Rectangle 761"/>
            <p:cNvSpPr>
              <a:spLocks noChangeArrowheads="1"/>
            </p:cNvSpPr>
            <p:nvPr/>
          </p:nvSpPr>
          <p:spPr bwMode="auto">
            <a:xfrm>
              <a:off x="1450" y="4492"/>
              <a:ext cx="255" cy="1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80</a:t>
              </a:r>
            </a:p>
          </p:txBody>
        </p:sp>
        <p:sp>
          <p:nvSpPr>
            <p:cNvPr id="9607" name="Rectangle 762"/>
            <p:cNvSpPr>
              <a:spLocks noChangeArrowheads="1"/>
            </p:cNvSpPr>
            <p:nvPr/>
          </p:nvSpPr>
          <p:spPr bwMode="auto">
            <a:xfrm>
              <a:off x="1450" y="4320"/>
              <a:ext cx="255" cy="17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rIns="0"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75</a:t>
              </a:r>
            </a:p>
          </p:txBody>
        </p:sp>
      </p:grpSp>
      <p:grpSp>
        <p:nvGrpSpPr>
          <p:cNvPr id="9687" name="Group 765"/>
          <p:cNvGrpSpPr>
            <a:grpSpLocks/>
          </p:cNvGrpSpPr>
          <p:nvPr/>
        </p:nvGrpSpPr>
        <p:grpSpPr bwMode="auto">
          <a:xfrm>
            <a:off x="1819275" y="1282700"/>
            <a:ext cx="2357438" cy="1473200"/>
            <a:chOff x="1146" y="808"/>
            <a:chExt cx="1485" cy="928"/>
          </a:xfrm>
        </p:grpSpPr>
        <p:sp>
          <p:nvSpPr>
            <p:cNvPr id="9608" name="Rectangle 624"/>
            <p:cNvSpPr>
              <a:spLocks noChangeArrowheads="1"/>
            </p:cNvSpPr>
            <p:nvPr/>
          </p:nvSpPr>
          <p:spPr bwMode="auto">
            <a:xfrm>
              <a:off x="2061" y="980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80</a:t>
              </a:r>
            </a:p>
          </p:txBody>
        </p:sp>
        <p:sp>
          <p:nvSpPr>
            <p:cNvPr id="9609" name="Rectangle 625"/>
            <p:cNvSpPr>
              <a:spLocks noChangeArrowheads="1"/>
            </p:cNvSpPr>
            <p:nvPr/>
          </p:nvSpPr>
          <p:spPr bwMode="auto">
            <a:xfrm>
              <a:off x="2061" y="808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14”</a:t>
              </a:r>
            </a:p>
          </p:txBody>
        </p:sp>
        <p:sp>
          <p:nvSpPr>
            <p:cNvPr id="9610" name="Rectangle 626"/>
            <p:cNvSpPr>
              <a:spLocks noChangeArrowheads="1"/>
            </p:cNvSpPr>
            <p:nvPr/>
          </p:nvSpPr>
          <p:spPr bwMode="auto">
            <a:xfrm>
              <a:off x="1776" y="980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75</a:t>
              </a:r>
            </a:p>
          </p:txBody>
        </p:sp>
        <p:sp>
          <p:nvSpPr>
            <p:cNvPr id="9611" name="Rectangle 627"/>
            <p:cNvSpPr>
              <a:spLocks noChangeArrowheads="1"/>
            </p:cNvSpPr>
            <p:nvPr/>
          </p:nvSpPr>
          <p:spPr bwMode="auto">
            <a:xfrm>
              <a:off x="1776" y="808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12”</a:t>
              </a:r>
            </a:p>
          </p:txBody>
        </p:sp>
        <p:sp>
          <p:nvSpPr>
            <p:cNvPr id="9612" name="Rectangle 628"/>
            <p:cNvSpPr>
              <a:spLocks noChangeArrowheads="1"/>
            </p:cNvSpPr>
            <p:nvPr/>
          </p:nvSpPr>
          <p:spPr bwMode="auto">
            <a:xfrm>
              <a:off x="2346" y="980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105</a:t>
              </a:r>
            </a:p>
          </p:txBody>
        </p:sp>
        <p:sp>
          <p:nvSpPr>
            <p:cNvPr id="9613" name="Rectangle 629"/>
            <p:cNvSpPr>
              <a:spLocks noChangeArrowheads="1"/>
            </p:cNvSpPr>
            <p:nvPr/>
          </p:nvSpPr>
          <p:spPr bwMode="auto">
            <a:xfrm>
              <a:off x="2346" y="808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15”</a:t>
              </a:r>
            </a:p>
          </p:txBody>
        </p:sp>
        <p:sp>
          <p:nvSpPr>
            <p:cNvPr id="9616" name="Line 630"/>
            <p:cNvSpPr>
              <a:spLocks noChangeShapeType="1"/>
            </p:cNvSpPr>
            <p:nvPr/>
          </p:nvSpPr>
          <p:spPr bwMode="auto">
            <a:xfrm>
              <a:off x="2631" y="808"/>
              <a:ext cx="0" cy="172"/>
            </a:xfrm>
            <a:prstGeom prst="line">
              <a:avLst/>
            </a:prstGeom>
            <a:noFill/>
            <a:ln w="6350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20" name="Line 631"/>
            <p:cNvSpPr>
              <a:spLocks noChangeShapeType="1"/>
            </p:cNvSpPr>
            <p:nvPr/>
          </p:nvSpPr>
          <p:spPr bwMode="auto">
            <a:xfrm>
              <a:off x="1776" y="808"/>
              <a:ext cx="285" cy="0"/>
            </a:xfrm>
            <a:prstGeom prst="line">
              <a:avLst/>
            </a:prstGeom>
            <a:noFill/>
            <a:ln w="12700" cap="sq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21" name="Line 632"/>
            <p:cNvSpPr>
              <a:spLocks noChangeShapeType="1"/>
            </p:cNvSpPr>
            <p:nvPr/>
          </p:nvSpPr>
          <p:spPr bwMode="auto">
            <a:xfrm>
              <a:off x="1776" y="980"/>
              <a:ext cx="0" cy="172"/>
            </a:xfrm>
            <a:prstGeom prst="line">
              <a:avLst/>
            </a:prstGeom>
            <a:noFill/>
            <a:ln w="6350" cap="sq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22" name="Line 633"/>
            <p:cNvSpPr>
              <a:spLocks noChangeShapeType="1"/>
            </p:cNvSpPr>
            <p:nvPr/>
          </p:nvSpPr>
          <p:spPr bwMode="auto">
            <a:xfrm>
              <a:off x="2061" y="808"/>
              <a:ext cx="570" cy="0"/>
            </a:xfrm>
            <a:prstGeom prst="line">
              <a:avLst/>
            </a:prstGeom>
            <a:noFill/>
            <a:ln w="12700" cap="sq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23" name="Line 634"/>
            <p:cNvSpPr>
              <a:spLocks noChangeShapeType="1"/>
            </p:cNvSpPr>
            <p:nvPr/>
          </p:nvSpPr>
          <p:spPr bwMode="auto">
            <a:xfrm>
              <a:off x="2631" y="980"/>
              <a:ext cx="0" cy="172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51" name="Line 635"/>
            <p:cNvSpPr>
              <a:spLocks noChangeShapeType="1"/>
            </p:cNvSpPr>
            <p:nvPr/>
          </p:nvSpPr>
          <p:spPr bwMode="auto">
            <a:xfrm>
              <a:off x="2061" y="980"/>
              <a:ext cx="0" cy="172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52" name="Line 636"/>
            <p:cNvSpPr>
              <a:spLocks noChangeShapeType="1"/>
            </p:cNvSpPr>
            <p:nvPr/>
          </p:nvSpPr>
          <p:spPr bwMode="auto">
            <a:xfrm>
              <a:off x="2346" y="980"/>
              <a:ext cx="0" cy="17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53" name="Line 637"/>
            <p:cNvSpPr>
              <a:spLocks noChangeShapeType="1"/>
            </p:cNvSpPr>
            <p:nvPr/>
          </p:nvSpPr>
          <p:spPr bwMode="auto">
            <a:xfrm>
              <a:off x="2061" y="980"/>
              <a:ext cx="57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54" name="Line 638"/>
            <p:cNvSpPr>
              <a:spLocks noChangeShapeType="1"/>
            </p:cNvSpPr>
            <p:nvPr/>
          </p:nvSpPr>
          <p:spPr bwMode="auto">
            <a:xfrm>
              <a:off x="1776" y="980"/>
              <a:ext cx="285" cy="0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624" name="Line 639"/>
            <p:cNvSpPr>
              <a:spLocks noChangeShapeType="1"/>
            </p:cNvSpPr>
            <p:nvPr/>
          </p:nvSpPr>
          <p:spPr bwMode="auto">
            <a:xfrm>
              <a:off x="2061" y="1152"/>
              <a:ext cx="570" cy="0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25" name="Line 640"/>
            <p:cNvSpPr>
              <a:spLocks noChangeShapeType="1"/>
            </p:cNvSpPr>
            <p:nvPr/>
          </p:nvSpPr>
          <p:spPr bwMode="auto">
            <a:xfrm>
              <a:off x="1776" y="1152"/>
              <a:ext cx="285" cy="0"/>
            </a:xfrm>
            <a:prstGeom prst="line">
              <a:avLst/>
            </a:prstGeom>
            <a:noFill/>
            <a:ln w="6350" cap="sq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26" name="Line 641"/>
            <p:cNvSpPr>
              <a:spLocks noChangeShapeType="1"/>
            </p:cNvSpPr>
            <p:nvPr/>
          </p:nvSpPr>
          <p:spPr bwMode="auto">
            <a:xfrm>
              <a:off x="1776" y="808"/>
              <a:ext cx="0" cy="172"/>
            </a:xfrm>
            <a:prstGeom prst="line">
              <a:avLst/>
            </a:prstGeom>
            <a:noFill/>
            <a:ln w="12700" cap="sq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80" name="Line 764"/>
            <p:cNvSpPr>
              <a:spLocks noChangeShapeType="1"/>
            </p:cNvSpPr>
            <p:nvPr/>
          </p:nvSpPr>
          <p:spPr bwMode="auto">
            <a:xfrm flipV="1">
              <a:off x="1146" y="1248"/>
              <a:ext cx="915" cy="4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688" name="Group 796"/>
          <p:cNvGrpSpPr>
            <a:grpSpLocks/>
          </p:cNvGrpSpPr>
          <p:nvPr/>
        </p:nvGrpSpPr>
        <p:grpSpPr bwMode="auto">
          <a:xfrm>
            <a:off x="7991475" y="3101975"/>
            <a:ext cx="501650" cy="812800"/>
            <a:chOff x="5034" y="1954"/>
            <a:chExt cx="316" cy="512"/>
          </a:xfrm>
        </p:grpSpPr>
        <p:sp>
          <p:nvSpPr>
            <p:cNvPr id="9627" name="Rectangle 768"/>
            <p:cNvSpPr>
              <a:spLocks noChangeArrowheads="1"/>
            </p:cNvSpPr>
            <p:nvPr/>
          </p:nvSpPr>
          <p:spPr bwMode="auto">
            <a:xfrm>
              <a:off x="5034" y="2298"/>
              <a:ext cx="316" cy="168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50</a:t>
              </a:r>
            </a:p>
          </p:txBody>
        </p:sp>
        <p:sp>
          <p:nvSpPr>
            <p:cNvPr id="9628" name="Rectangle 770"/>
            <p:cNvSpPr>
              <a:spLocks noChangeArrowheads="1"/>
            </p:cNvSpPr>
            <p:nvPr/>
          </p:nvSpPr>
          <p:spPr bwMode="auto">
            <a:xfrm>
              <a:off x="5034" y="2126"/>
              <a:ext cx="316" cy="174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40</a:t>
              </a:r>
            </a:p>
          </p:txBody>
        </p:sp>
        <p:sp>
          <p:nvSpPr>
            <p:cNvPr id="9629" name="Rectangle 771"/>
            <p:cNvSpPr>
              <a:spLocks noChangeArrowheads="1"/>
            </p:cNvSpPr>
            <p:nvPr/>
          </p:nvSpPr>
          <p:spPr bwMode="auto">
            <a:xfrm>
              <a:off x="5034" y="1954"/>
              <a:ext cx="316" cy="174"/>
            </a:xfrm>
            <a:prstGeom prst="rect">
              <a:avLst/>
            </a:prstGeom>
            <a:solidFill>
              <a:srgbClr val="FF9900"/>
            </a:solidFill>
            <a:ln w="63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solidFill>
                    <a:schemeClr val="folHlink"/>
                  </a:solidFill>
                  <a:latin typeface="Tahoma" pitchFamily="34" charset="0"/>
                </a:rPr>
                <a:t>30</a:t>
              </a:r>
            </a:p>
          </p:txBody>
        </p:sp>
      </p:grpSp>
      <p:sp>
        <p:nvSpPr>
          <p:cNvPr id="9630" name="Line 779"/>
          <p:cNvSpPr>
            <a:spLocks noChangeShapeType="1"/>
          </p:cNvSpPr>
          <p:nvPr/>
        </p:nvSpPr>
        <p:spPr bwMode="auto">
          <a:xfrm>
            <a:off x="7391400" y="6223000"/>
            <a:ext cx="452438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31" name="Line 780"/>
          <p:cNvSpPr>
            <a:spLocks noChangeShapeType="1"/>
          </p:cNvSpPr>
          <p:nvPr/>
        </p:nvSpPr>
        <p:spPr bwMode="auto">
          <a:xfrm>
            <a:off x="7391400" y="62230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4" name="Line 781"/>
          <p:cNvSpPr>
            <a:spLocks noChangeShapeType="1"/>
          </p:cNvSpPr>
          <p:nvPr/>
        </p:nvSpPr>
        <p:spPr bwMode="auto">
          <a:xfrm>
            <a:off x="8828088" y="6223000"/>
            <a:ext cx="0" cy="27305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5" name="Line 782"/>
          <p:cNvSpPr>
            <a:spLocks noChangeShapeType="1"/>
          </p:cNvSpPr>
          <p:nvPr/>
        </p:nvSpPr>
        <p:spPr bwMode="auto">
          <a:xfrm>
            <a:off x="7391400" y="7315200"/>
            <a:ext cx="452438" cy="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" name="Line 783"/>
          <p:cNvSpPr>
            <a:spLocks noChangeShapeType="1"/>
          </p:cNvSpPr>
          <p:nvPr/>
        </p:nvSpPr>
        <p:spPr bwMode="auto">
          <a:xfrm>
            <a:off x="7843838" y="6223000"/>
            <a:ext cx="492125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7" name="Line 784"/>
          <p:cNvSpPr>
            <a:spLocks noChangeShapeType="1"/>
          </p:cNvSpPr>
          <p:nvPr/>
        </p:nvSpPr>
        <p:spPr bwMode="auto">
          <a:xfrm>
            <a:off x="7391400" y="649605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8" name="Line 785"/>
          <p:cNvSpPr>
            <a:spLocks noChangeShapeType="1"/>
          </p:cNvSpPr>
          <p:nvPr/>
        </p:nvSpPr>
        <p:spPr bwMode="auto">
          <a:xfrm>
            <a:off x="8335963" y="6223000"/>
            <a:ext cx="492125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9" name="Line 786"/>
          <p:cNvSpPr>
            <a:spLocks noChangeShapeType="1"/>
          </p:cNvSpPr>
          <p:nvPr/>
        </p:nvSpPr>
        <p:spPr bwMode="auto">
          <a:xfrm>
            <a:off x="7391400" y="676910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70" name="Line 787"/>
          <p:cNvSpPr>
            <a:spLocks noChangeShapeType="1"/>
          </p:cNvSpPr>
          <p:nvPr/>
        </p:nvSpPr>
        <p:spPr bwMode="auto">
          <a:xfrm>
            <a:off x="7391400" y="7042150"/>
            <a:ext cx="0" cy="27305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9689" name="Group 798"/>
          <p:cNvGrpSpPr>
            <a:grpSpLocks/>
          </p:cNvGrpSpPr>
          <p:nvPr/>
        </p:nvGrpSpPr>
        <p:grpSpPr bwMode="auto">
          <a:xfrm>
            <a:off x="4738688" y="1285875"/>
            <a:ext cx="2254250" cy="1543050"/>
            <a:chOff x="2985" y="810"/>
            <a:chExt cx="1420" cy="972"/>
          </a:xfrm>
        </p:grpSpPr>
        <p:sp>
          <p:nvSpPr>
            <p:cNvPr id="9671" name="Rectangle 649"/>
            <p:cNvSpPr>
              <a:spLocks noChangeArrowheads="1"/>
            </p:cNvSpPr>
            <p:nvPr/>
          </p:nvSpPr>
          <p:spPr bwMode="auto">
            <a:xfrm>
              <a:off x="3270" y="982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40</a:t>
              </a:r>
            </a:p>
          </p:txBody>
        </p:sp>
        <p:sp>
          <p:nvSpPr>
            <p:cNvPr id="9672" name="Rectangle 650"/>
            <p:cNvSpPr>
              <a:spLocks noChangeArrowheads="1"/>
            </p:cNvSpPr>
            <p:nvPr/>
          </p:nvSpPr>
          <p:spPr bwMode="auto">
            <a:xfrm>
              <a:off x="3270" y="810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14”</a:t>
              </a:r>
            </a:p>
          </p:txBody>
        </p:sp>
        <p:sp>
          <p:nvSpPr>
            <p:cNvPr id="9673" name="Rectangle 651"/>
            <p:cNvSpPr>
              <a:spLocks noChangeArrowheads="1"/>
            </p:cNvSpPr>
            <p:nvPr/>
          </p:nvSpPr>
          <p:spPr bwMode="auto">
            <a:xfrm>
              <a:off x="2985" y="982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30</a:t>
              </a:r>
            </a:p>
          </p:txBody>
        </p:sp>
        <p:sp>
          <p:nvSpPr>
            <p:cNvPr id="9674" name="Rectangle 652"/>
            <p:cNvSpPr>
              <a:spLocks noChangeArrowheads="1"/>
            </p:cNvSpPr>
            <p:nvPr/>
          </p:nvSpPr>
          <p:spPr bwMode="auto">
            <a:xfrm>
              <a:off x="2985" y="810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12”</a:t>
              </a:r>
            </a:p>
          </p:txBody>
        </p:sp>
        <p:sp>
          <p:nvSpPr>
            <p:cNvPr id="9675" name="Rectangle 653"/>
            <p:cNvSpPr>
              <a:spLocks noChangeArrowheads="1"/>
            </p:cNvSpPr>
            <p:nvPr/>
          </p:nvSpPr>
          <p:spPr bwMode="auto">
            <a:xfrm>
              <a:off x="3555" y="982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>
                  <a:solidFill>
                    <a:schemeClr val="folHlink"/>
                  </a:solidFill>
                  <a:latin typeface="Tahoma" pitchFamily="34" charset="0"/>
                </a:rPr>
                <a:t>50</a:t>
              </a:r>
            </a:p>
          </p:txBody>
        </p:sp>
        <p:sp>
          <p:nvSpPr>
            <p:cNvPr id="9676" name="Rectangle 654"/>
            <p:cNvSpPr>
              <a:spLocks noChangeArrowheads="1"/>
            </p:cNvSpPr>
            <p:nvPr/>
          </p:nvSpPr>
          <p:spPr bwMode="auto">
            <a:xfrm>
              <a:off x="3555" y="810"/>
              <a:ext cx="285" cy="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rgbClr val="333399"/>
                </a:buClr>
                <a:buSzPct val="40000"/>
                <a:buFont typeface="Wingdings" pitchFamily="2" charset="2"/>
                <a:buNone/>
              </a:pPr>
              <a:r>
                <a:rPr lang="en-US" sz="1200" b="1">
                  <a:latin typeface="Tahoma" pitchFamily="34" charset="0"/>
                </a:rPr>
                <a:t>15”</a:t>
              </a:r>
            </a:p>
          </p:txBody>
        </p:sp>
        <p:sp>
          <p:nvSpPr>
            <p:cNvPr id="9677" name="Line 655"/>
            <p:cNvSpPr>
              <a:spLocks noChangeShapeType="1"/>
            </p:cNvSpPr>
            <p:nvPr/>
          </p:nvSpPr>
          <p:spPr bwMode="auto">
            <a:xfrm>
              <a:off x="3840" y="810"/>
              <a:ext cx="0" cy="172"/>
            </a:xfrm>
            <a:prstGeom prst="line">
              <a:avLst/>
            </a:prstGeom>
            <a:noFill/>
            <a:ln w="6350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78" name="Line 656"/>
            <p:cNvSpPr>
              <a:spLocks noChangeShapeType="1"/>
            </p:cNvSpPr>
            <p:nvPr/>
          </p:nvSpPr>
          <p:spPr bwMode="auto">
            <a:xfrm>
              <a:off x="2985" y="810"/>
              <a:ext cx="285" cy="0"/>
            </a:xfrm>
            <a:prstGeom prst="line">
              <a:avLst/>
            </a:prstGeom>
            <a:noFill/>
            <a:ln w="12700" cap="sq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79" name="Line 657"/>
            <p:cNvSpPr>
              <a:spLocks noChangeShapeType="1"/>
            </p:cNvSpPr>
            <p:nvPr/>
          </p:nvSpPr>
          <p:spPr bwMode="auto">
            <a:xfrm>
              <a:off x="2985" y="982"/>
              <a:ext cx="0" cy="172"/>
            </a:xfrm>
            <a:prstGeom prst="line">
              <a:avLst/>
            </a:prstGeom>
            <a:noFill/>
            <a:ln w="6350" cap="sq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80" name="Line 658"/>
            <p:cNvSpPr>
              <a:spLocks noChangeShapeType="1"/>
            </p:cNvSpPr>
            <p:nvPr/>
          </p:nvSpPr>
          <p:spPr bwMode="auto">
            <a:xfrm>
              <a:off x="3270" y="810"/>
              <a:ext cx="570" cy="0"/>
            </a:xfrm>
            <a:prstGeom prst="line">
              <a:avLst/>
            </a:prstGeom>
            <a:noFill/>
            <a:ln w="12700" cap="sq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81" name="Line 659"/>
            <p:cNvSpPr>
              <a:spLocks noChangeShapeType="1"/>
            </p:cNvSpPr>
            <p:nvPr/>
          </p:nvSpPr>
          <p:spPr bwMode="auto">
            <a:xfrm>
              <a:off x="3840" y="982"/>
              <a:ext cx="0" cy="172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876" name="Line 660"/>
            <p:cNvSpPr>
              <a:spLocks noChangeShapeType="1"/>
            </p:cNvSpPr>
            <p:nvPr/>
          </p:nvSpPr>
          <p:spPr bwMode="auto">
            <a:xfrm>
              <a:off x="3270" y="982"/>
              <a:ext cx="0" cy="172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77" name="Line 661"/>
            <p:cNvSpPr>
              <a:spLocks noChangeShapeType="1"/>
            </p:cNvSpPr>
            <p:nvPr/>
          </p:nvSpPr>
          <p:spPr bwMode="auto">
            <a:xfrm>
              <a:off x="3555" y="982"/>
              <a:ext cx="0" cy="172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78" name="Line 662"/>
            <p:cNvSpPr>
              <a:spLocks noChangeShapeType="1"/>
            </p:cNvSpPr>
            <p:nvPr/>
          </p:nvSpPr>
          <p:spPr bwMode="auto">
            <a:xfrm>
              <a:off x="3270" y="982"/>
              <a:ext cx="57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879" name="Line 663"/>
            <p:cNvSpPr>
              <a:spLocks noChangeShapeType="1"/>
            </p:cNvSpPr>
            <p:nvPr/>
          </p:nvSpPr>
          <p:spPr bwMode="auto">
            <a:xfrm>
              <a:off x="2985" y="982"/>
              <a:ext cx="285" cy="0"/>
            </a:xfrm>
            <a:prstGeom prst="line">
              <a:avLst/>
            </a:prstGeom>
            <a:noFill/>
            <a:ln w="6350" cap="sq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682" name="Line 664"/>
            <p:cNvSpPr>
              <a:spLocks noChangeShapeType="1"/>
            </p:cNvSpPr>
            <p:nvPr/>
          </p:nvSpPr>
          <p:spPr bwMode="auto">
            <a:xfrm>
              <a:off x="3270" y="1154"/>
              <a:ext cx="570" cy="0"/>
            </a:xfrm>
            <a:prstGeom prst="line">
              <a:avLst/>
            </a:prstGeom>
            <a:noFill/>
            <a:ln w="635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83" name="Line 665"/>
            <p:cNvSpPr>
              <a:spLocks noChangeShapeType="1"/>
            </p:cNvSpPr>
            <p:nvPr/>
          </p:nvSpPr>
          <p:spPr bwMode="auto">
            <a:xfrm>
              <a:off x="2985" y="1154"/>
              <a:ext cx="285" cy="0"/>
            </a:xfrm>
            <a:prstGeom prst="line">
              <a:avLst/>
            </a:prstGeom>
            <a:noFill/>
            <a:ln w="6350" cap="sq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684" name="Line 666"/>
            <p:cNvSpPr>
              <a:spLocks noChangeShapeType="1"/>
            </p:cNvSpPr>
            <p:nvPr/>
          </p:nvSpPr>
          <p:spPr bwMode="auto">
            <a:xfrm>
              <a:off x="2985" y="810"/>
              <a:ext cx="0" cy="172"/>
            </a:xfrm>
            <a:prstGeom prst="line">
              <a:avLst/>
            </a:prstGeom>
            <a:noFill/>
            <a:ln w="12700" cap="sq" algn="ctr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13" name="Line 797"/>
            <p:cNvSpPr>
              <a:spLocks noChangeShapeType="1"/>
            </p:cNvSpPr>
            <p:nvPr/>
          </p:nvSpPr>
          <p:spPr bwMode="auto">
            <a:xfrm flipH="1" flipV="1">
              <a:off x="3555" y="1248"/>
              <a:ext cx="850" cy="534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9690" name="Group 801"/>
          <p:cNvGrpSpPr>
            <a:grpSpLocks/>
          </p:cNvGrpSpPr>
          <p:nvPr/>
        </p:nvGrpSpPr>
        <p:grpSpPr bwMode="auto">
          <a:xfrm>
            <a:off x="4292600" y="1533525"/>
            <a:ext cx="2184400" cy="304800"/>
            <a:chOff x="2704" y="966"/>
            <a:chExt cx="1376" cy="192"/>
          </a:xfrm>
        </p:grpSpPr>
        <p:sp>
          <p:nvSpPr>
            <p:cNvPr id="10015" name="Text Box 799"/>
            <p:cNvSpPr txBox="1">
              <a:spLocks noChangeArrowheads="1"/>
            </p:cNvSpPr>
            <p:nvPr/>
          </p:nvSpPr>
          <p:spPr bwMode="auto">
            <a:xfrm>
              <a:off x="2704" y="966"/>
              <a:ext cx="19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Tahoma" pitchFamily="34" charset="0"/>
                </a:rPr>
                <a:t>+</a:t>
              </a:r>
            </a:p>
          </p:txBody>
        </p:sp>
        <p:sp>
          <p:nvSpPr>
            <p:cNvPr id="10016" name="Text Box 800"/>
            <p:cNvSpPr txBox="1">
              <a:spLocks noChangeArrowheads="1"/>
            </p:cNvSpPr>
            <p:nvPr/>
          </p:nvSpPr>
          <p:spPr bwMode="auto">
            <a:xfrm>
              <a:off x="3883" y="966"/>
              <a:ext cx="197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Tahoma" pitchFamily="34" charset="0"/>
                </a:rPr>
                <a:t>=</a:t>
              </a:r>
            </a:p>
          </p:txBody>
        </p:sp>
      </p:grpSp>
      <p:sp>
        <p:nvSpPr>
          <p:cNvPr id="10018" name="Oval 802"/>
          <p:cNvSpPr>
            <a:spLocks noChangeArrowheads="1"/>
          </p:cNvSpPr>
          <p:nvPr/>
        </p:nvSpPr>
        <p:spPr bwMode="auto">
          <a:xfrm>
            <a:off x="6534150" y="1254125"/>
            <a:ext cx="514350" cy="708025"/>
          </a:xfrm>
          <a:prstGeom prst="ellipse">
            <a:avLst/>
          </a:prstGeom>
          <a:noFill/>
          <a:ln w="381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019" name="Oval 803"/>
          <p:cNvSpPr>
            <a:spLocks noChangeArrowheads="1"/>
          </p:cNvSpPr>
          <p:nvPr/>
        </p:nvSpPr>
        <p:spPr bwMode="auto">
          <a:xfrm>
            <a:off x="7972425" y="2828925"/>
            <a:ext cx="514350" cy="276225"/>
          </a:xfrm>
          <a:prstGeom prst="ellipse">
            <a:avLst/>
          </a:prstGeom>
          <a:noFill/>
          <a:ln w="381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020" name="Oval 804"/>
          <p:cNvSpPr>
            <a:spLocks noChangeArrowheads="1"/>
          </p:cNvSpPr>
          <p:nvPr/>
        </p:nvSpPr>
        <p:spPr bwMode="auto">
          <a:xfrm>
            <a:off x="401638" y="2209800"/>
            <a:ext cx="514350" cy="276225"/>
          </a:xfrm>
          <a:prstGeom prst="ellipse">
            <a:avLst/>
          </a:prstGeom>
          <a:noFill/>
          <a:ln w="381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021" name="Oval 805"/>
          <p:cNvSpPr>
            <a:spLocks noChangeArrowheads="1"/>
          </p:cNvSpPr>
          <p:nvPr/>
        </p:nvSpPr>
        <p:spPr bwMode="auto">
          <a:xfrm>
            <a:off x="771525" y="5105400"/>
            <a:ext cx="514350" cy="276225"/>
          </a:xfrm>
          <a:prstGeom prst="ellipse">
            <a:avLst/>
          </a:prstGeom>
          <a:noFill/>
          <a:ln w="38100" algn="ctr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027" name="Object 811"/>
          <p:cNvGraphicFramePr>
            <a:graphicFrameLocks noChangeAspect="1"/>
          </p:cNvGraphicFramePr>
          <p:nvPr/>
        </p:nvGraphicFramePr>
        <p:xfrm>
          <a:off x="4122738" y="1981200"/>
          <a:ext cx="630237" cy="544513"/>
        </p:xfrm>
        <a:graphic>
          <a:graphicData uri="http://schemas.openxmlformats.org/presentationml/2006/ole">
            <p:oleObj spid="_x0000_s192515" name="Photo Editor Photo" r:id="rId7" imgW="914286" imgH="790476" progId="">
              <p:embed/>
            </p:oleObj>
          </a:graphicData>
        </a:graphic>
      </p:graphicFrame>
      <p:graphicFrame>
        <p:nvGraphicFramePr>
          <p:cNvPr id="10029" name="Object 813"/>
          <p:cNvGraphicFramePr>
            <a:graphicFrameLocks noChangeAspect="1"/>
          </p:cNvGraphicFramePr>
          <p:nvPr/>
        </p:nvGraphicFramePr>
        <p:xfrm>
          <a:off x="2522538" y="5257800"/>
          <a:ext cx="987425" cy="550863"/>
        </p:xfrm>
        <a:graphic>
          <a:graphicData uri="http://schemas.openxmlformats.org/presentationml/2006/ole">
            <p:oleObj spid="_x0000_s192516" name="Photo Editor Photo" r:id="rId8" imgW="1809524" imgH="100979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9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000"/>
                                        <p:tgtEl>
                                          <p:spTgt spid="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000"/>
                                        <p:tgtEl>
                                          <p:spTgt spid="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6" grpId="0"/>
      <p:bldP spid="9908" grpId="0" animBg="1"/>
      <p:bldP spid="10018" grpId="0" animBg="1"/>
      <p:bldP spid="10019" grpId="0" animBg="1"/>
      <p:bldP spid="10020" grpId="0" animBg="1"/>
      <p:bldP spid="1002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0014gw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0015Cq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0016pR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00175R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0018oG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0019yX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0020o1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0021Cu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0022ZX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0023PX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Belief Updating</a:t>
            </a:r>
          </a:p>
        </p:txBody>
      </p:sp>
      <p:sp>
        <p:nvSpPr>
          <p:cNvPr id="55299" name="Oval 3"/>
          <p:cNvSpPr>
            <a:spLocks noChangeArrowheads="1"/>
          </p:cNvSpPr>
          <p:nvPr/>
        </p:nvSpPr>
        <p:spPr bwMode="auto">
          <a:xfrm>
            <a:off x="4832350" y="5214938"/>
            <a:ext cx="1004888" cy="4572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b="1">
                <a:solidFill>
                  <a:schemeClr val="folHlink"/>
                </a:solidFill>
                <a:latin typeface="Tahoma" pitchFamily="34" charset="0"/>
              </a:rPr>
              <a:t>B</a:t>
            </a:r>
            <a:r>
              <a:rPr lang="en-US" sz="1000" b="1">
                <a:latin typeface="Tahoma" pitchFamily="34" charset="0"/>
              </a:rPr>
              <a:t>uzz</a:t>
            </a:r>
          </a:p>
          <a:p>
            <a:r>
              <a:rPr lang="en-US" sz="1000" b="1">
                <a:latin typeface="Tahoma" pitchFamily="34" charset="0"/>
              </a:rPr>
              <a:t>sound</a:t>
            </a:r>
          </a:p>
        </p:txBody>
      </p:sp>
      <p:sp>
        <p:nvSpPr>
          <p:cNvPr id="55300" name="Oval 4"/>
          <p:cNvSpPr>
            <a:spLocks noChangeArrowheads="1"/>
          </p:cNvSpPr>
          <p:nvPr/>
        </p:nvSpPr>
        <p:spPr bwMode="auto">
          <a:xfrm>
            <a:off x="4832350" y="3597275"/>
            <a:ext cx="1004888" cy="4572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b="1">
                <a:solidFill>
                  <a:schemeClr val="folHlink"/>
                </a:solidFill>
                <a:latin typeface="Tahoma" pitchFamily="34" charset="0"/>
              </a:rPr>
              <a:t>M</a:t>
            </a:r>
            <a:r>
              <a:rPr lang="en-US" sz="1000" b="1">
                <a:latin typeface="Tahoma" pitchFamily="34" charset="0"/>
              </a:rPr>
              <a:t>echanical </a:t>
            </a:r>
          </a:p>
          <a:p>
            <a:r>
              <a:rPr lang="en-US" sz="1000" b="1">
                <a:latin typeface="Tahoma" pitchFamily="34" charset="0"/>
              </a:rPr>
              <a:t>problem</a:t>
            </a:r>
          </a:p>
        </p:txBody>
      </p:sp>
      <p:sp>
        <p:nvSpPr>
          <p:cNvPr id="55301" name="Oval 5"/>
          <p:cNvSpPr>
            <a:spLocks noChangeArrowheads="1"/>
          </p:cNvSpPr>
          <p:nvPr/>
        </p:nvSpPr>
        <p:spPr bwMode="auto">
          <a:xfrm>
            <a:off x="3338513" y="1927225"/>
            <a:ext cx="1004887" cy="4572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0" anchor="ctr" anchorCtr="1"/>
          <a:lstStyle/>
          <a:p>
            <a:r>
              <a:rPr lang="en-US" b="1">
                <a:solidFill>
                  <a:schemeClr val="folHlink"/>
                </a:solidFill>
                <a:latin typeface="Tahoma" pitchFamily="34" charset="0"/>
              </a:rPr>
              <a:t>H</a:t>
            </a:r>
            <a:r>
              <a:rPr lang="en-US" sz="1000" b="1">
                <a:latin typeface="Tahoma" pitchFamily="34" charset="0"/>
              </a:rPr>
              <a:t>igh</a:t>
            </a:r>
          </a:p>
          <a:p>
            <a:r>
              <a:rPr lang="en-US" sz="1000" b="1">
                <a:latin typeface="Tahoma" pitchFamily="34" charset="0"/>
              </a:rPr>
              <a:t>temperature</a:t>
            </a:r>
          </a:p>
        </p:txBody>
      </p:sp>
      <p:sp>
        <p:nvSpPr>
          <p:cNvPr id="55302" name="Oval 6"/>
          <p:cNvSpPr>
            <a:spLocks noChangeArrowheads="1"/>
          </p:cNvSpPr>
          <p:nvPr/>
        </p:nvSpPr>
        <p:spPr bwMode="auto">
          <a:xfrm>
            <a:off x="5937250" y="1927225"/>
            <a:ext cx="1004888" cy="4572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b="1">
                <a:solidFill>
                  <a:schemeClr val="folHlink"/>
                </a:solidFill>
                <a:latin typeface="Tahoma" pitchFamily="34" charset="0"/>
              </a:rPr>
              <a:t>F</a:t>
            </a:r>
            <a:r>
              <a:rPr lang="en-US" sz="1000" b="1">
                <a:latin typeface="Tahoma" pitchFamily="34" charset="0"/>
              </a:rPr>
              <a:t>aulty</a:t>
            </a:r>
          </a:p>
          <a:p>
            <a:r>
              <a:rPr lang="en-US" sz="1000" b="1">
                <a:latin typeface="Tahoma" pitchFamily="34" charset="0"/>
              </a:rPr>
              <a:t>head</a:t>
            </a:r>
          </a:p>
        </p:txBody>
      </p:sp>
      <p:sp>
        <p:nvSpPr>
          <p:cNvPr id="55303" name="Oval 7"/>
          <p:cNvSpPr>
            <a:spLocks noChangeArrowheads="1"/>
          </p:cNvSpPr>
          <p:nvPr/>
        </p:nvSpPr>
        <p:spPr bwMode="auto">
          <a:xfrm>
            <a:off x="7086600" y="3597275"/>
            <a:ext cx="1004888" cy="457200"/>
          </a:xfrm>
          <a:prstGeom prst="ellipse">
            <a:avLst/>
          </a:prstGeom>
          <a:solidFill>
            <a:schemeClr val="accent2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r>
              <a:rPr lang="en-US" b="1">
                <a:solidFill>
                  <a:schemeClr val="folHlink"/>
                </a:solidFill>
                <a:latin typeface="Tahoma" pitchFamily="34" charset="0"/>
              </a:rPr>
              <a:t>R</a:t>
            </a:r>
            <a:r>
              <a:rPr lang="en-US" sz="1000" b="1">
                <a:latin typeface="Tahoma" pitchFamily="34" charset="0"/>
              </a:rPr>
              <a:t>ead</a:t>
            </a:r>
          </a:p>
          <a:p>
            <a:r>
              <a:rPr lang="en-US" sz="1000" b="1">
                <a:latin typeface="Tahoma" pitchFamily="34" charset="0"/>
              </a:rPr>
              <a:t>delays</a:t>
            </a:r>
          </a:p>
        </p:txBody>
      </p:sp>
      <p:cxnSp>
        <p:nvCxnSpPr>
          <p:cNvPr id="55304" name="AutoShape 8"/>
          <p:cNvCxnSpPr>
            <a:cxnSpLocks noChangeShapeType="1"/>
            <a:stCxn id="55301" idx="4"/>
            <a:endCxn id="55300" idx="0"/>
          </p:cNvCxnSpPr>
          <p:nvPr/>
        </p:nvCxnSpPr>
        <p:spPr bwMode="auto">
          <a:xfrm>
            <a:off x="3841750" y="2384425"/>
            <a:ext cx="1493838" cy="1212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05" name="AutoShape 9"/>
          <p:cNvCxnSpPr>
            <a:cxnSpLocks noChangeShapeType="1"/>
            <a:stCxn id="55302" idx="4"/>
            <a:endCxn id="55300" idx="0"/>
          </p:cNvCxnSpPr>
          <p:nvPr/>
        </p:nvCxnSpPr>
        <p:spPr bwMode="auto">
          <a:xfrm flipH="1">
            <a:off x="5335588" y="2384425"/>
            <a:ext cx="1104900" cy="1212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06" name="AutoShape 10"/>
          <p:cNvCxnSpPr>
            <a:cxnSpLocks noChangeShapeType="1"/>
            <a:stCxn id="55302" idx="4"/>
            <a:endCxn id="55303" idx="0"/>
          </p:cNvCxnSpPr>
          <p:nvPr/>
        </p:nvCxnSpPr>
        <p:spPr bwMode="auto">
          <a:xfrm>
            <a:off x="6440488" y="2384425"/>
            <a:ext cx="1149350" cy="1212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5307" name="AutoShape 11"/>
          <p:cNvCxnSpPr>
            <a:cxnSpLocks noChangeShapeType="1"/>
            <a:stCxn id="55300" idx="4"/>
            <a:endCxn id="55299" idx="0"/>
          </p:cNvCxnSpPr>
          <p:nvPr/>
        </p:nvCxnSpPr>
        <p:spPr bwMode="auto">
          <a:xfrm>
            <a:off x="5335588" y="4054475"/>
            <a:ext cx="0" cy="11604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pic>
        <p:nvPicPr>
          <p:cNvPr id="55308" name="Picture 12" descr="MCj0238389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3325" y="1600200"/>
            <a:ext cx="34766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9" name="Sound"/>
          <p:cNvSpPr>
            <a:spLocks noChangeAspect="1" noEditPoints="1" noChangeArrowheads="1"/>
          </p:cNvSpPr>
          <p:nvPr/>
        </p:nvSpPr>
        <p:spPr bwMode="auto">
          <a:xfrm>
            <a:off x="5010150" y="4876800"/>
            <a:ext cx="238125" cy="271463"/>
          </a:xfrm>
          <a:custGeom>
            <a:avLst/>
            <a:gdLst>
              <a:gd name="T0" fmla="*/ 11164 w 21600"/>
              <a:gd name="T1" fmla="*/ 21159 h 21600"/>
              <a:gd name="T2" fmla="*/ 11164 w 21600"/>
              <a:gd name="T3" fmla="*/ 0 h 21600"/>
              <a:gd name="T4" fmla="*/ 0 w 21600"/>
              <a:gd name="T5" fmla="*/ 10800 h 21600"/>
              <a:gd name="T6" fmla="*/ 21600 w 21600"/>
              <a:gd name="T7" fmla="*/ 10800 h 21600"/>
              <a:gd name="T8" fmla="*/ 761 w 21600"/>
              <a:gd name="T9" fmla="*/ 22454 h 21600"/>
              <a:gd name="T10" fmla="*/ 21069 w 21600"/>
              <a:gd name="T11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7273"/>
                </a:moveTo>
                <a:lnTo>
                  <a:pt x="5824" y="7273"/>
                </a:lnTo>
                <a:lnTo>
                  <a:pt x="11164" y="0"/>
                </a:lnTo>
                <a:lnTo>
                  <a:pt x="11164" y="21159"/>
                </a:lnTo>
                <a:lnTo>
                  <a:pt x="5824" y="13885"/>
                </a:lnTo>
                <a:lnTo>
                  <a:pt x="0" y="13885"/>
                </a:lnTo>
                <a:lnTo>
                  <a:pt x="0" y="7273"/>
                </a:lnTo>
                <a:close/>
              </a:path>
              <a:path w="21600" h="21600">
                <a:moveTo>
                  <a:pt x="13024" y="7273"/>
                </a:moveTo>
                <a:lnTo>
                  <a:pt x="13591" y="6722"/>
                </a:lnTo>
                <a:lnTo>
                  <a:pt x="13833" y="7548"/>
                </a:lnTo>
                <a:lnTo>
                  <a:pt x="14076" y="8485"/>
                </a:lnTo>
                <a:lnTo>
                  <a:pt x="14157" y="9367"/>
                </a:lnTo>
                <a:lnTo>
                  <a:pt x="14197" y="10524"/>
                </a:lnTo>
                <a:lnTo>
                  <a:pt x="14197" y="11406"/>
                </a:lnTo>
                <a:lnTo>
                  <a:pt x="14116" y="12012"/>
                </a:lnTo>
                <a:lnTo>
                  <a:pt x="13995" y="12728"/>
                </a:lnTo>
                <a:lnTo>
                  <a:pt x="13833" y="13444"/>
                </a:lnTo>
                <a:lnTo>
                  <a:pt x="13712" y="14106"/>
                </a:lnTo>
                <a:lnTo>
                  <a:pt x="13591" y="14546"/>
                </a:lnTo>
                <a:lnTo>
                  <a:pt x="13065" y="13885"/>
                </a:lnTo>
                <a:lnTo>
                  <a:pt x="13307" y="12893"/>
                </a:lnTo>
                <a:lnTo>
                  <a:pt x="13469" y="11791"/>
                </a:lnTo>
                <a:lnTo>
                  <a:pt x="13550" y="10910"/>
                </a:lnTo>
                <a:lnTo>
                  <a:pt x="13591" y="10138"/>
                </a:lnTo>
                <a:lnTo>
                  <a:pt x="13469" y="9367"/>
                </a:lnTo>
                <a:lnTo>
                  <a:pt x="13388" y="8595"/>
                </a:lnTo>
                <a:lnTo>
                  <a:pt x="13267" y="7934"/>
                </a:lnTo>
                <a:lnTo>
                  <a:pt x="13024" y="7273"/>
                </a:lnTo>
                <a:close/>
              </a:path>
              <a:path w="21600" h="21600">
                <a:moveTo>
                  <a:pt x="16382" y="3967"/>
                </a:moveTo>
                <a:lnTo>
                  <a:pt x="16786" y="5179"/>
                </a:lnTo>
                <a:lnTo>
                  <a:pt x="17150" y="6612"/>
                </a:lnTo>
                <a:lnTo>
                  <a:pt x="17474" y="8651"/>
                </a:lnTo>
                <a:lnTo>
                  <a:pt x="17595" y="9753"/>
                </a:lnTo>
                <a:lnTo>
                  <a:pt x="17635" y="12012"/>
                </a:lnTo>
                <a:lnTo>
                  <a:pt x="17393" y="13665"/>
                </a:lnTo>
                <a:lnTo>
                  <a:pt x="17150" y="15208"/>
                </a:lnTo>
                <a:lnTo>
                  <a:pt x="16786" y="16310"/>
                </a:lnTo>
                <a:lnTo>
                  <a:pt x="16341" y="17687"/>
                </a:lnTo>
                <a:lnTo>
                  <a:pt x="15815" y="17081"/>
                </a:lnTo>
                <a:lnTo>
                  <a:pt x="16503" y="14602"/>
                </a:lnTo>
                <a:lnTo>
                  <a:pt x="16786" y="13169"/>
                </a:lnTo>
                <a:lnTo>
                  <a:pt x="16867" y="12012"/>
                </a:lnTo>
                <a:lnTo>
                  <a:pt x="16867" y="9642"/>
                </a:lnTo>
                <a:lnTo>
                  <a:pt x="16705" y="7989"/>
                </a:lnTo>
                <a:lnTo>
                  <a:pt x="16422" y="6612"/>
                </a:lnTo>
                <a:lnTo>
                  <a:pt x="16220" y="5675"/>
                </a:lnTo>
                <a:lnTo>
                  <a:pt x="15856" y="4518"/>
                </a:lnTo>
                <a:lnTo>
                  <a:pt x="16382" y="3967"/>
                </a:lnTo>
                <a:close/>
              </a:path>
              <a:path w="21600" h="21600">
                <a:moveTo>
                  <a:pt x="18889" y="1377"/>
                </a:moveTo>
                <a:lnTo>
                  <a:pt x="19415" y="826"/>
                </a:lnTo>
                <a:lnTo>
                  <a:pt x="20194" y="2576"/>
                </a:lnTo>
                <a:lnTo>
                  <a:pt x="20831" y="4683"/>
                </a:lnTo>
                <a:lnTo>
                  <a:pt x="21357" y="7204"/>
                </a:lnTo>
                <a:lnTo>
                  <a:pt x="21650" y="9450"/>
                </a:lnTo>
                <a:lnTo>
                  <a:pt x="21600" y="12301"/>
                </a:lnTo>
                <a:lnTo>
                  <a:pt x="21215" y="15938"/>
                </a:lnTo>
                <a:lnTo>
                  <a:pt x="20629" y="18348"/>
                </a:lnTo>
                <a:lnTo>
                  <a:pt x="19415" y="21655"/>
                </a:lnTo>
                <a:lnTo>
                  <a:pt x="18889" y="21159"/>
                </a:lnTo>
                <a:lnTo>
                  <a:pt x="19901" y="18404"/>
                </a:lnTo>
                <a:lnTo>
                  <a:pt x="20467" y="15593"/>
                </a:lnTo>
                <a:lnTo>
                  <a:pt x="20791" y="12342"/>
                </a:lnTo>
                <a:lnTo>
                  <a:pt x="20871" y="9532"/>
                </a:lnTo>
                <a:lnTo>
                  <a:pt x="20629" y="7411"/>
                </a:lnTo>
                <a:lnTo>
                  <a:pt x="20062" y="4628"/>
                </a:lnTo>
                <a:lnTo>
                  <a:pt x="19415" y="2810"/>
                </a:lnTo>
                <a:lnTo>
                  <a:pt x="18889" y="1377"/>
                </a:lnTo>
                <a:close/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55310" name="Picture 14" descr="MCj043259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9838" y="3276600"/>
            <a:ext cx="320675" cy="320675"/>
          </a:xfrm>
          <a:prstGeom prst="rect">
            <a:avLst/>
          </a:prstGeom>
          <a:noFill/>
        </p:spPr>
      </p:pic>
      <p:pic>
        <p:nvPicPr>
          <p:cNvPr id="55311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3788" y="1693863"/>
            <a:ext cx="533400" cy="233362"/>
          </a:xfrm>
          <a:prstGeom prst="rect">
            <a:avLst/>
          </a:prstGeom>
          <a:noFill/>
        </p:spPr>
      </p:pic>
      <p:graphicFrame>
        <p:nvGraphicFramePr>
          <p:cNvPr id="55312" name="Group 16"/>
          <p:cNvGraphicFramePr>
            <a:graphicFrameLocks noGrp="1"/>
          </p:cNvGraphicFramePr>
          <p:nvPr/>
        </p:nvGraphicFramePr>
        <p:xfrm>
          <a:off x="3048000" y="1181100"/>
          <a:ext cx="576263" cy="457200"/>
        </p:xfrm>
        <a:graphic>
          <a:graphicData uri="http://schemas.openxmlformats.org/drawingml/2006/table">
            <a:tbl>
              <a:tblPr/>
              <a:tblGrid>
                <a:gridCol w="188913"/>
                <a:gridCol w="38735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P(H)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.9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5331" name="Group 35"/>
          <p:cNvGraphicFramePr>
            <a:graphicFrameLocks noGrp="1"/>
          </p:cNvGraphicFramePr>
          <p:nvPr/>
        </p:nvGraphicFramePr>
        <p:xfrm>
          <a:off x="5238750" y="1189038"/>
          <a:ext cx="576263" cy="457200"/>
        </p:xfrm>
        <a:graphic>
          <a:graphicData uri="http://schemas.openxmlformats.org/drawingml/2006/table">
            <a:tbl>
              <a:tblPr/>
              <a:tblGrid>
                <a:gridCol w="188913"/>
                <a:gridCol w="38735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P(F)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.99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.01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5350" name="Group 54"/>
          <p:cNvGraphicFramePr>
            <a:graphicFrameLocks noGrp="1"/>
          </p:cNvGraphicFramePr>
          <p:nvPr/>
        </p:nvGraphicFramePr>
        <p:xfrm>
          <a:off x="76200" y="3200400"/>
          <a:ext cx="1260475" cy="1371600"/>
        </p:xfrm>
        <a:graphic>
          <a:graphicData uri="http://schemas.openxmlformats.org/drawingml/2006/table">
            <a:tbl>
              <a:tblPr/>
              <a:tblGrid>
                <a:gridCol w="188913"/>
                <a:gridCol w="188912"/>
                <a:gridCol w="188913"/>
                <a:gridCol w="693737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P(M|H,F)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.9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.9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.8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.2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.01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.99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Line 127"/>
          <p:cNvSpPr>
            <a:spLocks noChangeShapeType="1"/>
          </p:cNvSpPr>
          <p:nvPr/>
        </p:nvSpPr>
        <p:spPr bwMode="auto">
          <a:xfrm>
            <a:off x="5632450" y="5138738"/>
            <a:ext cx="0" cy="152400"/>
          </a:xfrm>
          <a:prstGeom prst="line">
            <a:avLst/>
          </a:prstGeom>
          <a:noFill/>
          <a:ln w="6350" algn="ctr">
            <a:noFill/>
            <a:round/>
            <a:headEnd/>
            <a:tailEnd/>
          </a:ln>
          <a:effectLst/>
        </p:spPr>
        <p:txBody>
          <a:bodyPr lIns="45720" tIns="0" rIns="45720" bIns="0"/>
          <a:lstStyle/>
          <a:p>
            <a:endParaRPr lang="en-US"/>
          </a:p>
        </p:txBody>
      </p:sp>
      <p:sp>
        <p:nvSpPr>
          <p:cNvPr id="3" name="Line 128"/>
          <p:cNvSpPr>
            <a:spLocks noChangeShapeType="1"/>
          </p:cNvSpPr>
          <p:nvPr/>
        </p:nvSpPr>
        <p:spPr bwMode="auto">
          <a:xfrm>
            <a:off x="4683125" y="5138738"/>
            <a:ext cx="377825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45720" tIns="0" rIns="45720" bIns="0"/>
          <a:lstStyle/>
          <a:p>
            <a:endParaRPr lang="en-US"/>
          </a:p>
        </p:txBody>
      </p:sp>
      <p:sp>
        <p:nvSpPr>
          <p:cNvPr id="4" name="Line 130"/>
          <p:cNvSpPr>
            <a:spLocks noChangeShapeType="1"/>
          </p:cNvSpPr>
          <p:nvPr/>
        </p:nvSpPr>
        <p:spPr bwMode="auto">
          <a:xfrm>
            <a:off x="5060950" y="5138738"/>
            <a:ext cx="571500" cy="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45720" tIns="0" rIns="45720" bIns="0"/>
          <a:lstStyle/>
          <a:p>
            <a:endParaRPr lang="en-US"/>
          </a:p>
        </p:txBody>
      </p:sp>
      <p:sp>
        <p:nvSpPr>
          <p:cNvPr id="5" name="Line 135"/>
          <p:cNvSpPr>
            <a:spLocks noChangeShapeType="1"/>
          </p:cNvSpPr>
          <p:nvPr/>
        </p:nvSpPr>
        <p:spPr bwMode="auto">
          <a:xfrm>
            <a:off x="4683125" y="5138738"/>
            <a:ext cx="0" cy="152400"/>
          </a:xfrm>
          <a:prstGeom prst="line">
            <a:avLst/>
          </a:prstGeom>
          <a:noFill/>
          <a:ln w="12700" cap="sq" algn="ctr">
            <a:noFill/>
            <a:round/>
            <a:headEnd/>
            <a:tailEnd/>
          </a:ln>
          <a:effectLst/>
        </p:spPr>
        <p:txBody>
          <a:bodyPr lIns="45720" tIns="0" rIns="45720" bIns="0"/>
          <a:lstStyle/>
          <a:p>
            <a:endParaRPr lang="en-US"/>
          </a:p>
        </p:txBody>
      </p:sp>
      <p:graphicFrame>
        <p:nvGraphicFramePr>
          <p:cNvPr id="55438" name="Group 142"/>
          <p:cNvGraphicFramePr>
            <a:graphicFrameLocks noGrp="1"/>
          </p:cNvGraphicFramePr>
          <p:nvPr/>
        </p:nvGraphicFramePr>
        <p:xfrm>
          <a:off x="8134350" y="3371850"/>
          <a:ext cx="949325" cy="762000"/>
        </p:xfrm>
        <a:graphic>
          <a:graphicData uri="http://schemas.openxmlformats.org/drawingml/2006/table">
            <a:tbl>
              <a:tblPr/>
              <a:tblGrid>
                <a:gridCol w="188913"/>
                <a:gridCol w="188912"/>
                <a:gridCol w="57150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R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P(R|F)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.8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.2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.3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.7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5469" name="Picture 173" descr="MCj0434407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9275" y="3333750"/>
            <a:ext cx="314325" cy="330200"/>
          </a:xfrm>
          <a:prstGeom prst="rect">
            <a:avLst/>
          </a:prstGeom>
          <a:noFill/>
        </p:spPr>
      </p:pic>
      <p:sp>
        <p:nvSpPr>
          <p:cNvPr id="55470" name="Text Box 174"/>
          <p:cNvSpPr txBox="1">
            <a:spLocks noChangeArrowheads="1"/>
          </p:cNvSpPr>
          <p:nvPr/>
        </p:nvSpPr>
        <p:spPr bwMode="auto">
          <a:xfrm>
            <a:off x="541338" y="6034088"/>
            <a:ext cx="16779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hlink"/>
                </a:solidFill>
                <a:latin typeface="Tahoma" pitchFamily="34" charset="0"/>
              </a:rPr>
              <a:t>P(F | B=1) = ?</a:t>
            </a:r>
          </a:p>
        </p:txBody>
      </p:sp>
      <p:graphicFrame>
        <p:nvGraphicFramePr>
          <p:cNvPr id="55574" name="Group 278"/>
          <p:cNvGraphicFramePr>
            <a:graphicFrameLocks noGrp="1"/>
          </p:cNvGraphicFramePr>
          <p:nvPr/>
        </p:nvGraphicFramePr>
        <p:xfrm>
          <a:off x="1600200" y="3581400"/>
          <a:ext cx="661988" cy="457200"/>
        </p:xfrm>
        <a:graphic>
          <a:graphicData uri="http://schemas.openxmlformats.org/drawingml/2006/table">
            <a:tbl>
              <a:tblPr/>
              <a:tblGrid>
                <a:gridCol w="188913"/>
                <a:gridCol w="47307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</a:t>
                      </a:r>
                      <a:r>
                        <a:rPr kumimoji="0" lang="en-US" sz="1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(M)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.05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.8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5606" name="Group 310"/>
          <p:cNvGraphicFramePr>
            <a:graphicFrameLocks noGrp="1"/>
          </p:cNvGraphicFramePr>
          <p:nvPr/>
        </p:nvGraphicFramePr>
        <p:xfrm>
          <a:off x="3448050" y="3200400"/>
          <a:ext cx="1336675" cy="1371600"/>
        </p:xfrm>
        <a:graphic>
          <a:graphicData uri="http://schemas.openxmlformats.org/drawingml/2006/table">
            <a:tbl>
              <a:tblPr/>
              <a:tblGrid>
                <a:gridCol w="188913"/>
                <a:gridCol w="188912"/>
                <a:gridCol w="188913"/>
                <a:gridCol w="769937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Bel(M,H,F)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  .0405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  .072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  .0045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  .648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  .004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  .008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  .00005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  .0792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55549" name="Line 253"/>
          <p:cNvSpPr>
            <a:spLocks noChangeShapeType="1"/>
          </p:cNvSpPr>
          <p:nvPr/>
        </p:nvSpPr>
        <p:spPr bwMode="auto">
          <a:xfrm flipV="1">
            <a:off x="5095875" y="4233863"/>
            <a:ext cx="0" cy="566737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55550" name="Line 254"/>
          <p:cNvSpPr>
            <a:spLocks noChangeShapeType="1"/>
          </p:cNvSpPr>
          <p:nvPr/>
        </p:nvSpPr>
        <p:spPr bwMode="auto">
          <a:xfrm>
            <a:off x="5902325" y="5219700"/>
            <a:ext cx="949325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55551" name="Line 255"/>
          <p:cNvSpPr>
            <a:spLocks noChangeShapeType="1"/>
          </p:cNvSpPr>
          <p:nvPr/>
        </p:nvSpPr>
        <p:spPr bwMode="auto">
          <a:xfrm>
            <a:off x="5905500" y="5524500"/>
            <a:ext cx="949325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55552" name="Line 256"/>
          <p:cNvSpPr>
            <a:spLocks noChangeShapeType="1"/>
          </p:cNvSpPr>
          <p:nvPr/>
        </p:nvSpPr>
        <p:spPr bwMode="auto">
          <a:xfrm>
            <a:off x="3675063" y="2490788"/>
            <a:ext cx="339725" cy="261937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aphicFrame>
        <p:nvGraphicFramePr>
          <p:cNvPr id="55575" name="Group 279"/>
          <p:cNvGraphicFramePr>
            <a:graphicFrameLocks noGrp="1"/>
          </p:cNvGraphicFramePr>
          <p:nvPr/>
        </p:nvGraphicFramePr>
        <p:xfrm>
          <a:off x="2462213" y="3581400"/>
          <a:ext cx="661987" cy="457200"/>
        </p:xfrm>
        <a:graphic>
          <a:graphicData uri="http://schemas.openxmlformats.org/drawingml/2006/table">
            <a:tbl>
              <a:tblPr/>
              <a:tblGrid>
                <a:gridCol w="188912"/>
                <a:gridCol w="47307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</a:t>
                      </a:r>
                      <a:r>
                        <a:rPr kumimoji="0" lang="en-US" sz="1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(H)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.9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55577" name="Line 281"/>
          <p:cNvSpPr>
            <a:spLocks noChangeShapeType="1"/>
          </p:cNvSpPr>
          <p:nvPr/>
        </p:nvSpPr>
        <p:spPr bwMode="auto">
          <a:xfrm flipV="1">
            <a:off x="5335588" y="2752725"/>
            <a:ext cx="455612" cy="523875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aphicFrame>
        <p:nvGraphicFramePr>
          <p:cNvPr id="55607" name="Group 311"/>
          <p:cNvGraphicFramePr>
            <a:graphicFrameLocks noGrp="1"/>
          </p:cNvGraphicFramePr>
          <p:nvPr/>
        </p:nvGraphicFramePr>
        <p:xfrm>
          <a:off x="6072188" y="1198563"/>
          <a:ext cx="725487" cy="457200"/>
        </p:xfrm>
        <a:graphic>
          <a:graphicData uri="http://schemas.openxmlformats.org/drawingml/2006/table">
            <a:tbl>
              <a:tblPr/>
              <a:tblGrid>
                <a:gridCol w="188912"/>
                <a:gridCol w="53657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</a:t>
                      </a:r>
                      <a:r>
                        <a:rPr kumimoji="0" lang="en-US" sz="1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(F)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.1245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66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.73175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5608" name="Group 312"/>
          <p:cNvGraphicFramePr>
            <a:graphicFrameLocks noGrp="1"/>
          </p:cNvGraphicFramePr>
          <p:nvPr/>
        </p:nvGraphicFramePr>
        <p:xfrm>
          <a:off x="7034213" y="1198563"/>
          <a:ext cx="661987" cy="457200"/>
        </p:xfrm>
        <a:graphic>
          <a:graphicData uri="http://schemas.openxmlformats.org/drawingml/2006/table">
            <a:tbl>
              <a:tblPr/>
              <a:tblGrid>
                <a:gridCol w="188912"/>
                <a:gridCol w="473075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</a:t>
                      </a:r>
                      <a:r>
                        <a:rPr kumimoji="0" lang="en-US" sz="1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(F)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sp>
        <p:nvSpPr>
          <p:cNvPr id="55627" name="Line 331"/>
          <p:cNvSpPr>
            <a:spLocks noChangeShapeType="1"/>
          </p:cNvSpPr>
          <p:nvPr/>
        </p:nvSpPr>
        <p:spPr bwMode="auto">
          <a:xfrm flipH="1" flipV="1">
            <a:off x="7086600" y="2752725"/>
            <a:ext cx="417513" cy="395288"/>
          </a:xfrm>
          <a:prstGeom prst="line">
            <a:avLst/>
          </a:prstGeom>
          <a:noFill/>
          <a:ln w="19050">
            <a:solidFill>
              <a:schemeClr val="folHlink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graphicFrame>
        <p:nvGraphicFramePr>
          <p:cNvPr id="55628" name="Group 332"/>
          <p:cNvGraphicFramePr>
            <a:graphicFrameLocks noGrp="1"/>
          </p:cNvGraphicFramePr>
          <p:nvPr/>
        </p:nvGraphicFramePr>
        <p:xfrm>
          <a:off x="3454400" y="3200400"/>
          <a:ext cx="1260475" cy="1371600"/>
        </p:xfrm>
        <a:graphic>
          <a:graphicData uri="http://schemas.openxmlformats.org/drawingml/2006/table">
            <a:tbl>
              <a:tblPr/>
              <a:tblGrid>
                <a:gridCol w="188913"/>
                <a:gridCol w="188912"/>
                <a:gridCol w="188913"/>
                <a:gridCol w="693737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P(M|H,F)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.9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.9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.8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.2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.01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.99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685" name="Text Box 389"/>
          <p:cNvSpPr txBox="1">
            <a:spLocks noChangeArrowheads="1"/>
          </p:cNvSpPr>
          <p:nvPr/>
        </p:nvSpPr>
        <p:spPr bwMode="auto">
          <a:xfrm>
            <a:off x="1323975" y="3768725"/>
            <a:ext cx="28098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*</a:t>
            </a:r>
          </a:p>
        </p:txBody>
      </p:sp>
      <p:sp>
        <p:nvSpPr>
          <p:cNvPr id="55686" name="Text Box 390"/>
          <p:cNvSpPr txBox="1">
            <a:spLocks noChangeArrowheads="1"/>
          </p:cNvSpPr>
          <p:nvPr/>
        </p:nvSpPr>
        <p:spPr bwMode="auto">
          <a:xfrm>
            <a:off x="2227263" y="3768725"/>
            <a:ext cx="28098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*</a:t>
            </a:r>
          </a:p>
        </p:txBody>
      </p:sp>
      <p:sp>
        <p:nvSpPr>
          <p:cNvPr id="55687" name="Text Box 391"/>
          <p:cNvSpPr txBox="1">
            <a:spLocks noChangeArrowheads="1"/>
          </p:cNvSpPr>
          <p:nvPr/>
        </p:nvSpPr>
        <p:spPr bwMode="auto">
          <a:xfrm>
            <a:off x="3090863" y="3733800"/>
            <a:ext cx="3127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=</a:t>
            </a:r>
          </a:p>
        </p:txBody>
      </p:sp>
      <p:graphicFrame>
        <p:nvGraphicFramePr>
          <p:cNvPr id="55688" name="Group 392"/>
          <p:cNvGraphicFramePr>
            <a:graphicFrameLocks noGrp="1"/>
          </p:cNvGraphicFramePr>
          <p:nvPr/>
        </p:nvGraphicFramePr>
        <p:xfrm>
          <a:off x="5905500" y="4991100"/>
          <a:ext cx="949325" cy="762000"/>
        </p:xfrm>
        <a:graphic>
          <a:graphicData uri="http://schemas.openxmlformats.org/drawingml/2006/table">
            <a:tbl>
              <a:tblPr/>
              <a:tblGrid>
                <a:gridCol w="188913"/>
                <a:gridCol w="188912"/>
                <a:gridCol w="571500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B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P(B|M)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.95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.05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.2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.8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5719" name="Text Box 423"/>
          <p:cNvSpPr txBox="1">
            <a:spLocks noChangeArrowheads="1"/>
          </p:cNvSpPr>
          <p:nvPr/>
        </p:nvSpPr>
        <p:spPr bwMode="auto">
          <a:xfrm>
            <a:off x="5783263" y="1362075"/>
            <a:ext cx="28098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*</a:t>
            </a:r>
          </a:p>
        </p:txBody>
      </p:sp>
      <p:sp>
        <p:nvSpPr>
          <p:cNvPr id="55720" name="Text Box 424"/>
          <p:cNvSpPr txBox="1">
            <a:spLocks noChangeArrowheads="1"/>
          </p:cNvSpPr>
          <p:nvPr/>
        </p:nvSpPr>
        <p:spPr bwMode="auto">
          <a:xfrm>
            <a:off x="6767513" y="1362075"/>
            <a:ext cx="28098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*</a:t>
            </a:r>
          </a:p>
        </p:txBody>
      </p:sp>
      <p:sp>
        <p:nvSpPr>
          <p:cNvPr id="55721" name="Text Box 425"/>
          <p:cNvSpPr txBox="1">
            <a:spLocks noChangeArrowheads="1"/>
          </p:cNvSpPr>
          <p:nvPr/>
        </p:nvSpPr>
        <p:spPr bwMode="auto">
          <a:xfrm>
            <a:off x="7688263" y="1343025"/>
            <a:ext cx="312737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=</a:t>
            </a:r>
          </a:p>
        </p:txBody>
      </p:sp>
      <p:graphicFrame>
        <p:nvGraphicFramePr>
          <p:cNvPr id="55748" name="Group 452"/>
          <p:cNvGraphicFramePr>
            <a:graphicFrameLocks noGrp="1"/>
          </p:cNvGraphicFramePr>
          <p:nvPr/>
        </p:nvGraphicFramePr>
        <p:xfrm>
          <a:off x="8034338" y="1190625"/>
          <a:ext cx="863600" cy="457200"/>
        </p:xfrm>
        <a:graphic>
          <a:graphicData uri="http://schemas.openxmlformats.org/drawingml/2006/table">
            <a:tbl>
              <a:tblPr/>
              <a:tblGrid>
                <a:gridCol w="188912"/>
                <a:gridCol w="674688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F</a:t>
                      </a:r>
                    </a:p>
                  </a:txBody>
                  <a:tcPr marL="45720" marR="45720" marT="0" marB="0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P(F,B=1)</a:t>
                      </a:r>
                    </a:p>
                  </a:txBody>
                  <a:tcPr marL="45720" marR="4572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.123255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3399"/>
                        </a:buClr>
                        <a:buSzPct val="4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itchFamily="34" charset="0"/>
                        </a:rPr>
                        <a:t>.073175</a:t>
                      </a:r>
                    </a:p>
                  </a:txBody>
                  <a:tcPr marL="45720" marR="45720" marT="0" marB="0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Group 455"/>
          <p:cNvGrpSpPr>
            <a:grpSpLocks/>
          </p:cNvGrpSpPr>
          <p:nvPr/>
        </p:nvGrpSpPr>
        <p:grpSpPr bwMode="auto">
          <a:xfrm>
            <a:off x="2840038" y="6034088"/>
            <a:ext cx="1960562" cy="679450"/>
            <a:chOff x="1789" y="3801"/>
            <a:chExt cx="1235" cy="428"/>
          </a:xfrm>
        </p:grpSpPr>
        <p:sp>
          <p:nvSpPr>
            <p:cNvPr id="55749" name="Text Box 453"/>
            <p:cNvSpPr txBox="1">
              <a:spLocks noChangeArrowheads="1"/>
            </p:cNvSpPr>
            <p:nvPr/>
          </p:nvSpPr>
          <p:spPr bwMode="auto">
            <a:xfrm>
              <a:off x="1803" y="3801"/>
              <a:ext cx="120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hlink"/>
                  </a:solidFill>
                  <a:latin typeface="Tahoma" pitchFamily="34" charset="0"/>
                </a:rPr>
                <a:t>P(B=1) = .19643</a:t>
              </a:r>
            </a:p>
          </p:txBody>
        </p:sp>
        <p:sp>
          <p:nvSpPr>
            <p:cNvPr id="55750" name="Text Box 454"/>
            <p:cNvSpPr txBox="1">
              <a:spLocks noChangeArrowheads="1"/>
            </p:cNvSpPr>
            <p:nvPr/>
          </p:nvSpPr>
          <p:spPr bwMode="auto">
            <a:xfrm>
              <a:off x="1789" y="4037"/>
              <a:ext cx="1235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Tahoma" pitchFamily="34" charset="0"/>
                </a:rPr>
                <a:t>Probability of evidence</a:t>
              </a:r>
            </a:p>
          </p:txBody>
        </p:sp>
      </p:grpSp>
      <p:grpSp>
        <p:nvGrpSpPr>
          <p:cNvPr id="7" name="Group 456"/>
          <p:cNvGrpSpPr>
            <a:grpSpLocks/>
          </p:cNvGrpSpPr>
          <p:nvPr/>
        </p:nvGrpSpPr>
        <p:grpSpPr bwMode="auto">
          <a:xfrm>
            <a:off x="5767388" y="6029325"/>
            <a:ext cx="2362200" cy="679450"/>
            <a:chOff x="1665" y="3801"/>
            <a:chExt cx="1488" cy="428"/>
          </a:xfrm>
        </p:grpSpPr>
        <p:sp>
          <p:nvSpPr>
            <p:cNvPr id="55753" name="Text Box 457"/>
            <p:cNvSpPr txBox="1">
              <a:spLocks noChangeArrowheads="1"/>
            </p:cNvSpPr>
            <p:nvPr/>
          </p:nvSpPr>
          <p:spPr bwMode="auto">
            <a:xfrm>
              <a:off x="1665" y="3801"/>
              <a:ext cx="148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800">
                  <a:solidFill>
                    <a:schemeClr val="hlink"/>
                  </a:solidFill>
                  <a:latin typeface="Tahoma" pitchFamily="34" charset="0"/>
                </a:rPr>
                <a:t>P(F=1|B=1) = .3725 </a:t>
              </a:r>
            </a:p>
          </p:txBody>
        </p:sp>
        <p:sp>
          <p:nvSpPr>
            <p:cNvPr id="55754" name="Text Box 458"/>
            <p:cNvSpPr txBox="1">
              <a:spLocks noChangeArrowheads="1"/>
            </p:cNvSpPr>
            <p:nvPr/>
          </p:nvSpPr>
          <p:spPr bwMode="auto">
            <a:xfrm>
              <a:off x="1993" y="4037"/>
              <a:ext cx="833" cy="19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latin typeface="Tahoma" pitchFamily="34" charset="0"/>
                </a:rPr>
                <a:t>Updated belief</a:t>
              </a:r>
            </a:p>
          </p:txBody>
        </p:sp>
      </p:grpSp>
      <p:sp>
        <p:nvSpPr>
          <p:cNvPr id="55755" name="Text Box 459"/>
          <p:cNvSpPr txBox="1">
            <a:spLocks noChangeArrowheads="1"/>
          </p:cNvSpPr>
          <p:nvPr/>
        </p:nvSpPr>
        <p:spPr bwMode="auto">
          <a:xfrm>
            <a:off x="230188" y="1843088"/>
            <a:ext cx="2665412" cy="581025"/>
          </a:xfrm>
          <a:prstGeom prst="rect">
            <a:avLst/>
          </a:prstGeom>
          <a:solidFill>
            <a:srgbClr val="FFFF99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tabLst>
                <a:tab pos="1371600" algn="l"/>
              </a:tabLst>
            </a:pPr>
            <a:r>
              <a:rPr lang="en-US" sz="1600" b="1">
                <a:solidFill>
                  <a:schemeClr val="folHlink"/>
                </a:solidFill>
                <a:latin typeface="Verdana" pitchFamily="34" charset="0"/>
              </a:rPr>
              <a:t>SUM-PROD	operators</a:t>
            </a:r>
          </a:p>
          <a:p>
            <a:pPr algn="l">
              <a:tabLst>
                <a:tab pos="1371600" algn="l"/>
              </a:tabLst>
            </a:pPr>
            <a:r>
              <a:rPr lang="en-US" sz="1600" b="1">
                <a:solidFill>
                  <a:schemeClr val="folHlink"/>
                </a:solidFill>
                <a:latin typeface="Verdana" pitchFamily="34" charset="0"/>
              </a:rPr>
              <a:t>POLY-TREE	structure</a:t>
            </a:r>
          </a:p>
        </p:txBody>
      </p:sp>
      <p:sp>
        <p:nvSpPr>
          <p:cNvPr id="55756" name="Text Box 460"/>
          <p:cNvSpPr txBox="1">
            <a:spLocks noChangeArrowheads="1"/>
          </p:cNvSpPr>
          <p:nvPr/>
        </p:nvSpPr>
        <p:spPr bwMode="auto">
          <a:xfrm>
            <a:off x="541338" y="5486400"/>
            <a:ext cx="38258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Tahoma" pitchFamily="34" charset="0"/>
              </a:rPr>
              <a:t>P(h,f,r,m,b) = P(h) P(f) P(m|h,f) P(r|f) P(b|m)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5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5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5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5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470" grpId="0"/>
      <p:bldP spid="55549" grpId="0" animBg="1"/>
      <p:bldP spid="55550" grpId="0" animBg="1"/>
      <p:bldP spid="55551" grpId="0" animBg="1"/>
      <p:bldP spid="55552" grpId="0" animBg="1"/>
      <p:bldP spid="55577" grpId="0" animBg="1"/>
      <p:bldP spid="55627" grpId="0" animBg="1"/>
      <p:bldP spid="55685" grpId="0"/>
      <p:bldP spid="55686" grpId="0"/>
      <p:bldP spid="55687" grpId="0"/>
      <p:bldP spid="55719" grpId="0"/>
      <p:bldP spid="55720" grpId="0"/>
      <p:bldP spid="55721" grpId="0"/>
      <p:bldP spid="5575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0024N7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0025NR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0026Cm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0027C8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0028CP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0029Hg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0030Y4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0031aG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0032dn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00334L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Oval 3"/>
          <p:cNvSpPr>
            <a:spLocks noChangeArrowheads="1"/>
          </p:cNvSpPr>
          <p:nvPr/>
        </p:nvSpPr>
        <p:spPr bwMode="auto">
          <a:xfrm>
            <a:off x="2754313" y="23622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1638300" y="3352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>
            <a:off x="3870325" y="3352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Z</a:t>
            </a:r>
          </a:p>
        </p:txBody>
      </p:sp>
      <p:cxnSp>
        <p:nvCxnSpPr>
          <p:cNvPr id="9222" name="AutoShape 6"/>
          <p:cNvCxnSpPr>
            <a:cxnSpLocks noChangeShapeType="1"/>
            <a:stCxn id="9219" idx="3"/>
            <a:endCxn id="9220" idx="0"/>
          </p:cNvCxnSpPr>
          <p:nvPr/>
        </p:nvCxnSpPr>
        <p:spPr bwMode="auto">
          <a:xfrm flipH="1">
            <a:off x="1866900" y="2752725"/>
            <a:ext cx="954088" cy="600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23" name="AutoShape 7"/>
          <p:cNvCxnSpPr>
            <a:cxnSpLocks noChangeShapeType="1"/>
            <a:stCxn id="9219" idx="5"/>
            <a:endCxn id="9221" idx="0"/>
          </p:cNvCxnSpPr>
          <p:nvPr/>
        </p:nvCxnSpPr>
        <p:spPr bwMode="auto">
          <a:xfrm>
            <a:off x="3144838" y="2752725"/>
            <a:ext cx="954087" cy="600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1143000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2133600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R</a:t>
            </a:r>
          </a:p>
        </p:txBody>
      </p:sp>
      <p:cxnSp>
        <p:nvCxnSpPr>
          <p:cNvPr id="9226" name="AutoShape 10"/>
          <p:cNvCxnSpPr>
            <a:cxnSpLocks noChangeShapeType="1"/>
            <a:stCxn id="9220" idx="3"/>
            <a:endCxn id="9224" idx="0"/>
          </p:cNvCxnSpPr>
          <p:nvPr/>
        </p:nvCxnSpPr>
        <p:spPr bwMode="auto">
          <a:xfrm flipH="1">
            <a:off x="1371600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27" name="AutoShape 11"/>
          <p:cNvCxnSpPr>
            <a:cxnSpLocks noChangeShapeType="1"/>
            <a:stCxn id="9220" idx="5"/>
            <a:endCxn id="9225" idx="0"/>
          </p:cNvCxnSpPr>
          <p:nvPr/>
        </p:nvCxnSpPr>
        <p:spPr bwMode="auto">
          <a:xfrm>
            <a:off x="2028825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9228" name="Oval 12"/>
          <p:cNvSpPr>
            <a:spLocks noChangeArrowheads="1"/>
          </p:cNvSpPr>
          <p:nvPr/>
        </p:nvSpPr>
        <p:spPr bwMode="auto">
          <a:xfrm>
            <a:off x="3375025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L</a:t>
            </a:r>
          </a:p>
        </p:txBody>
      </p:sp>
      <p:sp>
        <p:nvSpPr>
          <p:cNvPr id="9229" name="Oval 13"/>
          <p:cNvSpPr>
            <a:spLocks noChangeArrowheads="1"/>
          </p:cNvSpPr>
          <p:nvPr/>
        </p:nvSpPr>
        <p:spPr bwMode="auto">
          <a:xfrm>
            <a:off x="4365625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M</a:t>
            </a:r>
          </a:p>
        </p:txBody>
      </p:sp>
      <p:cxnSp>
        <p:nvCxnSpPr>
          <p:cNvPr id="9230" name="AutoShape 14"/>
          <p:cNvCxnSpPr>
            <a:cxnSpLocks noChangeShapeType="1"/>
            <a:stCxn id="9221" idx="3"/>
            <a:endCxn id="9228" idx="0"/>
          </p:cNvCxnSpPr>
          <p:nvPr/>
        </p:nvCxnSpPr>
        <p:spPr bwMode="auto">
          <a:xfrm flipH="1">
            <a:off x="3603625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9231" name="AutoShape 15"/>
          <p:cNvCxnSpPr>
            <a:cxnSpLocks noChangeShapeType="1"/>
            <a:stCxn id="9221" idx="5"/>
            <a:endCxn id="9229" idx="0"/>
          </p:cNvCxnSpPr>
          <p:nvPr/>
        </p:nvCxnSpPr>
        <p:spPr bwMode="auto">
          <a:xfrm>
            <a:off x="4260850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aphicFrame>
        <p:nvGraphicFramePr>
          <p:cNvPr id="9232" name="Object 16"/>
          <p:cNvGraphicFramePr>
            <a:graphicFrameLocks noChangeAspect="1"/>
          </p:cNvGraphicFramePr>
          <p:nvPr/>
        </p:nvGraphicFramePr>
        <p:xfrm>
          <a:off x="3794125" y="2801938"/>
          <a:ext cx="593725" cy="228600"/>
        </p:xfrm>
        <a:graphic>
          <a:graphicData uri="http://schemas.openxmlformats.org/presentationml/2006/ole">
            <p:oleObj spid="_x0000_s193538" name="Equation" r:id="rId4" imgW="533160" imgH="215640" progId="Equation.3">
              <p:embed/>
            </p:oleObj>
          </a:graphicData>
        </a:graphic>
      </p:graphicFrame>
      <p:graphicFrame>
        <p:nvGraphicFramePr>
          <p:cNvPr id="9233" name="Object 17"/>
          <p:cNvGraphicFramePr>
            <a:graphicFrameLocks noChangeAspect="1"/>
          </p:cNvGraphicFramePr>
          <p:nvPr/>
        </p:nvGraphicFramePr>
        <p:xfrm>
          <a:off x="3790950" y="2497138"/>
          <a:ext cx="593725" cy="228600"/>
        </p:xfrm>
        <a:graphic>
          <a:graphicData uri="http://schemas.openxmlformats.org/presentationml/2006/ole">
            <p:oleObj spid="_x0000_s193539" name="Equation" r:id="rId5" imgW="533160" imgH="215640" progId="Equation.3">
              <p:embed/>
            </p:oleObj>
          </a:graphicData>
        </a:graphic>
      </p:graphicFrame>
      <p:graphicFrame>
        <p:nvGraphicFramePr>
          <p:cNvPr id="9234" name="Object 18"/>
          <p:cNvGraphicFramePr>
            <a:graphicFrameLocks noChangeAspect="1"/>
          </p:cNvGraphicFramePr>
          <p:nvPr/>
        </p:nvGraphicFramePr>
        <p:xfrm>
          <a:off x="4576763" y="3700463"/>
          <a:ext cx="593725" cy="228600"/>
        </p:xfrm>
        <a:graphic>
          <a:graphicData uri="http://schemas.openxmlformats.org/presentationml/2006/ole">
            <p:oleObj spid="_x0000_s193540" name="Equation" r:id="rId6" imgW="520560" imgH="215640" progId="Equation.3">
              <p:embed/>
            </p:oleObj>
          </a:graphicData>
        </a:graphic>
      </p:graphicFrame>
      <p:graphicFrame>
        <p:nvGraphicFramePr>
          <p:cNvPr id="9235" name="Object 19"/>
          <p:cNvGraphicFramePr>
            <a:graphicFrameLocks noChangeAspect="1"/>
          </p:cNvGraphicFramePr>
          <p:nvPr/>
        </p:nvGraphicFramePr>
        <p:xfrm>
          <a:off x="3035300" y="3700463"/>
          <a:ext cx="593725" cy="228600"/>
        </p:xfrm>
        <a:graphic>
          <a:graphicData uri="http://schemas.openxmlformats.org/presentationml/2006/ole">
            <p:oleObj spid="_x0000_s193541" name="Equation" r:id="rId7" imgW="482400" imgH="215640" progId="Equation.3">
              <p:embed/>
            </p:oleObj>
          </a:graphicData>
        </a:graphic>
      </p:graphicFrame>
      <p:graphicFrame>
        <p:nvGraphicFramePr>
          <p:cNvPr id="9236" name="Object 20"/>
          <p:cNvGraphicFramePr>
            <a:graphicFrameLocks noChangeAspect="1"/>
          </p:cNvGraphicFramePr>
          <p:nvPr/>
        </p:nvGraphicFramePr>
        <p:xfrm>
          <a:off x="4576763" y="4005263"/>
          <a:ext cx="593725" cy="228600"/>
        </p:xfrm>
        <a:graphic>
          <a:graphicData uri="http://schemas.openxmlformats.org/presentationml/2006/ole">
            <p:oleObj spid="_x0000_s193542" name="Equation" r:id="rId8" imgW="520560" imgH="215640" progId="Equation.3">
              <p:embed/>
            </p:oleObj>
          </a:graphicData>
        </a:graphic>
      </p:graphicFrame>
      <p:graphicFrame>
        <p:nvGraphicFramePr>
          <p:cNvPr id="9237" name="Object 21"/>
          <p:cNvGraphicFramePr>
            <a:graphicFrameLocks noChangeAspect="1"/>
          </p:cNvGraphicFramePr>
          <p:nvPr/>
        </p:nvGraphicFramePr>
        <p:xfrm>
          <a:off x="3032125" y="4005263"/>
          <a:ext cx="593725" cy="228600"/>
        </p:xfrm>
        <a:graphic>
          <a:graphicData uri="http://schemas.openxmlformats.org/presentationml/2006/ole">
            <p:oleObj spid="_x0000_s193543" name="Equation" r:id="rId9" imgW="495000" imgH="215640" progId="Equation.3">
              <p:embed/>
            </p:oleObj>
          </a:graphicData>
        </a:graphic>
      </p:graphicFrame>
      <p:graphicFrame>
        <p:nvGraphicFramePr>
          <p:cNvPr id="9238" name="Object 22"/>
          <p:cNvGraphicFramePr>
            <a:graphicFrameLocks noChangeAspect="1"/>
          </p:cNvGraphicFramePr>
          <p:nvPr/>
        </p:nvGraphicFramePr>
        <p:xfrm>
          <a:off x="1604963" y="2819400"/>
          <a:ext cx="593725" cy="228600"/>
        </p:xfrm>
        <a:graphic>
          <a:graphicData uri="http://schemas.openxmlformats.org/presentationml/2006/ole">
            <p:oleObj spid="_x0000_s193544" name="Equation" r:id="rId10" imgW="520560" imgH="215640" progId="Equation.3">
              <p:embed/>
            </p:oleObj>
          </a:graphicData>
        </a:graphic>
      </p:graphicFrame>
      <p:graphicFrame>
        <p:nvGraphicFramePr>
          <p:cNvPr id="9239" name="Object 23"/>
          <p:cNvGraphicFramePr>
            <a:graphicFrameLocks noChangeAspect="1"/>
          </p:cNvGraphicFramePr>
          <p:nvPr/>
        </p:nvGraphicFramePr>
        <p:xfrm>
          <a:off x="1593850" y="2514600"/>
          <a:ext cx="593725" cy="228600"/>
        </p:xfrm>
        <a:graphic>
          <a:graphicData uri="http://schemas.openxmlformats.org/presentationml/2006/ole">
            <p:oleObj spid="_x0000_s193545" name="Equation" r:id="rId11" imgW="533160" imgH="215640" progId="Equation.3">
              <p:embed/>
            </p:oleObj>
          </a:graphicData>
        </a:graphic>
      </p:graphicFrame>
      <p:graphicFrame>
        <p:nvGraphicFramePr>
          <p:cNvPr id="9240" name="Object 24"/>
          <p:cNvGraphicFramePr>
            <a:graphicFrameLocks noChangeAspect="1"/>
          </p:cNvGraphicFramePr>
          <p:nvPr/>
        </p:nvGraphicFramePr>
        <p:xfrm>
          <a:off x="757238" y="4005263"/>
          <a:ext cx="593725" cy="228600"/>
        </p:xfrm>
        <a:graphic>
          <a:graphicData uri="http://schemas.openxmlformats.org/presentationml/2006/ole">
            <p:oleObj spid="_x0000_s193546" name="Equation" r:id="rId12" imgW="482400" imgH="215640" progId="Equation.3">
              <p:embed/>
            </p:oleObj>
          </a:graphicData>
        </a:graphic>
      </p:graphicFrame>
      <p:graphicFrame>
        <p:nvGraphicFramePr>
          <p:cNvPr id="9241" name="Object 25"/>
          <p:cNvGraphicFramePr>
            <a:graphicFrameLocks noChangeAspect="1"/>
          </p:cNvGraphicFramePr>
          <p:nvPr/>
        </p:nvGraphicFramePr>
        <p:xfrm>
          <a:off x="749300" y="3700463"/>
          <a:ext cx="593725" cy="228600"/>
        </p:xfrm>
        <a:graphic>
          <a:graphicData uri="http://schemas.openxmlformats.org/presentationml/2006/ole">
            <p:oleObj spid="_x0000_s193547" name="Equation" r:id="rId13" imgW="482400" imgH="215640" progId="Equation.3">
              <p:embed/>
            </p:oleObj>
          </a:graphicData>
        </a:graphic>
      </p:graphicFrame>
      <p:graphicFrame>
        <p:nvGraphicFramePr>
          <p:cNvPr id="9242" name="Object 26"/>
          <p:cNvGraphicFramePr>
            <a:graphicFrameLocks noChangeAspect="1"/>
          </p:cNvGraphicFramePr>
          <p:nvPr/>
        </p:nvGraphicFramePr>
        <p:xfrm>
          <a:off x="2325688" y="4005263"/>
          <a:ext cx="593725" cy="228600"/>
        </p:xfrm>
        <a:graphic>
          <a:graphicData uri="http://schemas.openxmlformats.org/presentationml/2006/ole">
            <p:oleObj spid="_x0000_s193548" name="Equation" r:id="rId14" imgW="495000" imgH="215640" progId="Equation.3">
              <p:embed/>
            </p:oleObj>
          </a:graphicData>
        </a:graphic>
      </p:graphicFrame>
      <p:graphicFrame>
        <p:nvGraphicFramePr>
          <p:cNvPr id="9243" name="Object 27"/>
          <p:cNvGraphicFramePr>
            <a:graphicFrameLocks noChangeAspect="1"/>
          </p:cNvGraphicFramePr>
          <p:nvPr/>
        </p:nvGraphicFramePr>
        <p:xfrm>
          <a:off x="2328863" y="3700463"/>
          <a:ext cx="593725" cy="228600"/>
        </p:xfrm>
        <a:graphic>
          <a:graphicData uri="http://schemas.openxmlformats.org/presentationml/2006/ole">
            <p:oleObj spid="_x0000_s193549" name="Equation" r:id="rId15" imgW="469800" imgH="215640" progId="Equation.3">
              <p:embed/>
            </p:oleObj>
          </a:graphicData>
        </a:graphic>
      </p:graphicFrame>
      <p:sp>
        <p:nvSpPr>
          <p:cNvPr id="9244" name="Line 28"/>
          <p:cNvSpPr>
            <a:spLocks noChangeShapeType="1"/>
          </p:cNvSpPr>
          <p:nvPr/>
        </p:nvSpPr>
        <p:spPr bwMode="auto">
          <a:xfrm>
            <a:off x="3194050" y="2667000"/>
            <a:ext cx="434975" cy="239713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45" name="Line 29"/>
          <p:cNvSpPr>
            <a:spLocks noChangeShapeType="1"/>
          </p:cNvSpPr>
          <p:nvPr/>
        </p:nvSpPr>
        <p:spPr bwMode="auto">
          <a:xfrm flipH="1">
            <a:off x="2374900" y="2667000"/>
            <a:ext cx="38735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46" name="Line 30"/>
          <p:cNvSpPr>
            <a:spLocks noChangeShapeType="1"/>
          </p:cNvSpPr>
          <p:nvPr/>
        </p:nvSpPr>
        <p:spPr bwMode="auto">
          <a:xfrm flipH="1">
            <a:off x="1524000" y="3695700"/>
            <a:ext cx="139700" cy="2667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47" name="Line 31"/>
          <p:cNvSpPr>
            <a:spLocks noChangeShapeType="1"/>
          </p:cNvSpPr>
          <p:nvPr/>
        </p:nvSpPr>
        <p:spPr bwMode="auto">
          <a:xfrm flipH="1">
            <a:off x="3759200" y="3695700"/>
            <a:ext cx="139700" cy="2667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48" name="Line 32"/>
          <p:cNvSpPr>
            <a:spLocks noChangeShapeType="1"/>
          </p:cNvSpPr>
          <p:nvPr/>
        </p:nvSpPr>
        <p:spPr bwMode="auto">
          <a:xfrm>
            <a:off x="4298950" y="3695700"/>
            <a:ext cx="139700" cy="2667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49" name="Line 33"/>
          <p:cNvSpPr>
            <a:spLocks noChangeShapeType="1"/>
          </p:cNvSpPr>
          <p:nvPr/>
        </p:nvSpPr>
        <p:spPr bwMode="auto">
          <a:xfrm>
            <a:off x="2063750" y="3695700"/>
            <a:ext cx="139700" cy="2667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50" name="Line 34"/>
          <p:cNvSpPr>
            <a:spLocks noChangeShapeType="1"/>
          </p:cNvSpPr>
          <p:nvPr/>
        </p:nvSpPr>
        <p:spPr bwMode="auto">
          <a:xfrm flipV="1">
            <a:off x="1435100" y="423545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51" name="Line 35"/>
          <p:cNvSpPr>
            <a:spLocks noChangeShapeType="1"/>
          </p:cNvSpPr>
          <p:nvPr/>
        </p:nvSpPr>
        <p:spPr bwMode="auto">
          <a:xfrm flipV="1">
            <a:off x="3676650" y="423545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52" name="Line 36"/>
          <p:cNvSpPr>
            <a:spLocks noChangeShapeType="1"/>
          </p:cNvSpPr>
          <p:nvPr/>
        </p:nvSpPr>
        <p:spPr bwMode="auto">
          <a:xfrm flipH="1" flipV="1">
            <a:off x="4381500" y="423545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53" name="Line 37"/>
          <p:cNvSpPr>
            <a:spLocks noChangeShapeType="1"/>
          </p:cNvSpPr>
          <p:nvPr/>
        </p:nvSpPr>
        <p:spPr bwMode="auto">
          <a:xfrm flipH="1" flipV="1">
            <a:off x="2152650" y="422910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54" name="Line 38"/>
          <p:cNvSpPr>
            <a:spLocks noChangeShapeType="1"/>
          </p:cNvSpPr>
          <p:nvPr/>
        </p:nvSpPr>
        <p:spPr bwMode="auto">
          <a:xfrm flipH="1" flipV="1">
            <a:off x="3600450" y="3143250"/>
            <a:ext cx="38735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255" name="Line 39"/>
          <p:cNvSpPr>
            <a:spLocks noChangeShapeType="1"/>
          </p:cNvSpPr>
          <p:nvPr/>
        </p:nvSpPr>
        <p:spPr bwMode="auto">
          <a:xfrm flipV="1">
            <a:off x="1962150" y="3143250"/>
            <a:ext cx="38735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56" name="Object 40"/>
          <p:cNvGraphicFramePr>
            <a:graphicFrameLocks noChangeAspect="1"/>
          </p:cNvGraphicFramePr>
          <p:nvPr/>
        </p:nvGraphicFramePr>
        <p:xfrm>
          <a:off x="5486400" y="2362200"/>
          <a:ext cx="2847975" cy="1303338"/>
        </p:xfrm>
        <a:graphic>
          <a:graphicData uri="http://schemas.openxmlformats.org/presentationml/2006/ole">
            <p:oleObj spid="_x0000_s193550" name="Equation" r:id="rId16" imgW="2298600" imgH="1054080" progId="Equation.3">
              <p:embed/>
            </p:oleObj>
          </a:graphicData>
        </a:graphic>
      </p:graphicFrame>
      <p:sp>
        <p:nvSpPr>
          <p:cNvPr id="9257" name="Rectangle 4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Belief updating (sum-prod)</a:t>
            </a:r>
          </a:p>
        </p:txBody>
      </p:sp>
      <p:graphicFrame>
        <p:nvGraphicFramePr>
          <p:cNvPr id="9258" name="Object 42"/>
          <p:cNvGraphicFramePr>
            <a:graphicFrameLocks noChangeAspect="1"/>
          </p:cNvGraphicFramePr>
          <p:nvPr/>
        </p:nvGraphicFramePr>
        <p:xfrm>
          <a:off x="5486400" y="3806825"/>
          <a:ext cx="3005138" cy="1146175"/>
        </p:xfrm>
        <a:graphic>
          <a:graphicData uri="http://schemas.openxmlformats.org/presentationml/2006/ole">
            <p:oleObj spid="_x0000_s193551" name="Equation" r:id="rId17" imgW="2425680" imgH="9270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0034QH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0035w5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 descr="0036b2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0037yP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0038KY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74638"/>
            <a:ext cx="822960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2"/>
          <p:cNvSpPr>
            <a:spLocks noChangeArrowheads="1"/>
          </p:cNvSpPr>
          <p:nvPr/>
        </p:nvSpPr>
        <p:spPr bwMode="auto">
          <a:xfrm>
            <a:off x="2754313" y="23622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1638300" y="3352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3870325" y="3352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Z</a:t>
            </a:r>
          </a:p>
        </p:txBody>
      </p:sp>
      <p:cxnSp>
        <p:nvCxnSpPr>
          <p:cNvPr id="11269" name="AutoShape 5"/>
          <p:cNvCxnSpPr>
            <a:cxnSpLocks noChangeShapeType="1"/>
            <a:stCxn id="11266" idx="3"/>
            <a:endCxn id="11267" idx="0"/>
          </p:cNvCxnSpPr>
          <p:nvPr/>
        </p:nvCxnSpPr>
        <p:spPr bwMode="auto">
          <a:xfrm flipH="1">
            <a:off x="1866900" y="2752725"/>
            <a:ext cx="954088" cy="600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270" name="AutoShape 6"/>
          <p:cNvCxnSpPr>
            <a:cxnSpLocks noChangeShapeType="1"/>
            <a:stCxn id="11266" idx="5"/>
            <a:endCxn id="11268" idx="0"/>
          </p:cNvCxnSpPr>
          <p:nvPr/>
        </p:nvCxnSpPr>
        <p:spPr bwMode="auto">
          <a:xfrm>
            <a:off x="3144838" y="2752725"/>
            <a:ext cx="954087" cy="600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1143000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2133600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R</a:t>
            </a:r>
          </a:p>
        </p:txBody>
      </p:sp>
      <p:cxnSp>
        <p:nvCxnSpPr>
          <p:cNvPr id="11273" name="AutoShape 9"/>
          <p:cNvCxnSpPr>
            <a:cxnSpLocks noChangeShapeType="1"/>
            <a:stCxn id="11267" idx="3"/>
            <a:endCxn id="11271" idx="0"/>
          </p:cNvCxnSpPr>
          <p:nvPr/>
        </p:nvCxnSpPr>
        <p:spPr bwMode="auto">
          <a:xfrm flipH="1">
            <a:off x="1371600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274" name="AutoShape 10"/>
          <p:cNvCxnSpPr>
            <a:cxnSpLocks noChangeShapeType="1"/>
            <a:stCxn id="11267" idx="5"/>
            <a:endCxn id="11272" idx="0"/>
          </p:cNvCxnSpPr>
          <p:nvPr/>
        </p:nvCxnSpPr>
        <p:spPr bwMode="auto">
          <a:xfrm>
            <a:off x="2028825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3375025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L</a:t>
            </a:r>
          </a:p>
        </p:txBody>
      </p:sp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4365625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M</a:t>
            </a:r>
          </a:p>
        </p:txBody>
      </p:sp>
      <p:cxnSp>
        <p:nvCxnSpPr>
          <p:cNvPr id="11277" name="AutoShape 13"/>
          <p:cNvCxnSpPr>
            <a:cxnSpLocks noChangeShapeType="1"/>
            <a:stCxn id="11268" idx="3"/>
            <a:endCxn id="11275" idx="0"/>
          </p:cNvCxnSpPr>
          <p:nvPr/>
        </p:nvCxnSpPr>
        <p:spPr bwMode="auto">
          <a:xfrm flipH="1">
            <a:off x="3603625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11278" name="AutoShape 14"/>
          <p:cNvCxnSpPr>
            <a:cxnSpLocks noChangeShapeType="1"/>
            <a:stCxn id="11268" idx="5"/>
            <a:endCxn id="11276" idx="0"/>
          </p:cNvCxnSpPr>
          <p:nvPr/>
        </p:nvCxnSpPr>
        <p:spPr bwMode="auto">
          <a:xfrm>
            <a:off x="4260850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aphicFrame>
        <p:nvGraphicFramePr>
          <p:cNvPr id="11279" name="Object 15"/>
          <p:cNvGraphicFramePr>
            <a:graphicFrameLocks noChangeAspect="1"/>
          </p:cNvGraphicFramePr>
          <p:nvPr/>
        </p:nvGraphicFramePr>
        <p:xfrm>
          <a:off x="3794125" y="2801938"/>
          <a:ext cx="593725" cy="228600"/>
        </p:xfrm>
        <a:graphic>
          <a:graphicData uri="http://schemas.openxmlformats.org/presentationml/2006/ole">
            <p:oleObj spid="_x0000_s194562" name="Equation" r:id="rId4" imgW="533160" imgH="215640" progId="Equation.3">
              <p:embed/>
            </p:oleObj>
          </a:graphicData>
        </a:graphic>
      </p:graphicFrame>
      <p:graphicFrame>
        <p:nvGraphicFramePr>
          <p:cNvPr id="11280" name="Object 16"/>
          <p:cNvGraphicFramePr>
            <a:graphicFrameLocks noChangeAspect="1"/>
          </p:cNvGraphicFramePr>
          <p:nvPr/>
        </p:nvGraphicFramePr>
        <p:xfrm>
          <a:off x="3790950" y="2497138"/>
          <a:ext cx="593725" cy="228600"/>
        </p:xfrm>
        <a:graphic>
          <a:graphicData uri="http://schemas.openxmlformats.org/presentationml/2006/ole">
            <p:oleObj spid="_x0000_s194563" name="Equation" r:id="rId5" imgW="533160" imgH="215640" progId="Equation.3">
              <p:embed/>
            </p:oleObj>
          </a:graphicData>
        </a:graphic>
      </p:graphicFrame>
      <p:graphicFrame>
        <p:nvGraphicFramePr>
          <p:cNvPr id="11281" name="Object 17"/>
          <p:cNvGraphicFramePr>
            <a:graphicFrameLocks noChangeAspect="1"/>
          </p:cNvGraphicFramePr>
          <p:nvPr/>
        </p:nvGraphicFramePr>
        <p:xfrm>
          <a:off x="4576763" y="3700463"/>
          <a:ext cx="593725" cy="228600"/>
        </p:xfrm>
        <a:graphic>
          <a:graphicData uri="http://schemas.openxmlformats.org/presentationml/2006/ole">
            <p:oleObj spid="_x0000_s194564" name="Equation" r:id="rId6" imgW="520560" imgH="215640" progId="Equation.3">
              <p:embed/>
            </p:oleObj>
          </a:graphicData>
        </a:graphic>
      </p:graphicFrame>
      <p:graphicFrame>
        <p:nvGraphicFramePr>
          <p:cNvPr id="11282" name="Object 18"/>
          <p:cNvGraphicFramePr>
            <a:graphicFrameLocks noChangeAspect="1"/>
          </p:cNvGraphicFramePr>
          <p:nvPr/>
        </p:nvGraphicFramePr>
        <p:xfrm>
          <a:off x="3035300" y="3700463"/>
          <a:ext cx="593725" cy="228600"/>
        </p:xfrm>
        <a:graphic>
          <a:graphicData uri="http://schemas.openxmlformats.org/presentationml/2006/ole">
            <p:oleObj spid="_x0000_s194565" name="Equation" r:id="rId7" imgW="482400" imgH="215640" progId="Equation.3">
              <p:embed/>
            </p:oleObj>
          </a:graphicData>
        </a:graphic>
      </p:graphicFrame>
      <p:graphicFrame>
        <p:nvGraphicFramePr>
          <p:cNvPr id="11283" name="Object 19"/>
          <p:cNvGraphicFramePr>
            <a:graphicFrameLocks noChangeAspect="1"/>
          </p:cNvGraphicFramePr>
          <p:nvPr/>
        </p:nvGraphicFramePr>
        <p:xfrm>
          <a:off x="4576763" y="4005263"/>
          <a:ext cx="593725" cy="228600"/>
        </p:xfrm>
        <a:graphic>
          <a:graphicData uri="http://schemas.openxmlformats.org/presentationml/2006/ole">
            <p:oleObj spid="_x0000_s194566" name="Equation" r:id="rId8" imgW="520560" imgH="215640" progId="Equation.3">
              <p:embed/>
            </p:oleObj>
          </a:graphicData>
        </a:graphic>
      </p:graphicFrame>
      <p:graphicFrame>
        <p:nvGraphicFramePr>
          <p:cNvPr id="11284" name="Object 20"/>
          <p:cNvGraphicFramePr>
            <a:graphicFrameLocks noChangeAspect="1"/>
          </p:cNvGraphicFramePr>
          <p:nvPr/>
        </p:nvGraphicFramePr>
        <p:xfrm>
          <a:off x="3032125" y="4005263"/>
          <a:ext cx="593725" cy="228600"/>
        </p:xfrm>
        <a:graphic>
          <a:graphicData uri="http://schemas.openxmlformats.org/presentationml/2006/ole">
            <p:oleObj spid="_x0000_s194567" name="Equation" r:id="rId9" imgW="495000" imgH="215640" progId="Equation.3">
              <p:embed/>
            </p:oleObj>
          </a:graphicData>
        </a:graphic>
      </p:graphicFrame>
      <p:graphicFrame>
        <p:nvGraphicFramePr>
          <p:cNvPr id="11285" name="Object 21"/>
          <p:cNvGraphicFramePr>
            <a:graphicFrameLocks noChangeAspect="1"/>
          </p:cNvGraphicFramePr>
          <p:nvPr/>
        </p:nvGraphicFramePr>
        <p:xfrm>
          <a:off x="1604963" y="2819400"/>
          <a:ext cx="593725" cy="228600"/>
        </p:xfrm>
        <a:graphic>
          <a:graphicData uri="http://schemas.openxmlformats.org/presentationml/2006/ole">
            <p:oleObj spid="_x0000_s194568" name="Equation" r:id="rId10" imgW="520560" imgH="215640" progId="Equation.3">
              <p:embed/>
            </p:oleObj>
          </a:graphicData>
        </a:graphic>
      </p:graphicFrame>
      <p:graphicFrame>
        <p:nvGraphicFramePr>
          <p:cNvPr id="11286" name="Object 22"/>
          <p:cNvGraphicFramePr>
            <a:graphicFrameLocks noChangeAspect="1"/>
          </p:cNvGraphicFramePr>
          <p:nvPr/>
        </p:nvGraphicFramePr>
        <p:xfrm>
          <a:off x="1593850" y="2514600"/>
          <a:ext cx="593725" cy="228600"/>
        </p:xfrm>
        <a:graphic>
          <a:graphicData uri="http://schemas.openxmlformats.org/presentationml/2006/ole">
            <p:oleObj spid="_x0000_s194569" name="Equation" r:id="rId11" imgW="533160" imgH="215640" progId="Equation.3">
              <p:embed/>
            </p:oleObj>
          </a:graphicData>
        </a:graphic>
      </p:graphicFrame>
      <p:graphicFrame>
        <p:nvGraphicFramePr>
          <p:cNvPr id="11287" name="Object 23"/>
          <p:cNvGraphicFramePr>
            <a:graphicFrameLocks noChangeAspect="1"/>
          </p:cNvGraphicFramePr>
          <p:nvPr/>
        </p:nvGraphicFramePr>
        <p:xfrm>
          <a:off x="757238" y="4005263"/>
          <a:ext cx="593725" cy="228600"/>
        </p:xfrm>
        <a:graphic>
          <a:graphicData uri="http://schemas.openxmlformats.org/presentationml/2006/ole">
            <p:oleObj spid="_x0000_s194570" name="Equation" r:id="rId12" imgW="482400" imgH="215640" progId="Equation.3">
              <p:embed/>
            </p:oleObj>
          </a:graphicData>
        </a:graphic>
      </p:graphicFrame>
      <p:graphicFrame>
        <p:nvGraphicFramePr>
          <p:cNvPr id="11288" name="Object 24"/>
          <p:cNvGraphicFramePr>
            <a:graphicFrameLocks noChangeAspect="1"/>
          </p:cNvGraphicFramePr>
          <p:nvPr/>
        </p:nvGraphicFramePr>
        <p:xfrm>
          <a:off x="749300" y="3700463"/>
          <a:ext cx="593725" cy="228600"/>
        </p:xfrm>
        <a:graphic>
          <a:graphicData uri="http://schemas.openxmlformats.org/presentationml/2006/ole">
            <p:oleObj spid="_x0000_s194571" name="Equation" r:id="rId13" imgW="482400" imgH="215640" progId="Equation.3">
              <p:embed/>
            </p:oleObj>
          </a:graphicData>
        </a:graphic>
      </p:graphicFrame>
      <p:graphicFrame>
        <p:nvGraphicFramePr>
          <p:cNvPr id="11289" name="Object 25"/>
          <p:cNvGraphicFramePr>
            <a:graphicFrameLocks noChangeAspect="1"/>
          </p:cNvGraphicFramePr>
          <p:nvPr/>
        </p:nvGraphicFramePr>
        <p:xfrm>
          <a:off x="2325688" y="4005263"/>
          <a:ext cx="593725" cy="228600"/>
        </p:xfrm>
        <a:graphic>
          <a:graphicData uri="http://schemas.openxmlformats.org/presentationml/2006/ole">
            <p:oleObj spid="_x0000_s194572" name="Equation" r:id="rId14" imgW="495000" imgH="215640" progId="Equation.3">
              <p:embed/>
            </p:oleObj>
          </a:graphicData>
        </a:graphic>
      </p:graphicFrame>
      <p:graphicFrame>
        <p:nvGraphicFramePr>
          <p:cNvPr id="11290" name="Object 26"/>
          <p:cNvGraphicFramePr>
            <a:graphicFrameLocks noChangeAspect="1"/>
          </p:cNvGraphicFramePr>
          <p:nvPr/>
        </p:nvGraphicFramePr>
        <p:xfrm>
          <a:off x="2328863" y="3700463"/>
          <a:ext cx="593725" cy="228600"/>
        </p:xfrm>
        <a:graphic>
          <a:graphicData uri="http://schemas.openxmlformats.org/presentationml/2006/ole">
            <p:oleObj spid="_x0000_s194573" name="Equation" r:id="rId15" imgW="469800" imgH="215640" progId="Equation.3">
              <p:embed/>
            </p:oleObj>
          </a:graphicData>
        </a:graphic>
      </p:graphicFrame>
      <p:sp>
        <p:nvSpPr>
          <p:cNvPr id="11291" name="Line 27"/>
          <p:cNvSpPr>
            <a:spLocks noChangeShapeType="1"/>
          </p:cNvSpPr>
          <p:nvPr/>
        </p:nvSpPr>
        <p:spPr bwMode="auto">
          <a:xfrm>
            <a:off x="3194050" y="2667000"/>
            <a:ext cx="434975" cy="239713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2" name="Line 28"/>
          <p:cNvSpPr>
            <a:spLocks noChangeShapeType="1"/>
          </p:cNvSpPr>
          <p:nvPr/>
        </p:nvSpPr>
        <p:spPr bwMode="auto">
          <a:xfrm flipH="1">
            <a:off x="2374900" y="2667000"/>
            <a:ext cx="38735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3" name="Line 29"/>
          <p:cNvSpPr>
            <a:spLocks noChangeShapeType="1"/>
          </p:cNvSpPr>
          <p:nvPr/>
        </p:nvSpPr>
        <p:spPr bwMode="auto">
          <a:xfrm flipH="1">
            <a:off x="1524000" y="3695700"/>
            <a:ext cx="139700" cy="2667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4" name="Line 30"/>
          <p:cNvSpPr>
            <a:spLocks noChangeShapeType="1"/>
          </p:cNvSpPr>
          <p:nvPr/>
        </p:nvSpPr>
        <p:spPr bwMode="auto">
          <a:xfrm flipH="1">
            <a:off x="3759200" y="3695700"/>
            <a:ext cx="139700" cy="2667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5" name="Line 31"/>
          <p:cNvSpPr>
            <a:spLocks noChangeShapeType="1"/>
          </p:cNvSpPr>
          <p:nvPr/>
        </p:nvSpPr>
        <p:spPr bwMode="auto">
          <a:xfrm>
            <a:off x="4298950" y="3695700"/>
            <a:ext cx="139700" cy="2667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6" name="Line 32"/>
          <p:cNvSpPr>
            <a:spLocks noChangeShapeType="1"/>
          </p:cNvSpPr>
          <p:nvPr/>
        </p:nvSpPr>
        <p:spPr bwMode="auto">
          <a:xfrm>
            <a:off x="2063750" y="3695700"/>
            <a:ext cx="139700" cy="2667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7" name="Line 33"/>
          <p:cNvSpPr>
            <a:spLocks noChangeShapeType="1"/>
          </p:cNvSpPr>
          <p:nvPr/>
        </p:nvSpPr>
        <p:spPr bwMode="auto">
          <a:xfrm flipV="1">
            <a:off x="1435100" y="423545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8" name="Line 34"/>
          <p:cNvSpPr>
            <a:spLocks noChangeShapeType="1"/>
          </p:cNvSpPr>
          <p:nvPr/>
        </p:nvSpPr>
        <p:spPr bwMode="auto">
          <a:xfrm flipV="1">
            <a:off x="3676650" y="423545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99" name="Line 35"/>
          <p:cNvSpPr>
            <a:spLocks noChangeShapeType="1"/>
          </p:cNvSpPr>
          <p:nvPr/>
        </p:nvSpPr>
        <p:spPr bwMode="auto">
          <a:xfrm flipH="1" flipV="1">
            <a:off x="4381500" y="423545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00" name="Line 36"/>
          <p:cNvSpPr>
            <a:spLocks noChangeShapeType="1"/>
          </p:cNvSpPr>
          <p:nvPr/>
        </p:nvSpPr>
        <p:spPr bwMode="auto">
          <a:xfrm flipH="1" flipV="1">
            <a:off x="2152650" y="422910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01" name="Line 37"/>
          <p:cNvSpPr>
            <a:spLocks noChangeShapeType="1"/>
          </p:cNvSpPr>
          <p:nvPr/>
        </p:nvSpPr>
        <p:spPr bwMode="auto">
          <a:xfrm flipH="1" flipV="1">
            <a:off x="3600450" y="3143250"/>
            <a:ext cx="38735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02" name="Line 38"/>
          <p:cNvSpPr>
            <a:spLocks noChangeShapeType="1"/>
          </p:cNvSpPr>
          <p:nvPr/>
        </p:nvSpPr>
        <p:spPr bwMode="auto">
          <a:xfrm flipV="1">
            <a:off x="1962150" y="3143250"/>
            <a:ext cx="38735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1303" name="Object 39"/>
          <p:cNvGraphicFramePr>
            <a:graphicFrameLocks noChangeAspect="1"/>
          </p:cNvGraphicFramePr>
          <p:nvPr/>
        </p:nvGraphicFramePr>
        <p:xfrm>
          <a:off x="5424488" y="2495550"/>
          <a:ext cx="2973387" cy="1036638"/>
        </p:xfrm>
        <a:graphic>
          <a:graphicData uri="http://schemas.openxmlformats.org/presentationml/2006/ole">
            <p:oleObj spid="_x0000_s194574" name="Equation" r:id="rId16" imgW="2400120" imgH="838080" progId="Equation.3">
              <p:embed/>
            </p:oleObj>
          </a:graphicData>
        </a:graphic>
      </p:graphicFrame>
      <p:sp>
        <p:nvSpPr>
          <p:cNvPr id="11304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MPE (max-prod)</a:t>
            </a:r>
          </a:p>
        </p:txBody>
      </p:sp>
      <p:graphicFrame>
        <p:nvGraphicFramePr>
          <p:cNvPr id="11305" name="Object 41"/>
          <p:cNvGraphicFramePr>
            <a:graphicFrameLocks noChangeAspect="1"/>
          </p:cNvGraphicFramePr>
          <p:nvPr/>
        </p:nvGraphicFramePr>
        <p:xfrm>
          <a:off x="5424488" y="3892550"/>
          <a:ext cx="3130550" cy="973138"/>
        </p:xfrm>
        <a:graphic>
          <a:graphicData uri="http://schemas.openxmlformats.org/presentationml/2006/ole">
            <p:oleObj spid="_x0000_s194575" name="Equation" r:id="rId17" imgW="2527200" imgH="7873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5" name="Rectangle 41"/>
          <p:cNvSpPr>
            <a:spLocks noGrp="1" noChangeArrowheads="1"/>
          </p:cNvSpPr>
          <p:nvPr>
            <p:ph type="title"/>
          </p:nvPr>
        </p:nvSpPr>
        <p:spPr>
          <a:xfrm>
            <a:off x="224631" y="579438"/>
            <a:ext cx="8593138" cy="762000"/>
          </a:xfrm>
        </p:spPr>
        <p:txBody>
          <a:bodyPr/>
          <a:lstStyle/>
          <a:p>
            <a:r>
              <a:rPr lang="en-US" sz="4000" dirty="0"/>
              <a:t>CSP – consistency (projection-join)</a:t>
            </a:r>
          </a:p>
        </p:txBody>
      </p:sp>
      <p:sp>
        <p:nvSpPr>
          <p:cNvPr id="6223" name="Oval 79"/>
          <p:cNvSpPr>
            <a:spLocks noChangeArrowheads="1"/>
          </p:cNvSpPr>
          <p:nvPr/>
        </p:nvSpPr>
        <p:spPr bwMode="auto">
          <a:xfrm>
            <a:off x="2754313" y="23622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 anchorCtr="1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X</a:t>
            </a:r>
          </a:p>
        </p:txBody>
      </p:sp>
      <p:sp>
        <p:nvSpPr>
          <p:cNvPr id="6224" name="Oval 80"/>
          <p:cNvSpPr>
            <a:spLocks noChangeArrowheads="1"/>
          </p:cNvSpPr>
          <p:nvPr/>
        </p:nvSpPr>
        <p:spPr bwMode="auto">
          <a:xfrm>
            <a:off x="1638300" y="3352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Y</a:t>
            </a:r>
          </a:p>
        </p:txBody>
      </p:sp>
      <p:sp>
        <p:nvSpPr>
          <p:cNvPr id="6225" name="Oval 81"/>
          <p:cNvSpPr>
            <a:spLocks noChangeArrowheads="1"/>
          </p:cNvSpPr>
          <p:nvPr/>
        </p:nvSpPr>
        <p:spPr bwMode="auto">
          <a:xfrm>
            <a:off x="3870325" y="3352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Z</a:t>
            </a:r>
          </a:p>
        </p:txBody>
      </p:sp>
      <p:cxnSp>
        <p:nvCxnSpPr>
          <p:cNvPr id="6226" name="AutoShape 82"/>
          <p:cNvCxnSpPr>
            <a:cxnSpLocks noChangeShapeType="1"/>
            <a:stCxn id="6223" idx="3"/>
            <a:endCxn id="6224" idx="0"/>
          </p:cNvCxnSpPr>
          <p:nvPr/>
        </p:nvCxnSpPr>
        <p:spPr bwMode="auto">
          <a:xfrm flipH="1">
            <a:off x="1866900" y="2752725"/>
            <a:ext cx="954088" cy="600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227" name="AutoShape 83"/>
          <p:cNvCxnSpPr>
            <a:cxnSpLocks noChangeShapeType="1"/>
            <a:stCxn id="6223" idx="5"/>
            <a:endCxn id="6225" idx="0"/>
          </p:cNvCxnSpPr>
          <p:nvPr/>
        </p:nvCxnSpPr>
        <p:spPr bwMode="auto">
          <a:xfrm>
            <a:off x="3144838" y="2752725"/>
            <a:ext cx="954087" cy="600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228" name="Oval 84"/>
          <p:cNvSpPr>
            <a:spLocks noChangeArrowheads="1"/>
          </p:cNvSpPr>
          <p:nvPr/>
        </p:nvSpPr>
        <p:spPr bwMode="auto">
          <a:xfrm>
            <a:off x="1143000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T</a:t>
            </a:r>
          </a:p>
        </p:txBody>
      </p:sp>
      <p:sp>
        <p:nvSpPr>
          <p:cNvPr id="6229" name="Oval 85"/>
          <p:cNvSpPr>
            <a:spLocks noChangeArrowheads="1"/>
          </p:cNvSpPr>
          <p:nvPr/>
        </p:nvSpPr>
        <p:spPr bwMode="auto">
          <a:xfrm>
            <a:off x="2133600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R</a:t>
            </a:r>
          </a:p>
        </p:txBody>
      </p:sp>
      <p:cxnSp>
        <p:nvCxnSpPr>
          <p:cNvPr id="6230" name="AutoShape 86"/>
          <p:cNvCxnSpPr>
            <a:cxnSpLocks noChangeShapeType="1"/>
            <a:stCxn id="6224" idx="3"/>
            <a:endCxn id="6228" idx="0"/>
          </p:cNvCxnSpPr>
          <p:nvPr/>
        </p:nvCxnSpPr>
        <p:spPr bwMode="auto">
          <a:xfrm flipH="1">
            <a:off x="1371600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231" name="AutoShape 87"/>
          <p:cNvCxnSpPr>
            <a:cxnSpLocks noChangeShapeType="1"/>
            <a:stCxn id="6224" idx="5"/>
            <a:endCxn id="6229" idx="0"/>
          </p:cNvCxnSpPr>
          <p:nvPr/>
        </p:nvCxnSpPr>
        <p:spPr bwMode="auto">
          <a:xfrm>
            <a:off x="2028825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6232" name="Oval 88"/>
          <p:cNvSpPr>
            <a:spLocks noChangeArrowheads="1"/>
          </p:cNvSpPr>
          <p:nvPr/>
        </p:nvSpPr>
        <p:spPr bwMode="auto">
          <a:xfrm>
            <a:off x="3375025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L</a:t>
            </a:r>
          </a:p>
        </p:txBody>
      </p:sp>
      <p:sp>
        <p:nvSpPr>
          <p:cNvPr id="6233" name="Oval 89"/>
          <p:cNvSpPr>
            <a:spLocks noChangeArrowheads="1"/>
          </p:cNvSpPr>
          <p:nvPr/>
        </p:nvSpPr>
        <p:spPr bwMode="auto">
          <a:xfrm>
            <a:off x="4365625" y="4495800"/>
            <a:ext cx="457200" cy="457200"/>
          </a:xfrm>
          <a:prstGeom prst="ellipse">
            <a:avLst/>
          </a:prstGeom>
          <a:solidFill>
            <a:srgbClr val="9DEC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800">
                <a:latin typeface="Arial" charset="0"/>
                <a:cs typeface="Arial" charset="0"/>
              </a:rPr>
              <a:t>M</a:t>
            </a:r>
          </a:p>
        </p:txBody>
      </p:sp>
      <p:cxnSp>
        <p:nvCxnSpPr>
          <p:cNvPr id="6234" name="AutoShape 90"/>
          <p:cNvCxnSpPr>
            <a:cxnSpLocks noChangeShapeType="1"/>
            <a:stCxn id="6225" idx="3"/>
            <a:endCxn id="6232" idx="0"/>
          </p:cNvCxnSpPr>
          <p:nvPr/>
        </p:nvCxnSpPr>
        <p:spPr bwMode="auto">
          <a:xfrm flipH="1">
            <a:off x="3603625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6235" name="AutoShape 91"/>
          <p:cNvCxnSpPr>
            <a:cxnSpLocks noChangeShapeType="1"/>
            <a:stCxn id="6225" idx="5"/>
            <a:endCxn id="6233" idx="0"/>
          </p:cNvCxnSpPr>
          <p:nvPr/>
        </p:nvCxnSpPr>
        <p:spPr bwMode="auto">
          <a:xfrm>
            <a:off x="4260850" y="3743325"/>
            <a:ext cx="333375" cy="752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graphicFrame>
        <p:nvGraphicFramePr>
          <p:cNvPr id="6236" name="Object 92"/>
          <p:cNvGraphicFramePr>
            <a:graphicFrameLocks noChangeAspect="1"/>
          </p:cNvGraphicFramePr>
          <p:nvPr/>
        </p:nvGraphicFramePr>
        <p:xfrm>
          <a:off x="3794125" y="2801938"/>
          <a:ext cx="593725" cy="228600"/>
        </p:xfrm>
        <a:graphic>
          <a:graphicData uri="http://schemas.openxmlformats.org/presentationml/2006/ole">
            <p:oleObj spid="_x0000_s195586" name="Equation" r:id="rId4" imgW="533160" imgH="215640" progId="Equation.3">
              <p:embed/>
            </p:oleObj>
          </a:graphicData>
        </a:graphic>
      </p:graphicFrame>
      <p:graphicFrame>
        <p:nvGraphicFramePr>
          <p:cNvPr id="6237" name="Object 93"/>
          <p:cNvGraphicFramePr>
            <a:graphicFrameLocks noChangeAspect="1"/>
          </p:cNvGraphicFramePr>
          <p:nvPr/>
        </p:nvGraphicFramePr>
        <p:xfrm>
          <a:off x="4576763" y="4005263"/>
          <a:ext cx="593725" cy="228600"/>
        </p:xfrm>
        <a:graphic>
          <a:graphicData uri="http://schemas.openxmlformats.org/presentationml/2006/ole">
            <p:oleObj spid="_x0000_s195587" name="Equation" r:id="rId5" imgW="520560" imgH="215640" progId="Equation.3">
              <p:embed/>
            </p:oleObj>
          </a:graphicData>
        </a:graphic>
      </p:graphicFrame>
      <p:graphicFrame>
        <p:nvGraphicFramePr>
          <p:cNvPr id="6238" name="Object 94"/>
          <p:cNvGraphicFramePr>
            <a:graphicFrameLocks noChangeAspect="1"/>
          </p:cNvGraphicFramePr>
          <p:nvPr/>
        </p:nvGraphicFramePr>
        <p:xfrm>
          <a:off x="3032125" y="4005263"/>
          <a:ext cx="593725" cy="228600"/>
        </p:xfrm>
        <a:graphic>
          <a:graphicData uri="http://schemas.openxmlformats.org/presentationml/2006/ole">
            <p:oleObj spid="_x0000_s195588" name="Equation" r:id="rId6" imgW="495000" imgH="215640" progId="Equation.3">
              <p:embed/>
            </p:oleObj>
          </a:graphicData>
        </a:graphic>
      </p:graphicFrame>
      <p:graphicFrame>
        <p:nvGraphicFramePr>
          <p:cNvPr id="6239" name="Object 95"/>
          <p:cNvGraphicFramePr>
            <a:graphicFrameLocks noChangeAspect="1"/>
          </p:cNvGraphicFramePr>
          <p:nvPr/>
        </p:nvGraphicFramePr>
        <p:xfrm>
          <a:off x="1604963" y="2819400"/>
          <a:ext cx="593725" cy="228600"/>
        </p:xfrm>
        <a:graphic>
          <a:graphicData uri="http://schemas.openxmlformats.org/presentationml/2006/ole">
            <p:oleObj spid="_x0000_s195589" name="Equation" r:id="rId7" imgW="520560" imgH="215640" progId="Equation.3">
              <p:embed/>
            </p:oleObj>
          </a:graphicData>
        </a:graphic>
      </p:graphicFrame>
      <p:graphicFrame>
        <p:nvGraphicFramePr>
          <p:cNvPr id="6240" name="Object 96"/>
          <p:cNvGraphicFramePr>
            <a:graphicFrameLocks noChangeAspect="1"/>
          </p:cNvGraphicFramePr>
          <p:nvPr/>
        </p:nvGraphicFramePr>
        <p:xfrm>
          <a:off x="757238" y="4005263"/>
          <a:ext cx="593725" cy="228600"/>
        </p:xfrm>
        <a:graphic>
          <a:graphicData uri="http://schemas.openxmlformats.org/presentationml/2006/ole">
            <p:oleObj spid="_x0000_s195590" name="Equation" r:id="rId8" imgW="482400" imgH="215640" progId="Equation.3">
              <p:embed/>
            </p:oleObj>
          </a:graphicData>
        </a:graphic>
      </p:graphicFrame>
      <p:graphicFrame>
        <p:nvGraphicFramePr>
          <p:cNvPr id="6241" name="Object 97"/>
          <p:cNvGraphicFramePr>
            <a:graphicFrameLocks noChangeAspect="1"/>
          </p:cNvGraphicFramePr>
          <p:nvPr/>
        </p:nvGraphicFramePr>
        <p:xfrm>
          <a:off x="2325688" y="4005263"/>
          <a:ext cx="593725" cy="228600"/>
        </p:xfrm>
        <a:graphic>
          <a:graphicData uri="http://schemas.openxmlformats.org/presentationml/2006/ole">
            <p:oleObj spid="_x0000_s195591" name="Equation" r:id="rId9" imgW="495000" imgH="215640" progId="Equation.3">
              <p:embed/>
            </p:oleObj>
          </a:graphicData>
        </a:graphic>
      </p:graphicFrame>
      <p:sp>
        <p:nvSpPr>
          <p:cNvPr id="6242" name="Line 98"/>
          <p:cNvSpPr>
            <a:spLocks noChangeShapeType="1"/>
          </p:cNvSpPr>
          <p:nvPr/>
        </p:nvSpPr>
        <p:spPr bwMode="auto">
          <a:xfrm flipV="1">
            <a:off x="1435100" y="423545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3" name="Line 99"/>
          <p:cNvSpPr>
            <a:spLocks noChangeShapeType="1"/>
          </p:cNvSpPr>
          <p:nvPr/>
        </p:nvSpPr>
        <p:spPr bwMode="auto">
          <a:xfrm flipV="1">
            <a:off x="3676650" y="423545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4" name="Line 100"/>
          <p:cNvSpPr>
            <a:spLocks noChangeShapeType="1"/>
          </p:cNvSpPr>
          <p:nvPr/>
        </p:nvSpPr>
        <p:spPr bwMode="auto">
          <a:xfrm flipH="1" flipV="1">
            <a:off x="4381500" y="423545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5" name="Line 101"/>
          <p:cNvSpPr>
            <a:spLocks noChangeShapeType="1"/>
          </p:cNvSpPr>
          <p:nvPr/>
        </p:nvSpPr>
        <p:spPr bwMode="auto">
          <a:xfrm flipH="1" flipV="1">
            <a:off x="2152650" y="4229100"/>
            <a:ext cx="139700" cy="2667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6" name="Line 102"/>
          <p:cNvSpPr>
            <a:spLocks noChangeShapeType="1"/>
          </p:cNvSpPr>
          <p:nvPr/>
        </p:nvSpPr>
        <p:spPr bwMode="auto">
          <a:xfrm flipH="1" flipV="1">
            <a:off x="3600450" y="3143250"/>
            <a:ext cx="38735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247" name="Line 103"/>
          <p:cNvSpPr>
            <a:spLocks noChangeShapeType="1"/>
          </p:cNvSpPr>
          <p:nvPr/>
        </p:nvSpPr>
        <p:spPr bwMode="auto">
          <a:xfrm flipV="1">
            <a:off x="1962150" y="3143250"/>
            <a:ext cx="38735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248" name="Object 104"/>
          <p:cNvGraphicFramePr>
            <a:graphicFrameLocks noChangeAspect="1"/>
          </p:cNvGraphicFramePr>
          <p:nvPr/>
        </p:nvGraphicFramePr>
        <p:xfrm>
          <a:off x="5557838" y="2151063"/>
          <a:ext cx="2692400" cy="1112837"/>
        </p:xfrm>
        <a:graphic>
          <a:graphicData uri="http://schemas.openxmlformats.org/presentationml/2006/ole">
            <p:oleObj spid="_x0000_s195592" name="Equation" r:id="rId10" imgW="2171520" imgH="9014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1289</Words>
  <Application>Microsoft Office PowerPoint</Application>
  <PresentationFormat>On-screen Show (4:3)</PresentationFormat>
  <Paragraphs>774</Paragraphs>
  <Slides>74</Slides>
  <Notes>74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74</vt:i4>
      </vt:variant>
    </vt:vector>
  </HeadingPairs>
  <TitlesOfParts>
    <vt:vector size="78" baseType="lpstr">
      <vt:lpstr>Office Theme</vt:lpstr>
      <vt:lpstr>Bitmap Image</vt:lpstr>
      <vt:lpstr>Photo Editor Photo</vt:lpstr>
      <vt:lpstr>Equation</vt:lpstr>
      <vt:lpstr>Exact Inference Algorithms  Bucket-elimination and more </vt:lpstr>
      <vt:lpstr>Slide 2</vt:lpstr>
      <vt:lpstr>Counting</vt:lpstr>
      <vt:lpstr>Maximization</vt:lpstr>
      <vt:lpstr>Min-Cost Assignment</vt:lpstr>
      <vt:lpstr>Belief Updating</vt:lpstr>
      <vt:lpstr>Belief updating (sum-prod)</vt:lpstr>
      <vt:lpstr>MPE (max-prod)</vt:lpstr>
      <vt:lpstr>CSP – consistency (projection-join)</vt:lpstr>
      <vt:lpstr>#CSP (sum-prod)</vt:lpstr>
      <vt:lpstr>Tree-solving</vt:lpstr>
      <vt:lpstr>Belief Propagation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Exact Inference Algorithms  Bucket-elimination </vt:lpstr>
      <vt:lpstr>Slide 22</vt:lpstr>
      <vt:lpstr>Slide 23</vt:lpstr>
      <vt:lpstr>Slide 24</vt:lpstr>
      <vt:lpstr>Slide 25</vt:lpstr>
      <vt:lpstr> Belief Updating  </vt:lpstr>
      <vt:lpstr>  Belief updating: P(X|evidence)=?</vt:lpstr>
      <vt:lpstr> Bucket elimination   Algorithm BE-bel (Dechter 1996)</vt:lpstr>
      <vt:lpstr>Slide 29</vt:lpstr>
      <vt:lpstr>Slide 30</vt:lpstr>
      <vt:lpstr>Slide 31</vt:lpstr>
      <vt:lpstr>Slide 32</vt:lpstr>
      <vt:lpstr>Slide 33</vt:lpstr>
      <vt:lpstr>Slide 34</vt:lpstr>
      <vt:lpstr>Student Network example</vt:lpstr>
      <vt:lpstr>Slide 36</vt:lpstr>
      <vt:lpstr>The induced-width</vt:lpstr>
      <vt:lpstr>Complexity of elimination</vt:lpstr>
      <vt:lpstr>Slide 39</vt:lpstr>
      <vt:lpstr>Slide 40</vt:lpstr>
      <vt:lpstr>The impact of observations</vt:lpstr>
      <vt:lpstr>Probabilistic Inference Tasks</vt:lpstr>
      <vt:lpstr>   Algorithm elim-mpe  (Dechter 1996)</vt:lpstr>
      <vt:lpstr>Generating the MPE-tuple</vt:lpstr>
      <vt:lpstr>Min-Cost Assignment</vt:lpstr>
      <vt:lpstr>Slide 46</vt:lpstr>
      <vt:lpstr>Slide 47</vt:lpstr>
      <vt:lpstr>Finding small induced-width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</vt:vector>
  </TitlesOfParts>
  <Company>University of California, Irvine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Sidharth Shekhar</dc:creator>
  <cp:lastModifiedBy>Rina Dechter</cp:lastModifiedBy>
  <cp:revision>20</cp:revision>
  <dcterms:created xsi:type="dcterms:W3CDTF">2010-05-12T05:17:07Z</dcterms:created>
  <dcterms:modified xsi:type="dcterms:W3CDTF">2010-05-25T21:40:28Z</dcterms:modified>
</cp:coreProperties>
</file>