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3" r:id="rId2"/>
    <p:sldId id="330" r:id="rId3"/>
    <p:sldId id="331" r:id="rId4"/>
    <p:sldId id="356" r:id="rId5"/>
    <p:sldId id="396" r:id="rId6"/>
    <p:sldId id="408" r:id="rId7"/>
    <p:sldId id="400" r:id="rId8"/>
    <p:sldId id="332" r:id="rId9"/>
    <p:sldId id="377" r:id="rId10"/>
    <p:sldId id="383" r:id="rId11"/>
    <p:sldId id="343" r:id="rId12"/>
    <p:sldId id="344" r:id="rId13"/>
    <p:sldId id="409" r:id="rId14"/>
    <p:sldId id="345" r:id="rId15"/>
    <p:sldId id="346" r:id="rId16"/>
    <p:sldId id="350" r:id="rId17"/>
    <p:sldId id="351" r:id="rId18"/>
    <p:sldId id="352" r:id="rId19"/>
    <p:sldId id="359" r:id="rId20"/>
    <p:sldId id="362" r:id="rId21"/>
    <p:sldId id="3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F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41" autoAdjust="0"/>
  </p:normalViewPr>
  <p:slideViewPr>
    <p:cSldViewPr snapToGrid="0" snapToObjects="1">
      <p:cViewPr>
        <p:scale>
          <a:sx n="60" d="100"/>
          <a:sy n="60" d="100"/>
        </p:scale>
        <p:origin x="-15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1D4B-7653-C14D-941F-424F07F92748}" type="datetimeFigureOut">
              <a:rPr lang="en-US" smtClean="0"/>
              <a:pPr/>
              <a:t>8/23/2014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4C52-5AB3-F545-A117-779A6EFEB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20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E367D-32D5-1645-9130-A35F69AFA314}" type="datetimeFigureOut">
              <a:rPr lang="en-US" smtClean="0"/>
              <a:pPr/>
              <a:t>8/23/2014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E70D9-D696-EC4D-BCC7-471FDAE0B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57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57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74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2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1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79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2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93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E70D9-D696-EC4D-BCC7-471FDAE0B3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033D-B5F3-9746-8D25-6DE03521A0F6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580A-C695-C14A-8584-6575EA1FB566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DD31-8D2B-8B47-B031-ACC3E86DDB26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E715-31AD-714F-83DD-A6B182D43666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7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21BD-5802-DB4A-8BA8-386C29FA0B2E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60E5-BDBA-6347-A102-67D20FC6C5EC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3013-4EF5-7B47-8F5E-DDC19B90B294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58AB-4C5E-F54F-8705-B8B1C8EEA800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7D09F-3CA1-0346-B137-BD437DAFA730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2B24-178A-4A4D-A1BA-ED9CF865ACB9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0E77-8EA7-454D-8623-322D54EB532B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D36D-81C1-F740-88C7-1E694CC3F46F}" type="datetime1">
              <a:rPr lang="en-US" smtClean="0"/>
              <a:pPr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01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0323-D599-124E-AC2E-B402BC4796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0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7849"/>
            <a:ext cx="9144000" cy="1683868"/>
          </a:xfrm>
        </p:spPr>
        <p:txBody>
          <a:bodyPr>
            <a:noAutofit/>
          </a:bodyPr>
          <a:lstStyle/>
          <a:p>
            <a:r>
              <a:rPr lang="en-US" sz="3350" b="1" dirty="0" smtClean="0">
                <a:solidFill>
                  <a:srgbClr val="00B0F0"/>
                </a:solidFill>
              </a:rPr>
              <a:t>Peeking into Your App</a:t>
            </a:r>
            <a:r>
              <a:rPr lang="en-US" sz="3350" b="1" dirty="0" smtClean="0"/>
              <a:t> </a:t>
            </a:r>
            <a:r>
              <a:rPr lang="en-US" sz="3350" b="1" dirty="0" smtClean="0">
                <a:solidFill>
                  <a:srgbClr val="FF0000"/>
                </a:solidFill>
              </a:rPr>
              <a:t>without Actually Seeing It</a:t>
            </a:r>
            <a:r>
              <a:rPr lang="en-US" sz="3350" b="1" dirty="0" smtClean="0"/>
              <a:t>: </a:t>
            </a:r>
            <a:br>
              <a:rPr lang="en-US" sz="3350" b="1" dirty="0" smtClean="0"/>
            </a:br>
            <a:r>
              <a:rPr lang="en-US" sz="3350" b="1" dirty="0" smtClean="0"/>
              <a:t>UI State Inference and Novel Android Attacks</a:t>
            </a:r>
            <a:endParaRPr lang="en-US" sz="335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87368"/>
            <a:ext cx="9144000" cy="14479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F7F7F"/>
                </a:solidFill>
              </a:rPr>
              <a:t>Qi Alfred Chen</a:t>
            </a:r>
            <a:r>
              <a:rPr lang="en-US" dirty="0" smtClean="0">
                <a:solidFill>
                  <a:srgbClr val="7F7F7F"/>
                </a:solidFill>
              </a:rPr>
              <a:t>, </a:t>
            </a:r>
            <a:r>
              <a:rPr lang="en-US" dirty="0" err="1" smtClean="0">
                <a:solidFill>
                  <a:srgbClr val="7F7F7F"/>
                </a:solidFill>
              </a:rPr>
              <a:t>Zhiyun</a:t>
            </a:r>
            <a:r>
              <a:rPr lang="en-US" dirty="0">
                <a:solidFill>
                  <a:srgbClr val="7F7F7F"/>
                </a:solidFill>
              </a:rPr>
              <a:t> Qian†, </a:t>
            </a:r>
            <a:r>
              <a:rPr lang="en-US" dirty="0" smtClean="0">
                <a:solidFill>
                  <a:srgbClr val="7F7F7F"/>
                </a:solidFill>
              </a:rPr>
              <a:t>Z. Morley Mao</a:t>
            </a:r>
          </a:p>
          <a:p>
            <a:r>
              <a:rPr lang="en-US" sz="2800" i="1" dirty="0" smtClean="0">
                <a:solidFill>
                  <a:srgbClr val="7F7F7F"/>
                </a:solidFill>
              </a:rPr>
              <a:t>University of Michigan</a:t>
            </a:r>
            <a:r>
              <a:rPr lang="en-US" altLang="zh-CN" sz="2800" i="1" dirty="0"/>
              <a:t>, </a:t>
            </a:r>
            <a:r>
              <a:rPr lang="en-US" altLang="zh-CN" sz="2800" dirty="0" smtClean="0"/>
              <a:t>†</a:t>
            </a:r>
            <a:r>
              <a:rPr lang="en-US" altLang="zh-CN" sz="2800" i="1" dirty="0" smtClean="0"/>
              <a:t>University of California - Riverside</a:t>
            </a:r>
            <a:endParaRPr lang="en-US" sz="2800" i="1" dirty="0">
              <a:solidFill>
                <a:srgbClr val="7F7F7F"/>
              </a:solidFill>
            </a:endParaRPr>
          </a:p>
        </p:txBody>
      </p:sp>
      <p:pic>
        <p:nvPicPr>
          <p:cNvPr id="5" name="图片 4" descr="log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63" y="5307746"/>
            <a:ext cx="5273700" cy="10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953" y="2253715"/>
            <a:ext cx="1996801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 single bit </a:t>
            </a: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of information</a:t>
            </a:r>
          </a:p>
          <a:p>
            <a:pPr algn="ctr"/>
            <a:endParaRPr lang="zh-CN" altLang="en-US" sz="2400" i="1" u="sng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Attack General Steps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圆角矩形 5"/>
          <p:cNvSpPr/>
          <p:nvPr/>
        </p:nvSpPr>
        <p:spPr>
          <a:xfrm>
            <a:off x="252249" y="3171680"/>
            <a:ext cx="2096813" cy="126124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Activity</a:t>
            </a:r>
          </a:p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transition detection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42288" y="3171680"/>
            <a:ext cx="2144112" cy="126124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Activity</a:t>
            </a:r>
          </a:p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inference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612647" y="2646637"/>
            <a:ext cx="2245604" cy="1052861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UI state hijacking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2349062" y="3581585"/>
            <a:ext cx="993226" cy="5609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20351708">
            <a:off x="5553637" y="3143015"/>
            <a:ext cx="993226" cy="5609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009941" y="5063312"/>
            <a:ext cx="3234519" cy="13102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Newly-discovered Shared-memory </a:t>
            </a:r>
          </a:p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side channel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571715" y="5027006"/>
            <a:ext cx="3348000" cy="13738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Other side channels (e.g., CPU, network activity)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 rot="14086635">
            <a:off x="1554306" y="4432923"/>
            <a:ext cx="599090" cy="635027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3939087">
            <a:off x="4869781" y="4411517"/>
            <a:ext cx="636846" cy="63502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8579027">
            <a:off x="3485253" y="4433920"/>
            <a:ext cx="661974" cy="63502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uistatemach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063" y="1349398"/>
            <a:ext cx="2513937" cy="1754042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3132812" y="1335750"/>
            <a:ext cx="781388" cy="7148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5164521" y="1335750"/>
            <a:ext cx="469614" cy="1879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17395" y="2136304"/>
            <a:ext cx="249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solidFill>
                  <a:srgbClr val="0070C0"/>
                </a:solidFill>
              </a:rPr>
              <a:t>UI state based attacks:</a:t>
            </a:r>
            <a:endParaRPr lang="zh-CN" altLang="en-US" u="sng" dirty="0"/>
          </a:p>
        </p:txBody>
      </p:sp>
      <p:sp>
        <p:nvSpPr>
          <p:cNvPr id="23" name="圆角矩形 22"/>
          <p:cNvSpPr/>
          <p:nvPr/>
        </p:nvSpPr>
        <p:spPr>
          <a:xfrm>
            <a:off x="6611332" y="4003893"/>
            <a:ext cx="2256443" cy="93426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Camera peeking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右箭头 23"/>
          <p:cNvSpPr/>
          <p:nvPr/>
        </p:nvSpPr>
        <p:spPr>
          <a:xfrm rot="1343752">
            <a:off x="5555801" y="4002468"/>
            <a:ext cx="993226" cy="5609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92827E-6 C 0.02153 -0.01227 0.04323 -0.02453 0.06441 -0.02453 C 0.08542 -0.02453 0.10608 -0.01227 0.12674 4.92827E-6 " pathEditMode="relative" rAng="0" ptsTypes="aaA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8" grpId="1" animBg="1"/>
      <p:bldP spid="22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Shared-Memory Side Channel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Finding</a:t>
            </a:r>
            <a:r>
              <a:rPr lang="en-US" altLang="zh-CN" dirty="0" smtClean="0"/>
              <a:t>: shared virtual memory size changes are correlated with Android window events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52560" y="3641822"/>
            <a:ext cx="1753929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Shared virtual memory size in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public</a:t>
            </a:r>
            <a:r>
              <a:rPr lang="en-US" altLang="zh-CN" sz="2000" dirty="0" smtClean="0"/>
              <a:t> file</a:t>
            </a:r>
          </a:p>
          <a:p>
            <a:pPr algn="ctr"/>
            <a:r>
              <a:rPr lang="en-US" altLang="zh-CN" sz="1850" b="1" i="1" dirty="0" smtClean="0"/>
              <a:t>/</a:t>
            </a:r>
            <a:r>
              <a:rPr lang="en-US" altLang="zh-CN" sz="1850" b="1" i="1" dirty="0" err="1" smtClean="0"/>
              <a:t>proc</a:t>
            </a:r>
            <a:r>
              <a:rPr lang="en-US" altLang="zh-CN" sz="1850" b="1" i="1" dirty="0" smtClean="0"/>
              <a:t>/</a:t>
            </a:r>
            <a:r>
              <a:rPr lang="en-US" altLang="zh-CN" sz="1850" b="1" i="1" dirty="0" err="1" smtClean="0"/>
              <a:t>pid</a:t>
            </a:r>
            <a:r>
              <a:rPr lang="en-US" altLang="zh-CN" sz="1850" b="1" i="1" dirty="0" smtClean="0"/>
              <a:t>/</a:t>
            </a:r>
            <a:r>
              <a:rPr lang="en-US" altLang="zh-CN" sz="1850" b="1" i="1" dirty="0" err="1" smtClean="0"/>
              <a:t>statm</a:t>
            </a:r>
            <a:endParaRPr lang="zh-CN" altLang="en-US" sz="1850" b="1" i="1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671216" y="4130559"/>
            <a:ext cx="0" cy="126660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671216" y="5397159"/>
            <a:ext cx="67791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070745" y="4963886"/>
            <a:ext cx="108561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4132614" y="4465122"/>
            <a:ext cx="0" cy="51063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132614" y="4488872"/>
            <a:ext cx="131515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6572934" y="4476997"/>
            <a:ext cx="0" cy="51063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6561059" y="4963886"/>
            <a:ext cx="1716043" cy="11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282047" y="4488872"/>
            <a:ext cx="125878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7267707" y="4488872"/>
            <a:ext cx="0" cy="4750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47705" y="4073373"/>
            <a:ext cx="160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Proportional to window size</a:t>
            </a:r>
            <a:endParaRPr lang="zh-CN" altLang="en-US" b="1" dirty="0"/>
          </a:p>
        </p:txBody>
      </p:sp>
      <p:sp>
        <p:nvSpPr>
          <p:cNvPr id="40" name="右箭头 39"/>
          <p:cNvSpPr/>
          <p:nvPr/>
        </p:nvSpPr>
        <p:spPr>
          <a:xfrm rot="9337804">
            <a:off x="7542991" y="4559179"/>
            <a:ext cx="326176" cy="228856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610099" y="4181008"/>
            <a:ext cx="1068779" cy="1030474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026669" y="4181008"/>
            <a:ext cx="1068779" cy="1030474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 descr="windowdet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21" y="5555743"/>
            <a:ext cx="5058481" cy="943107"/>
          </a:xfrm>
          <a:prstGeom prst="rect">
            <a:avLst/>
          </a:prstGeom>
        </p:spPr>
      </p:pic>
      <p:sp>
        <p:nvSpPr>
          <p:cNvPr id="47" name="下箭头 46"/>
          <p:cNvSpPr/>
          <p:nvPr/>
        </p:nvSpPr>
        <p:spPr>
          <a:xfrm>
            <a:off x="3942606" y="5092732"/>
            <a:ext cx="380013" cy="5480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下箭头 47"/>
          <p:cNvSpPr/>
          <p:nvPr/>
        </p:nvSpPr>
        <p:spPr>
          <a:xfrm>
            <a:off x="6382927" y="5092732"/>
            <a:ext cx="380013" cy="5480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32" y="2640151"/>
            <a:ext cx="1283023" cy="1458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0" y="2620849"/>
            <a:ext cx="1290933" cy="14581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9" y="2617022"/>
            <a:ext cx="1283023" cy="14581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47601" y="2811529"/>
            <a:ext cx="201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Window</a:t>
            </a:r>
          </a:p>
          <a:p>
            <a:pPr algn="ctr"/>
            <a:r>
              <a:rPr lang="en-US" altLang="zh-CN" sz="2000" b="1" dirty="0"/>
              <a:t>p</a:t>
            </a:r>
            <a:r>
              <a:rPr lang="en-US" altLang="zh-CN" sz="2000" b="1" dirty="0" smtClean="0"/>
              <a:t>op-up</a:t>
            </a:r>
            <a:endParaRPr lang="zh-CN" alt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911468" y="2810825"/>
            <a:ext cx="201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/>
              <a:t>Window</a:t>
            </a:r>
          </a:p>
          <a:p>
            <a:pPr algn="ctr"/>
            <a:r>
              <a:rPr lang="en-US" altLang="zh-CN" sz="2000" b="1" dirty="0" smtClean="0"/>
              <a:t>close</a:t>
            </a:r>
            <a:endParaRPr lang="zh-CN" altLang="en-US" sz="2000" b="1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070745" y="3641822"/>
            <a:ext cx="95033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5447769" y="3641822"/>
            <a:ext cx="95033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676724" y="4964830"/>
            <a:ext cx="139402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447769" y="4494972"/>
            <a:ext cx="112516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40" grpId="0" animBg="1"/>
      <p:bldP spid="41" grpId="0" animBg="1"/>
      <p:bldP spid="42" grpId="0" animBg="1"/>
      <p:bldP spid="47" grpId="0" animBg="1"/>
      <p:bldP spid="48" grpId="0" animBg="1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41" y="2734843"/>
            <a:ext cx="5965823" cy="24983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Shared-Memory Side Channel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Root cause for this correlation</a:t>
            </a:r>
          </a:p>
          <a:p>
            <a:pPr lvl="1"/>
            <a:r>
              <a:rPr lang="en-US" altLang="zh-CN" dirty="0" smtClean="0"/>
              <a:t>Window manager design in Android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4144488" y="2796044"/>
            <a:ext cx="1068779" cy="240989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13267" y="5469925"/>
            <a:ext cx="3637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For better UI drawing performance, Android uses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shared memory</a:t>
            </a:r>
            <a:r>
              <a:rPr lang="en-US" altLang="zh-CN" sz="2400" dirty="0" smtClean="0">
                <a:solidFill>
                  <a:srgbClr val="FF0000"/>
                </a:solidFill>
              </a:rPr>
              <a:t> as IPC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下箭头 7"/>
          <p:cNvSpPr/>
          <p:nvPr/>
        </p:nvSpPr>
        <p:spPr>
          <a:xfrm rot="7902080">
            <a:off x="5537857" y="4648061"/>
            <a:ext cx="380013" cy="9650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 rot="12394919">
            <a:off x="3358603" y="5153119"/>
            <a:ext cx="380013" cy="5061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93951" y="5615128"/>
            <a:ext cx="3146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The changed size is the off-screen buffer size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354" y="5717534"/>
            <a:ext cx="320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The root cause is here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669587" y="2246366"/>
            <a:ext cx="8018580" cy="24857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905000">
              <a:schemeClr val="bg1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Confirmed that </a:t>
            </a:r>
            <a:r>
              <a:rPr lang="en-US" altLang="zh-CN" sz="2800" b="1" dirty="0" smtClean="0"/>
              <a:t>shared memory is used in GUI design for many OSes,</a:t>
            </a:r>
            <a:r>
              <a:rPr lang="en-US" altLang="zh-CN" sz="2800" dirty="0" smtClean="0"/>
              <a:t> including</a:t>
            </a:r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zh-CN" altLang="en-US" sz="28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9" y="3352962"/>
            <a:ext cx="1193563" cy="11935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16" y="3318392"/>
            <a:ext cx="1303645" cy="13036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42" y="3343519"/>
            <a:ext cx="1257581" cy="125338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3" y="3377862"/>
            <a:ext cx="1184705" cy="11847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7" y="3329871"/>
            <a:ext cx="1445341" cy="1257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1" grpId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Activity Transition Detection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413844" cy="1111468"/>
          </a:xfrm>
        </p:spPr>
        <p:txBody>
          <a:bodyPr/>
          <a:lstStyle/>
          <a:p>
            <a:r>
              <a:rPr lang="en-US" altLang="zh-CN" dirty="0" smtClean="0"/>
              <a:t>Detect shared-memory size change pattern</a:t>
            </a:r>
          </a:p>
          <a:p>
            <a:pPr lvl="1"/>
            <a:r>
              <a:rPr lang="en-US" altLang="zh-CN" b="1" u="sng" dirty="0" smtClean="0"/>
              <a:t>Nice properties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647567" y="2921120"/>
            <a:ext cx="3052439" cy="58477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Clean </a:t>
            </a:r>
            <a:r>
              <a:rPr lang="en-US" altLang="zh-CN" sz="3200" b="1" dirty="0">
                <a:solidFill>
                  <a:srgbClr val="FF0000"/>
                </a:solidFill>
              </a:rPr>
              <a:t>channel</a:t>
            </a:r>
            <a:r>
              <a:rPr lang="en-US" altLang="zh-CN" sz="3200" dirty="0"/>
              <a:t> </a:t>
            </a:r>
            <a:endParaRPr lang="zh-CN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647567" y="4312352"/>
            <a:ext cx="3052439" cy="584775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Unique </a:t>
            </a:r>
            <a:r>
              <a:rPr lang="en-US" altLang="zh-CN" sz="3200" b="1" dirty="0">
                <a:solidFill>
                  <a:srgbClr val="0070C0"/>
                </a:solidFill>
              </a:rPr>
              <a:t>patterns</a:t>
            </a:r>
            <a:endParaRPr lang="zh-CN" altLang="en-US" sz="3200" dirty="0"/>
          </a:p>
        </p:txBody>
      </p:sp>
      <p:sp>
        <p:nvSpPr>
          <p:cNvPr id="24" name="左大括号 23"/>
          <p:cNvSpPr/>
          <p:nvPr/>
        </p:nvSpPr>
        <p:spPr>
          <a:xfrm>
            <a:off x="3836548" y="3326614"/>
            <a:ext cx="662149" cy="2623276"/>
          </a:xfrm>
          <a:prstGeom prst="leftBrace">
            <a:avLst>
              <a:gd name="adj1" fmla="val 63095"/>
              <a:gd name="adj2" fmla="val 50000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256523" y="3768120"/>
            <a:ext cx="54281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5256523" y="2820474"/>
            <a:ext cx="0" cy="95597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4770842" y="2851664"/>
            <a:ext cx="48668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11260" y="2842198"/>
            <a:ext cx="125878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252208" y="2565716"/>
            <a:ext cx="2246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/>
              <a:t>Fixed</a:t>
            </a:r>
          </a:p>
          <a:p>
            <a:pPr algn="ctr"/>
            <a:r>
              <a:rPr lang="en-US" altLang="zh-CN" sz="2800" b="1" i="1" dirty="0" smtClean="0"/>
              <a:t>(Full screen)</a:t>
            </a:r>
            <a:endParaRPr lang="zh-CN" altLang="en-US" sz="2800" b="1" i="1" dirty="0"/>
          </a:p>
        </p:txBody>
      </p:sp>
      <p:sp>
        <p:nvSpPr>
          <p:cNvPr id="36" name="右箭头 35"/>
          <p:cNvSpPr/>
          <p:nvPr/>
        </p:nvSpPr>
        <p:spPr>
          <a:xfrm rot="20193231" flipH="1">
            <a:off x="5689669" y="3151575"/>
            <a:ext cx="560750" cy="29247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4711260" y="3780323"/>
            <a:ext cx="125878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>
            <a:off x="5527928" y="2835892"/>
            <a:ext cx="0" cy="93222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748584" y="6315616"/>
            <a:ext cx="54281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5267644" y="5359638"/>
            <a:ext cx="0" cy="95597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267644" y="5383388"/>
            <a:ext cx="48668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441706" y="6327491"/>
            <a:ext cx="54281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7472020" y="5371513"/>
            <a:ext cx="0" cy="95597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014806" y="5395263"/>
            <a:ext cx="48668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V="1">
            <a:off x="5021300" y="5395264"/>
            <a:ext cx="0" cy="745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7698624" y="5452801"/>
            <a:ext cx="0" cy="745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圆角矩形标注 57"/>
          <p:cNvSpPr/>
          <p:nvPr/>
        </p:nvSpPr>
        <p:spPr>
          <a:xfrm>
            <a:off x="2302381" y="4084369"/>
            <a:ext cx="2643850" cy="1419295"/>
          </a:xfrm>
          <a:prstGeom prst="wedgeRoundRectCallout">
            <a:avLst>
              <a:gd name="adj1" fmla="val 42484"/>
              <a:gd name="adj2" fmla="val 70972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Buffer allocation for the new Activity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59" name="圆角矩形标注 58"/>
          <p:cNvSpPr/>
          <p:nvPr/>
        </p:nvSpPr>
        <p:spPr>
          <a:xfrm>
            <a:off x="6159235" y="3780323"/>
            <a:ext cx="2901001" cy="1419295"/>
          </a:xfrm>
          <a:prstGeom prst="wedgeRoundRectCallout">
            <a:avLst>
              <a:gd name="adj1" fmla="val 8548"/>
              <a:gd name="adj2" fmla="val 77637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Buffer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deallocation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for the previous Activity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53076" y="3102971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/>
              <a:t>+</a:t>
            </a:r>
            <a:endParaRPr lang="zh-CN" altLang="en-US" sz="8800" dirty="0"/>
          </a:p>
        </p:txBody>
      </p:sp>
      <p:sp>
        <p:nvSpPr>
          <p:cNvPr id="61" name="TextBox 60"/>
          <p:cNvSpPr txBox="1"/>
          <p:nvPr/>
        </p:nvSpPr>
        <p:spPr>
          <a:xfrm>
            <a:off x="6159235" y="5114352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solidFill>
                  <a:srgbClr val="0070C0"/>
                </a:solidFill>
              </a:rPr>
              <a:t>+</a:t>
            </a:r>
            <a:endParaRPr lang="zh-CN" altLang="en-US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8" grpId="0" animBg="1"/>
      <p:bldP spid="24" grpId="0" animBg="1"/>
      <p:bldP spid="35" grpId="0"/>
      <p:bldP spid="36" grpId="0" animBg="1"/>
      <p:bldP spid="58" grpId="0" animBg="1"/>
      <p:bldP spid="59" grpId="0" animBg="1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Activity Inference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600201"/>
            <a:ext cx="8400197" cy="1224886"/>
          </a:xfrm>
        </p:spPr>
        <p:txBody>
          <a:bodyPr/>
          <a:lstStyle/>
          <a:p>
            <a:r>
              <a:rPr lang="en-US" altLang="zh-CN" b="1" dirty="0" smtClean="0"/>
              <a:t>Activity signature</a:t>
            </a:r>
            <a:r>
              <a:rPr lang="en-US" altLang="zh-CN" dirty="0" smtClean="0"/>
              <a:t> + </a:t>
            </a:r>
            <a:r>
              <a:rPr lang="en-US" altLang="zh-CN" b="1" dirty="0" smtClean="0"/>
              <a:t>Activity transition graph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944" y="2134879"/>
            <a:ext cx="3608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u="sng" dirty="0" smtClean="0"/>
              <a:t>Training phase (offline):</a:t>
            </a:r>
            <a:endParaRPr lang="zh-CN" altLang="en-US" sz="28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6944" y="4481244"/>
            <a:ext cx="382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u="sng" dirty="0" smtClean="0"/>
              <a:t>Attacking phase (online):</a:t>
            </a:r>
            <a:endParaRPr lang="zh-CN" altLang="en-US" sz="2800" i="1" u="sng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" y="2966981"/>
            <a:ext cx="1381127" cy="13811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3" y="5276759"/>
            <a:ext cx="1151148" cy="1151148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606550" y="3123916"/>
            <a:ext cx="2158793" cy="107801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solidFill>
                  <a:srgbClr val="0070C0"/>
                </a:solidFill>
              </a:rPr>
              <a:t>Trigger Activity transition automatically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193788" y="2502000"/>
            <a:ext cx="1838873" cy="108109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solidFill>
                  <a:srgbClr val="0070C0"/>
                </a:solidFill>
              </a:rPr>
              <a:t>Activity transition graph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193787" y="3781476"/>
            <a:ext cx="1838873" cy="107432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0070C0"/>
                </a:solidFill>
              </a:rPr>
              <a:t>Collect transition feature data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606550" y="5317143"/>
            <a:ext cx="2158792" cy="107801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0070C0"/>
                </a:solidFill>
              </a:rPr>
              <a:t>Trigger Activity transition</a:t>
            </a:r>
            <a:endParaRPr lang="zh-CN" altLang="en-US" sz="2200" b="1" dirty="0">
              <a:solidFill>
                <a:srgbClr val="0070C0"/>
              </a:solidFill>
            </a:endParaRPr>
          </a:p>
        </p:txBody>
      </p:sp>
      <p:sp>
        <p:nvSpPr>
          <p:cNvPr id="15" name="流程图: 文档 14"/>
          <p:cNvSpPr/>
          <p:nvPr/>
        </p:nvSpPr>
        <p:spPr>
          <a:xfrm>
            <a:off x="6486695" y="2458022"/>
            <a:ext cx="1398525" cy="1171029"/>
          </a:xfrm>
          <a:prstGeom prst="flowChartDocumen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solidFill>
                  <a:schemeClr val="tx1"/>
                </a:solidFill>
              </a:rPr>
              <a:t>Transition model</a:t>
            </a:r>
            <a:endParaRPr lang="zh-CN" altLang="en-US" sz="2200" b="1" dirty="0"/>
          </a:p>
        </p:txBody>
      </p:sp>
      <p:sp>
        <p:nvSpPr>
          <p:cNvPr id="16" name="流程图: 文档 15"/>
          <p:cNvSpPr/>
          <p:nvPr/>
        </p:nvSpPr>
        <p:spPr>
          <a:xfrm>
            <a:off x="6486695" y="3710226"/>
            <a:ext cx="1398528" cy="1220064"/>
          </a:xfrm>
          <a:prstGeom prst="flowChartDocumen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solidFill>
                  <a:schemeClr val="tx1"/>
                </a:solidFill>
              </a:rPr>
              <a:t>Activity signature</a:t>
            </a:r>
            <a:endParaRPr lang="zh-CN" altLang="en-US" sz="2200" b="1" dirty="0"/>
          </a:p>
        </p:txBody>
      </p:sp>
      <p:sp>
        <p:nvSpPr>
          <p:cNvPr id="18" name="圆角矩形 17"/>
          <p:cNvSpPr/>
          <p:nvPr/>
        </p:nvSpPr>
        <p:spPr>
          <a:xfrm>
            <a:off x="6472050" y="5322668"/>
            <a:ext cx="2385346" cy="105933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Activity inference result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193786" y="5317601"/>
            <a:ext cx="1838873" cy="107432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0070C0"/>
                </a:solidFill>
              </a:rPr>
              <a:t>Collect transition feature data</a:t>
            </a:r>
          </a:p>
        </p:txBody>
      </p:sp>
      <p:cxnSp>
        <p:nvCxnSpPr>
          <p:cNvPr id="22" name="直接箭头连接符 21"/>
          <p:cNvCxnSpPr>
            <a:stCxn id="10" idx="3"/>
            <a:endCxn id="11" idx="1"/>
          </p:cNvCxnSpPr>
          <p:nvPr/>
        </p:nvCxnSpPr>
        <p:spPr>
          <a:xfrm flipV="1">
            <a:off x="3765343" y="3042549"/>
            <a:ext cx="428445" cy="62037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0" idx="3"/>
            <a:endCxn id="12" idx="1"/>
          </p:cNvCxnSpPr>
          <p:nvPr/>
        </p:nvCxnSpPr>
        <p:spPr>
          <a:xfrm>
            <a:off x="3765343" y="3662923"/>
            <a:ext cx="428444" cy="65571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3" idx="3"/>
            <a:endCxn id="20" idx="1"/>
          </p:cNvCxnSpPr>
          <p:nvPr/>
        </p:nvCxnSpPr>
        <p:spPr>
          <a:xfrm flipV="1">
            <a:off x="3765342" y="5854763"/>
            <a:ext cx="428444" cy="1387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20" idx="3"/>
            <a:endCxn id="18" idx="1"/>
          </p:cNvCxnSpPr>
          <p:nvPr/>
        </p:nvCxnSpPr>
        <p:spPr>
          <a:xfrm flipV="1">
            <a:off x="6032659" y="5852333"/>
            <a:ext cx="439391" cy="243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11" idx="3"/>
            <a:endCxn id="15" idx="1"/>
          </p:cNvCxnSpPr>
          <p:nvPr/>
        </p:nvCxnSpPr>
        <p:spPr>
          <a:xfrm>
            <a:off x="6032661" y="3042549"/>
            <a:ext cx="454034" cy="98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2" idx="3"/>
            <a:endCxn id="16" idx="1"/>
          </p:cNvCxnSpPr>
          <p:nvPr/>
        </p:nvCxnSpPr>
        <p:spPr>
          <a:xfrm>
            <a:off x="6032660" y="4318638"/>
            <a:ext cx="454035" cy="162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16" idx="2"/>
          </p:cNvCxnSpPr>
          <p:nvPr/>
        </p:nvCxnSpPr>
        <p:spPr>
          <a:xfrm flipH="1">
            <a:off x="7185957" y="4849630"/>
            <a:ext cx="2" cy="473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15" idx="3"/>
          </p:cNvCxnSpPr>
          <p:nvPr/>
        </p:nvCxnSpPr>
        <p:spPr>
          <a:xfrm flipV="1">
            <a:off x="7885220" y="3042549"/>
            <a:ext cx="467210" cy="9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8352430" y="3043537"/>
            <a:ext cx="0" cy="22791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Activity Signature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圆角矩形 7"/>
          <p:cNvSpPr/>
          <p:nvPr/>
        </p:nvSpPr>
        <p:spPr>
          <a:xfrm>
            <a:off x="1314304" y="4474573"/>
            <a:ext cx="1811034" cy="126124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Content</a:t>
            </a: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Provider</a:t>
            </a: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feature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550698" y="4474573"/>
            <a:ext cx="1811034" cy="126124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Network</a:t>
            </a: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event</a:t>
            </a: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feature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943174" y="4474573"/>
            <a:ext cx="1726873" cy="126124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Input method</a:t>
            </a: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feature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300656" y="5899593"/>
            <a:ext cx="6369391" cy="37487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CPU utilization time feature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57200" y="1600201"/>
            <a:ext cx="8229600" cy="647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a typeface="Batang" pitchFamily="18" charset="-127"/>
              </a:rPr>
              <a:t>Consists of various features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3250" y="2664375"/>
            <a:ext cx="2668138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Activity 1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9149" y="2664373"/>
            <a:ext cx="2668138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</a:rPr>
              <a:t>Activity 2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cxnSp>
        <p:nvCxnSpPr>
          <p:cNvPr id="14" name="直接箭头连接符 13"/>
          <p:cNvCxnSpPr>
            <a:stCxn id="6" idx="3"/>
            <a:endCxn id="13" idx="1"/>
          </p:cNvCxnSpPr>
          <p:nvPr/>
        </p:nvCxnSpPr>
        <p:spPr>
          <a:xfrm flipV="1">
            <a:off x="3661388" y="2956761"/>
            <a:ext cx="1837761" cy="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172636" y="2247702"/>
            <a:ext cx="2817836" cy="134683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大括号 16"/>
          <p:cNvSpPr/>
          <p:nvPr/>
        </p:nvSpPr>
        <p:spPr>
          <a:xfrm rot="5400000">
            <a:off x="4068022" y="389786"/>
            <a:ext cx="1007956" cy="7532130"/>
          </a:xfrm>
          <a:prstGeom prst="leftBrace">
            <a:avLst>
              <a:gd name="adj1" fmla="val 5212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build="p"/>
      <p:bldP spid="6" grpId="0" animBg="1"/>
      <p:bldP spid="13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Remaining Steps of Activity Inference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87256" cy="4525963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Create an Activity transition model</a:t>
            </a:r>
          </a:p>
          <a:p>
            <a:pPr lvl="1"/>
            <a:r>
              <a:rPr lang="en-US" altLang="zh-CN" dirty="0" smtClean="0"/>
              <a:t>Hidden Markov Model (HMM)</a:t>
            </a:r>
          </a:p>
          <a:p>
            <a:r>
              <a:rPr lang="en-US" altLang="zh-CN" b="1" dirty="0"/>
              <a:t>I</a:t>
            </a:r>
            <a:r>
              <a:rPr lang="en-US" altLang="zh-CN" b="1" dirty="0" smtClean="0"/>
              <a:t>nference results</a:t>
            </a:r>
          </a:p>
          <a:p>
            <a:pPr lvl="1"/>
            <a:r>
              <a:rPr lang="en-US" altLang="zh-CN" dirty="0" smtClean="0"/>
              <a:t>A list of Activities in decreasing order of their probabilities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Methodology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67585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Implementation</a:t>
            </a:r>
            <a:r>
              <a:rPr lang="en-US" altLang="zh-CN" dirty="0" smtClean="0"/>
              <a:t>: ~ 2300 lines of C++ code compiled with Android NDK</a:t>
            </a:r>
          </a:p>
          <a:p>
            <a:r>
              <a:rPr lang="en-US" altLang="zh-CN" b="1" dirty="0" smtClean="0"/>
              <a:t>Data collection</a:t>
            </a:r>
            <a:r>
              <a:rPr lang="en-US" altLang="zh-CN" dirty="0" smtClean="0"/>
              <a:t>: using automated Activity transition tool on Samsung Galaxy S3 devices with Android 4.2</a:t>
            </a:r>
          </a:p>
          <a:p>
            <a:r>
              <a:rPr lang="en-US" altLang="zh-CN" b="1" dirty="0" smtClean="0"/>
              <a:t>Experimented on 7 popular Android apps: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图片 4" descr="webm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8" y="4971142"/>
            <a:ext cx="696035" cy="696035"/>
          </a:xfrm>
          <a:prstGeom prst="rect">
            <a:avLst/>
          </a:prstGeom>
        </p:spPr>
      </p:pic>
      <p:pic>
        <p:nvPicPr>
          <p:cNvPr id="6" name="图片 5" descr="amaz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03" y="4971142"/>
            <a:ext cx="694800" cy="694800"/>
          </a:xfrm>
          <a:prstGeom prst="rect">
            <a:avLst/>
          </a:prstGeom>
        </p:spPr>
      </p:pic>
      <p:pic>
        <p:nvPicPr>
          <p:cNvPr id="7" name="图片 6" descr="gmai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703" y="4971142"/>
            <a:ext cx="694800" cy="694800"/>
          </a:xfrm>
          <a:prstGeom prst="rect">
            <a:avLst/>
          </a:prstGeom>
        </p:spPr>
      </p:pic>
      <p:pic>
        <p:nvPicPr>
          <p:cNvPr id="8" name="图片 7" descr="hot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905" y="4958729"/>
            <a:ext cx="694800" cy="694800"/>
          </a:xfrm>
          <a:prstGeom prst="rect">
            <a:avLst/>
          </a:prstGeom>
        </p:spPr>
      </p:pic>
      <p:pic>
        <p:nvPicPr>
          <p:cNvPr id="9" name="图片 8" descr="hrbloc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576" y="4944416"/>
            <a:ext cx="694800" cy="694800"/>
          </a:xfrm>
          <a:prstGeom prst="rect">
            <a:avLst/>
          </a:prstGeom>
        </p:spPr>
      </p:pic>
      <p:pic>
        <p:nvPicPr>
          <p:cNvPr id="10" name="图片 9" descr="cha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913" y="4971142"/>
            <a:ext cx="694800" cy="694800"/>
          </a:xfrm>
          <a:prstGeom prst="rect">
            <a:avLst/>
          </a:prstGeom>
        </p:spPr>
      </p:pic>
      <p:pic>
        <p:nvPicPr>
          <p:cNvPr id="11" name="图片 10" descr="neweg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5648" y="4985360"/>
            <a:ext cx="694800" cy="69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8337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b="1" dirty="0" smtClean="0"/>
              <a:t>Activity transition detection</a:t>
            </a:r>
            <a:r>
              <a:rPr lang="en-US" altLang="zh-CN" dirty="0" smtClean="0"/>
              <a:t>, for all apps</a:t>
            </a:r>
          </a:p>
          <a:p>
            <a:pPr lvl="1"/>
            <a:r>
              <a:rPr lang="en-US" altLang="zh-CN" dirty="0" smtClean="0"/>
              <a:t>Detection accuracy </a:t>
            </a:r>
            <a:r>
              <a:rPr lang="en-US" altLang="zh-CN" b="1" dirty="0" smtClean="0">
                <a:solidFill>
                  <a:srgbClr val="FF0000"/>
                </a:solidFill>
              </a:rPr>
              <a:t>≥ 96.5%</a:t>
            </a:r>
          </a:p>
          <a:p>
            <a:pPr lvl="1"/>
            <a:r>
              <a:rPr lang="en-US" altLang="zh-CN" dirty="0" smtClean="0"/>
              <a:t>FP and FN rates both </a:t>
            </a:r>
            <a:r>
              <a:rPr lang="en-US" altLang="zh-CN" b="1" dirty="0" smtClean="0">
                <a:solidFill>
                  <a:srgbClr val="FF0000"/>
                </a:solidFill>
              </a:rPr>
              <a:t>≤ 4%</a:t>
            </a:r>
          </a:p>
          <a:p>
            <a:r>
              <a:rPr lang="en-US" altLang="zh-CN" b="1" dirty="0" smtClean="0"/>
              <a:t>Activity inference accuracy</a:t>
            </a:r>
          </a:p>
          <a:p>
            <a:pPr lvl="1"/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80–90</a:t>
            </a:r>
            <a:r>
              <a:rPr lang="en-US" altLang="zh-CN" b="1" dirty="0">
                <a:solidFill>
                  <a:srgbClr val="FF0000"/>
                </a:solidFill>
              </a:rPr>
              <a:t>%</a:t>
            </a:r>
            <a:r>
              <a:rPr lang="en-US" altLang="zh-CN" dirty="0" smtClean="0"/>
              <a:t> for </a:t>
            </a:r>
            <a:r>
              <a:rPr lang="en-US" altLang="zh-CN" dirty="0"/>
              <a:t>6 out of 7 popular </a:t>
            </a:r>
            <a:r>
              <a:rPr lang="en-US" altLang="zh-CN" dirty="0" smtClean="0"/>
              <a:t>apps</a:t>
            </a:r>
          </a:p>
          <a:p>
            <a:pPr lvl="2"/>
            <a:r>
              <a:rPr lang="en-US" altLang="zh-CN" b="1" u="sng" dirty="0"/>
              <a:t>I</a:t>
            </a:r>
            <a:r>
              <a:rPr lang="en-US" altLang="zh-CN" b="1" u="sng" dirty="0" smtClean="0"/>
              <a:t>mportant features</a:t>
            </a:r>
            <a:r>
              <a:rPr lang="en-US" altLang="zh-CN" dirty="0" smtClean="0"/>
              <a:t>: CPU, network, transition model</a:t>
            </a:r>
          </a:p>
          <a:p>
            <a:r>
              <a:rPr lang="en-US" altLang="zh-CN" b="1" dirty="0" smtClean="0"/>
              <a:t>Inference computation &amp; delay</a:t>
            </a:r>
          </a:p>
          <a:p>
            <a:pPr lvl="1"/>
            <a:r>
              <a:rPr lang="en-US" altLang="zh-CN" dirty="0" smtClean="0"/>
              <a:t>Inference </a:t>
            </a:r>
            <a:r>
              <a:rPr lang="en-US" altLang="zh-CN" dirty="0"/>
              <a:t>computation time: </a:t>
            </a:r>
            <a:r>
              <a:rPr lang="en-US" altLang="zh-CN" b="1" dirty="0">
                <a:solidFill>
                  <a:srgbClr val="FF0000"/>
                </a:solidFill>
              </a:rPr>
              <a:t>≤ </a:t>
            </a:r>
            <a:r>
              <a:rPr lang="en-US" altLang="zh-CN" b="1" dirty="0" smtClean="0">
                <a:solidFill>
                  <a:srgbClr val="FF0000"/>
                </a:solidFill>
              </a:rPr>
              <a:t>10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ms</a:t>
            </a:r>
            <a:endParaRPr lang="en-US" altLang="zh-CN" dirty="0"/>
          </a:p>
          <a:p>
            <a:pPr lvl="1"/>
            <a:r>
              <a:rPr lang="en-US" altLang="zh-CN" dirty="0" smtClean="0"/>
              <a:t>Delay (Activity transition </a:t>
            </a:r>
            <a:r>
              <a:rPr lang="en-US" altLang="zh-CN" dirty="0" smtClean="0">
                <a:sym typeface="Wingdings" panose="05000000000000000000" pitchFamily="2" charset="2"/>
              </a:rPr>
              <a:t> inference result</a:t>
            </a:r>
            <a:r>
              <a:rPr lang="en-US" altLang="zh-CN" dirty="0" smtClean="0"/>
              <a:t>): </a:t>
            </a:r>
            <a:r>
              <a:rPr lang="en-US" altLang="zh-CN" b="1" dirty="0">
                <a:solidFill>
                  <a:srgbClr val="FF0000"/>
                </a:solidFill>
              </a:rPr>
              <a:t>≤ </a:t>
            </a:r>
            <a:r>
              <a:rPr lang="en-US" altLang="zh-CN" b="1" dirty="0" smtClean="0">
                <a:solidFill>
                  <a:srgbClr val="FF0000"/>
                </a:solidFill>
              </a:rPr>
              <a:t>1.3 sec</a:t>
            </a:r>
          </a:p>
          <a:p>
            <a:pPr lvl="2"/>
            <a:r>
              <a:rPr lang="en-US" altLang="zh-CN" dirty="0" smtClean="0"/>
              <a:t>Improved to </a:t>
            </a:r>
            <a:r>
              <a:rPr lang="en-US" altLang="zh-CN" b="1" dirty="0">
                <a:solidFill>
                  <a:srgbClr val="FF0000"/>
                </a:solidFill>
              </a:rPr>
              <a:t>≤ 500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ms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for faster and more seamless Activity hijacking</a:t>
            </a:r>
            <a:endParaRPr lang="en-US" altLang="zh-CN" dirty="0"/>
          </a:p>
          <a:p>
            <a:r>
              <a:rPr lang="en-US" altLang="zh-CN" b="1" dirty="0" smtClean="0"/>
              <a:t>Overhead</a:t>
            </a:r>
          </a:p>
          <a:p>
            <a:pPr lvl="1"/>
            <a:r>
              <a:rPr lang="en-US" altLang="zh-CN" dirty="0" smtClean="0"/>
              <a:t>Increase power </a:t>
            </a:r>
            <a:r>
              <a:rPr lang="en-US" altLang="zh-CN" dirty="0"/>
              <a:t>usage </a:t>
            </a:r>
            <a:r>
              <a:rPr lang="en-US" altLang="zh-CN" dirty="0" smtClean="0"/>
              <a:t>by </a:t>
            </a:r>
            <a:r>
              <a:rPr lang="en-US" altLang="zh-CN" b="1" dirty="0">
                <a:solidFill>
                  <a:srgbClr val="FF0000"/>
                </a:solidFill>
              </a:rPr>
              <a:t>2.2–6.0%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Defense 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129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Eliminate the side channel</a:t>
            </a:r>
          </a:p>
          <a:p>
            <a:pPr lvl="1"/>
            <a:r>
              <a:rPr lang="en-US" altLang="zh-CN" b="1" dirty="0" err="1" smtClean="0"/>
              <a:t>Proc</a:t>
            </a:r>
            <a:r>
              <a:rPr lang="en-US" altLang="zh-CN" b="1" dirty="0" smtClean="0"/>
              <a:t> file system access control</a:t>
            </a:r>
          </a:p>
          <a:p>
            <a:pPr lvl="2"/>
            <a:r>
              <a:rPr lang="en-US" altLang="zh-CN" dirty="0" smtClean="0"/>
              <a:t>Android already limits some, but more is needed</a:t>
            </a:r>
          </a:p>
          <a:p>
            <a:pPr lvl="1"/>
            <a:r>
              <a:rPr lang="en-US" altLang="zh-CN" b="1" dirty="0" smtClean="0"/>
              <a:t>Window buffer reuse</a:t>
            </a:r>
          </a:p>
          <a:p>
            <a:pPr lvl="2"/>
            <a:r>
              <a:rPr lang="en-US" altLang="zh-CN" dirty="0" smtClean="0"/>
              <a:t>Pre-allocate double the buffers and reuse them</a:t>
            </a:r>
          </a:p>
          <a:p>
            <a:pPr lvl="2"/>
            <a:r>
              <a:rPr lang="en-US" altLang="zh-CN" dirty="0" smtClean="0"/>
              <a:t>More memory consumption (</a:t>
            </a:r>
            <a:r>
              <a:rPr lang="en-US" altLang="zh-CN" u="sng" dirty="0" smtClean="0"/>
              <a:t>several </a:t>
            </a:r>
            <a:r>
              <a:rPr lang="en-US" altLang="zh-CN" u="sng" dirty="0" err="1" smtClean="0"/>
              <a:t>MBytes</a:t>
            </a:r>
            <a:r>
              <a:rPr lang="en-US" altLang="zh-CN" u="sng" dirty="0" smtClean="0"/>
              <a:t> per buffer</a:t>
            </a:r>
            <a:r>
              <a:rPr lang="en-US" altLang="zh-CN" dirty="0" smtClean="0"/>
              <a:t>)</a:t>
            </a:r>
          </a:p>
          <a:p>
            <a:r>
              <a:rPr lang="en-US" altLang="zh-CN" b="1" dirty="0" smtClean="0"/>
              <a:t>Mitigate those follow-up attacks</a:t>
            </a:r>
          </a:p>
          <a:p>
            <a:pPr lvl="1"/>
            <a:r>
              <a:rPr lang="en-US" altLang="zh-CN" dirty="0" smtClean="0"/>
              <a:t>For example, for UI state hijacking</a:t>
            </a:r>
          </a:p>
          <a:p>
            <a:pPr lvl="2"/>
            <a:r>
              <a:rPr lang="en-US" altLang="zh-CN" dirty="0" smtClean="0"/>
              <a:t>Build trusted paths between user and app</a:t>
            </a:r>
          </a:p>
          <a:p>
            <a:r>
              <a:rPr lang="en-US" altLang="zh-CN" dirty="0" smtClean="0"/>
              <a:t>Defense is non-trivial, more effort is required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Importance of GUI Security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GUI content confidentiality and integrity are critical for end-to-end security</a:t>
            </a:r>
          </a:p>
          <a:p>
            <a:pPr lvl="1"/>
            <a:r>
              <a:rPr lang="en-US" altLang="zh-CN" dirty="0" smtClean="0"/>
              <a:t>UI Spoofing in desktop/browsers</a:t>
            </a:r>
            <a:r>
              <a:rPr lang="en-US" altLang="zh-CN" baseline="30000" dirty="0" smtClean="0"/>
              <a:t>1</a:t>
            </a:r>
            <a:endParaRPr lang="en-US" altLang="zh-CN" dirty="0" smtClean="0"/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creenshot capture on Android without privilege</a:t>
            </a:r>
            <a:r>
              <a:rPr lang="en-US" altLang="zh-CN" baseline="30000" dirty="0" smtClean="0"/>
              <a:t>2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图片 5" descr="uispoof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26463"/>
            <a:ext cx="3593370" cy="2206374"/>
          </a:xfrm>
          <a:prstGeom prst="rect">
            <a:avLst/>
          </a:prstGeom>
        </p:spPr>
      </p:pic>
      <p:pic>
        <p:nvPicPr>
          <p:cNvPr id="7" name="图片 6" descr="Android-Screensh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944" y="3962943"/>
            <a:ext cx="2303042" cy="20296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3837" y="6032305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 smtClean="0"/>
              <a:t>1</a:t>
            </a:r>
            <a:r>
              <a:rPr lang="en-US" altLang="zh-CN" dirty="0" smtClean="0"/>
              <a:t>Chen, Oakland’07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5368" y="6018657"/>
            <a:ext cx="246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aseline="30000" dirty="0" smtClean="0"/>
              <a:t>2</a:t>
            </a:r>
            <a:r>
              <a:rPr lang="en-US" altLang="zh-CN" dirty="0" smtClean="0"/>
              <a:t>ScreenMilker, NDSS’14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altLang="zh-CN" dirty="0" smtClean="0"/>
              <a:t>Demonstrated serious security implications for a new form of GUI confidentiality breach</a:t>
            </a:r>
          </a:p>
          <a:p>
            <a:pPr marL="342900" lvl="1" indent="-342900"/>
            <a:r>
              <a:rPr lang="en-US" altLang="zh-CN" dirty="0" smtClean="0"/>
              <a:t>Formulated a general UI state inference attack </a:t>
            </a:r>
          </a:p>
          <a:p>
            <a:pPr marL="742950" lvl="2" indent="-342900"/>
            <a:r>
              <a:rPr lang="en-US" altLang="zh-CN" dirty="0" smtClean="0"/>
              <a:t>Infer UI state in real time</a:t>
            </a:r>
          </a:p>
          <a:p>
            <a:pPr marL="342900" lvl="1" indent="-342900"/>
            <a:r>
              <a:rPr lang="en-US" altLang="zh-CN" dirty="0" smtClean="0"/>
              <a:t>Discovered </a:t>
            </a:r>
            <a:r>
              <a:rPr lang="en-US" altLang="zh-CN" dirty="0"/>
              <a:t>a new side channel </a:t>
            </a:r>
            <a:r>
              <a:rPr lang="en-US" altLang="zh-CN" dirty="0" smtClean="0"/>
              <a:t>for </a:t>
            </a:r>
            <a:r>
              <a:rPr lang="en-US" altLang="zh-CN" dirty="0"/>
              <a:t>UI state inference</a:t>
            </a:r>
          </a:p>
          <a:p>
            <a:pPr marL="742950" lvl="2" indent="-342900"/>
            <a:r>
              <a:rPr lang="en-US" altLang="zh-CN" dirty="0" smtClean="0"/>
              <a:t>Potentially affecting </a:t>
            </a:r>
            <a:r>
              <a:rPr lang="en-US" altLang="zh-CN" dirty="0"/>
              <a:t>all popular GUI </a:t>
            </a:r>
            <a:r>
              <a:rPr lang="en-US" altLang="zh-CN" dirty="0" smtClean="0"/>
              <a:t>systems</a:t>
            </a:r>
          </a:p>
          <a:p>
            <a:pPr marL="342900" lvl="1" indent="-342900"/>
            <a:r>
              <a:rPr lang="en-US" altLang="zh-CN" dirty="0" smtClean="0"/>
              <a:t>Designed and implemented it on Android, and further built several new attacks (e.g., UI state hijacking)</a:t>
            </a:r>
          </a:p>
          <a:p>
            <a:pPr marL="342900" lvl="1" indent="-342900"/>
            <a:r>
              <a:rPr lang="en-US" altLang="zh-CN" dirty="0" smtClean="0"/>
              <a:t>Attack video demos at our website</a:t>
            </a:r>
          </a:p>
          <a:p>
            <a:pPr marL="0" lvl="1" indent="0" algn="ctr">
              <a:buNone/>
            </a:pPr>
            <a:r>
              <a:rPr lang="en-US" altLang="zh-CN" b="1" u="sng" dirty="0" smtClean="0">
                <a:solidFill>
                  <a:srgbClr val="FF0000"/>
                </a:solidFill>
              </a:rPr>
              <a:t>http</a:t>
            </a:r>
            <a:r>
              <a:rPr lang="en-US" altLang="zh-CN" b="1" u="sng" dirty="0">
                <a:solidFill>
                  <a:srgbClr val="FF0000"/>
                </a:solidFill>
              </a:rPr>
              <a:t>://tinyurl.com/UIStateInference</a:t>
            </a:r>
            <a:endParaRPr lang="en-US" altLang="zh-CN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Questions?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0" y="55413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altLang="zh-CN" sz="3600" b="1" u="sng" dirty="0">
                <a:solidFill>
                  <a:srgbClr val="FF0000"/>
                </a:solidFill>
              </a:rPr>
              <a:t>http://tinyurl.com/UIStateInference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y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53" y="4946227"/>
            <a:ext cx="1108695" cy="1156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3800" dirty="0" smtClean="0"/>
              <a:t>Another Form of GUI Confidentiality Breach</a:t>
            </a:r>
            <a:endParaRPr lang="zh-CN" altLang="en-US" sz="3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</a:t>
            </a:r>
            <a:r>
              <a:rPr lang="en-US" altLang="zh-CN" dirty="0" smtClean="0"/>
              <a:t> weaker form</a:t>
            </a:r>
          </a:p>
          <a:p>
            <a:pPr lvl="1"/>
            <a:r>
              <a:rPr lang="en-US" altLang="zh-CN" dirty="0" smtClean="0"/>
              <a:t>UI state an app is in (</a:t>
            </a:r>
            <a:r>
              <a:rPr lang="en-US" altLang="zh-CN" i="1" dirty="0" smtClean="0"/>
              <a:t>e.g., login state) </a:t>
            </a:r>
            <a:r>
              <a:rPr lang="en-US" altLang="zh-CN" b="1" i="1" dirty="0" smtClean="0"/>
              <a:t>without knowing the exact pixels of the screen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57200" y="6060922"/>
            <a:ext cx="8229600" cy="365125"/>
          </a:xfrm>
        </p:spPr>
        <p:txBody>
          <a:bodyPr/>
          <a:lstStyle/>
          <a:p>
            <a:fld id="{E3820323-D599-124E-AC2E-B402BC47965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173421" y="3348308"/>
            <a:ext cx="3909849" cy="29066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uistatemachi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47" y="3778670"/>
            <a:ext cx="3472606" cy="2422932"/>
          </a:xfrm>
          <a:prstGeom prst="rect">
            <a:avLst/>
          </a:prstGeom>
        </p:spPr>
      </p:pic>
      <p:pic>
        <p:nvPicPr>
          <p:cNvPr id="6" name="图片 5" descr="chaselog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719" y="3595786"/>
            <a:ext cx="1606202" cy="2741698"/>
          </a:xfrm>
          <a:prstGeom prst="rect">
            <a:avLst/>
          </a:prstGeom>
        </p:spPr>
      </p:pic>
      <p:pic>
        <p:nvPicPr>
          <p:cNvPr id="7" name="图片 6" descr="n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7457" y="5005048"/>
            <a:ext cx="1068323" cy="1173061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2919972" y="3778670"/>
            <a:ext cx="469614" cy="1879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946046" y="3762904"/>
            <a:ext cx="1005457" cy="9198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12124201">
            <a:off x="3311733" y="4313307"/>
            <a:ext cx="1927579" cy="5789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395720">
            <a:off x="3917733" y="3968816"/>
            <a:ext cx="137637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Hijack!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5568287" y="3872631"/>
            <a:ext cx="2033516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attack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173" y="4635097"/>
            <a:ext cx="1448002" cy="1790950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5568287" y="3168869"/>
            <a:ext cx="3307699" cy="1297439"/>
          </a:xfrm>
          <a:prstGeom prst="wedgeRoundRectCallout">
            <a:avLst>
              <a:gd name="adj1" fmla="val -25528"/>
              <a:gd name="adj2" fmla="val 77582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Use </a:t>
            </a:r>
            <a:r>
              <a:rPr lang="en-US" altLang="zh-CN" sz="2800" b="1" dirty="0">
                <a:solidFill>
                  <a:srgbClr val="FF0000"/>
                </a:solidFill>
              </a:rPr>
              <a:t>UI state info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for best timing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1978" y="6331451"/>
            <a:ext cx="3921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1" dirty="0" smtClean="0">
                <a:solidFill>
                  <a:srgbClr val="FF0000"/>
                </a:solidFill>
              </a:rPr>
              <a:t>Serious security implications!</a:t>
            </a:r>
            <a:endParaRPr lang="zh-CN" alt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0" grpId="0" animBg="1"/>
      <p:bldP spid="10" grpId="1" animBg="1"/>
      <p:bldP spid="10" grpId="2" animBg="1"/>
      <p:bldP spid="13" grpId="0" animBg="1"/>
      <p:bldP spid="14" grpId="0" animBg="1"/>
      <p:bldP spid="17" grpId="0" animBg="1"/>
      <p:bldP spid="17" grpId="1" animBg="1"/>
      <p:bldP spid="12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ch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05" y="3114957"/>
            <a:ext cx="581673" cy="581673"/>
          </a:xfrm>
          <a:prstGeom prst="rect">
            <a:avLst/>
          </a:prstGeom>
        </p:spPr>
      </p:pic>
      <p:pic>
        <p:nvPicPr>
          <p:cNvPr id="8" name="图片 7" descr="attac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617" y="4210552"/>
            <a:ext cx="1448002" cy="1790950"/>
          </a:xfrm>
          <a:prstGeom prst="rect">
            <a:avLst/>
          </a:prstGeom>
        </p:spPr>
      </p:pic>
      <p:sp>
        <p:nvSpPr>
          <p:cNvPr id="14" name="圆角矩形标注 13"/>
          <p:cNvSpPr/>
          <p:nvPr/>
        </p:nvSpPr>
        <p:spPr>
          <a:xfrm>
            <a:off x="6632810" y="3141277"/>
            <a:ext cx="2402006" cy="1239645"/>
          </a:xfrm>
          <a:prstGeom prst="wedgeRoundRectCallout">
            <a:avLst>
              <a:gd name="adj1" fmla="val -39241"/>
              <a:gd name="adj2" fmla="val 72501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Tracking UI state!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Enabled Attack: UI State Hijacking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48218"/>
          </a:xfrm>
        </p:spPr>
        <p:txBody>
          <a:bodyPr/>
          <a:lstStyle/>
          <a:p>
            <a:r>
              <a:rPr lang="en-US" altLang="zh-CN" dirty="0" smtClean="0"/>
              <a:t>Hijack sensitive UI state to steal private input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19081" y="2618057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 smtClean="0">
                <a:solidFill>
                  <a:srgbClr val="0070C0"/>
                </a:solidFill>
              </a:rPr>
              <a:t>Foreground:</a:t>
            </a:r>
            <a:endParaRPr lang="zh-CN" alt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4829" y="2618057"/>
            <a:ext cx="206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 smtClean="0">
                <a:solidFill>
                  <a:srgbClr val="0070C0"/>
                </a:solidFill>
              </a:rPr>
              <a:t>Background:</a:t>
            </a:r>
            <a:endParaRPr lang="zh-CN" alt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64997" y="3127629"/>
            <a:ext cx="1701681" cy="289784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UI State 1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07438" y="3141277"/>
            <a:ext cx="1701681" cy="289784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UI State 2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7437" y="3141277"/>
            <a:ext cx="1701681" cy="289784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70C0"/>
                </a:solidFill>
              </a:rPr>
              <a:t>UI State 3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632810" y="3152825"/>
            <a:ext cx="2402006" cy="1239645"/>
          </a:xfrm>
          <a:prstGeom prst="wedgeRoundRectCallout">
            <a:avLst>
              <a:gd name="adj1" fmla="val -39387"/>
              <a:gd name="adj2" fmla="val 73178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Wait for Login UI state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图片 4" descr="chaselog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9" y="3141277"/>
            <a:ext cx="1701681" cy="2904677"/>
          </a:xfrm>
          <a:prstGeom prst="rect">
            <a:avLst/>
          </a:prstGeom>
        </p:spPr>
      </p:pic>
      <p:sp>
        <p:nvSpPr>
          <p:cNvPr id="15" name="圆角矩形标注 14"/>
          <p:cNvSpPr/>
          <p:nvPr/>
        </p:nvSpPr>
        <p:spPr>
          <a:xfrm>
            <a:off x="6632810" y="3166420"/>
            <a:ext cx="2402006" cy="1239645"/>
          </a:xfrm>
          <a:prstGeom prst="wedgeRoundRectCallout">
            <a:avLst>
              <a:gd name="adj1" fmla="val -39387"/>
              <a:gd name="adj2" fmla="val 73178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Inject the phishing Login UI state!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6" name="图片 15" descr="chaselog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578" y="4778591"/>
            <a:ext cx="652468" cy="111372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7" name="图片 16" descr="chaselog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997" y="3120796"/>
            <a:ext cx="1701681" cy="29046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矩形标注 9"/>
          <p:cNvSpPr/>
          <p:nvPr/>
        </p:nvSpPr>
        <p:spPr>
          <a:xfrm>
            <a:off x="2378306" y="5106028"/>
            <a:ext cx="3289073" cy="919444"/>
          </a:xfrm>
          <a:prstGeom prst="wedgeRectCallout">
            <a:avLst>
              <a:gd name="adj1" fmla="val -28695"/>
              <a:gd name="adj2" fmla="val -84759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Exploit UI preemption</a:t>
            </a:r>
          </a:p>
        </p:txBody>
      </p:sp>
      <p:sp>
        <p:nvSpPr>
          <p:cNvPr id="19" name="矩形标注 18"/>
          <p:cNvSpPr/>
          <p:nvPr/>
        </p:nvSpPr>
        <p:spPr>
          <a:xfrm>
            <a:off x="2549487" y="1600201"/>
            <a:ext cx="3536004" cy="1550192"/>
          </a:xfrm>
          <a:prstGeom prst="wedgeRectCallout">
            <a:avLst>
              <a:gd name="adj1" fmla="val -30649"/>
              <a:gd name="adj2" fmla="val 80171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No glitches </a:t>
            </a:r>
            <a:r>
              <a:rPr lang="en-US" altLang="zh-CN" sz="2400" dirty="0" smtClean="0">
                <a:solidFill>
                  <a:schemeClr val="tx1"/>
                </a:solidFill>
              </a:rPr>
              <a:t>as we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disable the animation</a:t>
            </a:r>
          </a:p>
          <a:p>
            <a:pPr algn="ctr"/>
            <a:r>
              <a:rPr lang="en-US" altLang="zh-CN" sz="3200" b="1" dirty="0" smtClean="0">
                <a:solidFill>
                  <a:schemeClr val="tx1"/>
                </a:solidFill>
              </a:rPr>
              <a:t>+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precise attack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timing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988111" y="3097035"/>
            <a:ext cx="2402006" cy="1239645"/>
          </a:xfrm>
          <a:prstGeom prst="wedgeRoundRectCallout">
            <a:avLst>
              <a:gd name="adj1" fmla="val -39387"/>
              <a:gd name="adj2" fmla="val 73178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Steal user name and password!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1.54487E-6 L -0.20833 1.54487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4487E-6 L -0.20937 1.54487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2.25717E-6 L -0.20833 -2.25717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996 L -0.16285 0.12778 C -0.19705 0.15417 -0.24809 0.16875 -0.30122 0.16875 C -0.36181 0.16875 -0.41059 0.15417 -0.44479 0.12778 L -0.60712 0.00996 " pathEditMode="relative" rAng="0" ptsTypes="FffFF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65" y="794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417 L -0.16007 0.12153 C -0.1941 0.14792 -0.24514 0.16296 -0.29827 0.16296 C -0.35903 0.16296 -0.40747 0.14792 -0.4415 0.12153 L -0.60417 0.00417 " pathEditMode="relative" rAng="0" ptsTypes="FffFF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65" y="794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37 -0.00047 L -0.09687 -0.1213 C -0.07326 -0.14862 -0.03802 -0.16389 -0.00139 -0.16389 C 0.04045 -0.16389 0.07396 -0.14862 0.0974 -0.1213 L 0.20903 -0.00047 " pathEditMode="relative" rAng="10800000" ptsTypes="FffFF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417 0.00417 L -0.5441 -0.11528 " pathEditMode="relative" rAng="0" ptsTypes="AA">
                                      <p:cBhvr>
                                        <p:cTn id="8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6" grpId="0"/>
      <p:bldP spid="7" grpId="0"/>
      <p:bldP spid="9" grpId="0" animBg="1"/>
      <p:bldP spid="9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5" grpId="0" animBg="1"/>
      <p:bldP spid="15" grpId="1" animBg="1"/>
      <p:bldP spid="10" grpId="0" animBg="1"/>
      <p:bldP spid="1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UI State Hijacking Attack Demo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Video demo: UI state hijacking attack steals your </a:t>
            </a:r>
            <a:r>
              <a:rPr lang="en-US" altLang="zh-CN" b="1" dirty="0" smtClean="0"/>
              <a:t>password</a:t>
            </a:r>
            <a:r>
              <a:rPr lang="en-US" altLang="zh-CN" dirty="0" smtClean="0"/>
              <a:t> in H&amp;R Block app</a:t>
            </a:r>
          </a:p>
        </p:txBody>
      </p:sp>
    </p:spTree>
    <p:extLst>
      <p:ext uri="{BB962C8B-B14F-4D97-AF65-F5344CB8AC3E}">
        <p14:creationId xmlns:p14="http://schemas.microsoft.com/office/powerpoint/2010/main" val="28906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Enabled Attacks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An enabled attack: camera peeking</a:t>
            </a:r>
          </a:p>
          <a:p>
            <a:pPr lvl="1"/>
            <a:r>
              <a:rPr lang="en-US" altLang="zh-CN" dirty="0"/>
              <a:t>Steal </a:t>
            </a:r>
            <a:r>
              <a:rPr lang="en-US" altLang="zh-CN" b="1" u="sng" dirty="0"/>
              <a:t>sensitive </a:t>
            </a:r>
            <a:r>
              <a:rPr lang="en-US" altLang="zh-CN" b="1" u="sng" dirty="0" smtClean="0"/>
              <a:t>pictures</a:t>
            </a:r>
            <a:r>
              <a:rPr lang="en-US" altLang="zh-CN" dirty="0" smtClean="0"/>
              <a:t> </a:t>
            </a:r>
            <a:r>
              <a:rPr lang="en-US" altLang="zh-CN" dirty="0"/>
              <a:t>taken in Android </a:t>
            </a:r>
            <a:r>
              <a:rPr lang="en-US" altLang="zh-CN" dirty="0" smtClean="0"/>
              <a:t>apps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Breaks GUI confidentiality</a:t>
            </a:r>
            <a:r>
              <a:rPr lang="en-US" altLang="zh-CN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altLang="zh-CN" dirty="0" smtClean="0"/>
              <a:t>Monitor and analyze user behavior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Breaks GUI confidentiality!</a:t>
            </a:r>
          </a:p>
          <a:p>
            <a:r>
              <a:rPr lang="en-US" altLang="zh-CN" dirty="0" smtClean="0"/>
              <a:t>Enhance existing </a:t>
            </a:r>
            <a:r>
              <a:rPr lang="en-US" altLang="zh-CN" dirty="0"/>
              <a:t>attacks </a:t>
            </a:r>
            <a:r>
              <a:rPr lang="en-US" altLang="zh-CN" dirty="0" smtClean="0"/>
              <a:t>in both </a:t>
            </a:r>
            <a:r>
              <a:rPr lang="en-US" altLang="zh-CN" dirty="0" err="1" smtClean="0"/>
              <a:t>stealthiness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 smtClean="0"/>
              <a:t>effectiveness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图片 5" descr="ch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72" y="2767055"/>
            <a:ext cx="905466" cy="905466"/>
          </a:xfrm>
          <a:prstGeom prst="rect">
            <a:avLst/>
          </a:prstGeom>
        </p:spPr>
      </p:pic>
      <p:pic>
        <p:nvPicPr>
          <p:cNvPr id="7" name="图片 6" descr="attac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154" y="2504267"/>
            <a:ext cx="1093828" cy="1352893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4121624" y="3151547"/>
            <a:ext cx="1064525" cy="452734"/>
          </a:xfrm>
          <a:prstGeom prst="rightArrow">
            <a:avLst>
              <a:gd name="adj1" fmla="val 50000"/>
              <a:gd name="adj2" fmla="val 8918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37379" y="2674505"/>
            <a:ext cx="1433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Steal!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14" y="2925062"/>
            <a:ext cx="1319250" cy="5894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40" y="2603366"/>
            <a:ext cx="2190299" cy="12320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49" y="2828685"/>
            <a:ext cx="1292679" cy="968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89" y="2603366"/>
            <a:ext cx="1193450" cy="141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UI State Leakage is Dangerous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/>
            <a:r>
              <a:rPr lang="en-US" altLang="zh-CN" dirty="0" smtClean="0"/>
              <a:t>Lead to both GUI </a:t>
            </a:r>
            <a:r>
              <a:rPr lang="en-US" altLang="zh-CN" b="1" dirty="0" smtClean="0"/>
              <a:t>integrity</a:t>
            </a:r>
            <a:r>
              <a:rPr lang="en-US" altLang="zh-CN" dirty="0" smtClean="0"/>
              <a:t> and </a:t>
            </a:r>
            <a:r>
              <a:rPr lang="en-US" altLang="zh-CN" b="1" dirty="0" smtClean="0"/>
              <a:t>confidentiality </a:t>
            </a:r>
            <a:r>
              <a:rPr lang="en-US" altLang="zh-CN" dirty="0" smtClean="0"/>
              <a:t>breaches</a:t>
            </a:r>
          </a:p>
          <a:p>
            <a:pPr marL="571500" indent="-514350"/>
            <a:r>
              <a:rPr lang="en-US" altLang="zh-CN" dirty="0" smtClean="0"/>
              <a:t>UI state information</a:t>
            </a:r>
            <a:r>
              <a:rPr lang="en-US" altLang="zh-CN" b="1" dirty="0" smtClean="0"/>
              <a:t> is not protected well</a:t>
            </a:r>
          </a:p>
          <a:p>
            <a:pPr marL="971550" lvl="1" indent="-514350"/>
            <a:r>
              <a:rPr lang="en-US" altLang="zh-CN" dirty="0" smtClean="0"/>
              <a:t>An </a:t>
            </a:r>
            <a:r>
              <a:rPr lang="en-US" altLang="zh-CN" b="1" dirty="0" smtClean="0">
                <a:solidFill>
                  <a:srgbClr val="FF0000"/>
                </a:solidFill>
              </a:rPr>
              <a:t>unprivileged application </a:t>
            </a:r>
            <a:r>
              <a:rPr lang="en-US" altLang="zh-CN" dirty="0" smtClean="0"/>
              <a:t>can track another app’s UI states in real time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UI State Inference Attack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49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UI state</a:t>
            </a:r>
            <a:r>
              <a:rPr lang="en-US" altLang="zh-CN" dirty="0" smtClean="0"/>
              <a:t>: </a:t>
            </a:r>
            <a:r>
              <a:rPr lang="en-US" altLang="zh-CN" dirty="0"/>
              <a:t>a mostly consistent UI </a:t>
            </a:r>
            <a:r>
              <a:rPr lang="en-US" altLang="zh-CN" b="1" dirty="0">
                <a:solidFill>
                  <a:srgbClr val="FF0000"/>
                </a:solidFill>
              </a:rPr>
              <a:t>at window </a:t>
            </a:r>
            <a:r>
              <a:rPr lang="en-US" altLang="zh-CN" b="1" dirty="0" smtClean="0">
                <a:solidFill>
                  <a:srgbClr val="FF0000"/>
                </a:solidFill>
              </a:rPr>
              <a:t>level</a:t>
            </a:r>
            <a:r>
              <a:rPr lang="en-US" altLang="zh-CN" dirty="0" smtClean="0"/>
              <a:t> for certain functionality (e.g., log-in)</a:t>
            </a:r>
          </a:p>
          <a:p>
            <a:pPr lvl="1"/>
            <a:r>
              <a:rPr lang="en-US" altLang="zh-CN" dirty="0" smtClean="0"/>
              <a:t>On Android: </a:t>
            </a:r>
            <a:r>
              <a:rPr lang="en-US" altLang="zh-CN" b="1" dirty="0" smtClean="0">
                <a:solidFill>
                  <a:srgbClr val="FF0000"/>
                </a:solidFill>
              </a:rPr>
              <a:t>Activity (full-screen window)</a:t>
            </a:r>
          </a:p>
          <a:p>
            <a:r>
              <a:rPr lang="en-US" altLang="zh-CN" dirty="0" smtClean="0"/>
              <a:t>Also called </a:t>
            </a:r>
            <a:r>
              <a:rPr lang="en-US" altLang="zh-CN" b="1" dirty="0" smtClean="0"/>
              <a:t>Activity inference attack</a:t>
            </a:r>
          </a:p>
          <a:p>
            <a:pPr lvl="1"/>
            <a:r>
              <a:rPr lang="en-US" altLang="zh-CN" dirty="0" smtClean="0"/>
              <a:t>An unprivileged app can infer the foreground Activity in real time</a:t>
            </a:r>
          </a:p>
          <a:p>
            <a:pPr lvl="1"/>
            <a:r>
              <a:rPr lang="en-US" altLang="zh-CN" dirty="0" smtClean="0"/>
              <a:t>Requires </a:t>
            </a:r>
            <a:r>
              <a:rPr lang="en-US" altLang="zh-CN" b="1" dirty="0" smtClean="0"/>
              <a:t>no permission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Underlying Causes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Android GUI framework design </a:t>
            </a:r>
            <a:r>
              <a:rPr lang="en-US" altLang="zh-CN" dirty="0" smtClean="0"/>
              <a:t>leaks </a:t>
            </a:r>
            <a:r>
              <a:rPr lang="en-US" altLang="zh-CN" b="1" dirty="0" smtClean="0"/>
              <a:t>UI state changes</a:t>
            </a:r>
            <a:r>
              <a:rPr lang="en-US" altLang="zh-CN" dirty="0" smtClean="0"/>
              <a:t> through</a:t>
            </a:r>
            <a:r>
              <a:rPr lang="en-US" altLang="zh-CN" b="1" i="1" dirty="0" smtClean="0">
                <a:solidFill>
                  <a:srgbClr val="FF0000"/>
                </a:solidFill>
              </a:rPr>
              <a:t> a publicly-accessible side channel</a:t>
            </a:r>
          </a:p>
          <a:p>
            <a:pPr lvl="1"/>
            <a:r>
              <a:rPr lang="en-US" altLang="zh-CN" dirty="0" smtClean="0"/>
              <a:t>A newly-discovered shared-memory side channel</a:t>
            </a:r>
          </a:p>
          <a:p>
            <a:pPr lvl="1"/>
            <a:r>
              <a:rPr lang="en-US" altLang="zh-CN" dirty="0" smtClean="0"/>
              <a:t>Affects nearly </a:t>
            </a:r>
            <a:r>
              <a:rPr lang="en-US" altLang="zh-CN" b="1" dirty="0" smtClean="0">
                <a:solidFill>
                  <a:srgbClr val="FF0000"/>
                </a:solidFill>
              </a:rPr>
              <a:t>all popular OSes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0323-D599-124E-AC2E-B402BC47965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9" y="4472098"/>
            <a:ext cx="1193563" cy="1193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16" y="4437528"/>
            <a:ext cx="1303645" cy="1303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42" y="4462655"/>
            <a:ext cx="1257581" cy="12533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3" y="4496998"/>
            <a:ext cx="1184705" cy="11847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7" y="4449007"/>
            <a:ext cx="1445341" cy="1257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9492</TotalTime>
  <Words>876</Words>
  <Application>Microsoft Office PowerPoint</Application>
  <PresentationFormat>全屏显示(4:3)</PresentationFormat>
  <Paragraphs>198</Paragraphs>
  <Slides>21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Theme</vt:lpstr>
      <vt:lpstr>Peeking into Your App without Actually Seeing It:  UI State Inference and Novel Android Attacks</vt:lpstr>
      <vt:lpstr>Importance of GUI Security</vt:lpstr>
      <vt:lpstr>Another Form of GUI Confidentiality Breach</vt:lpstr>
      <vt:lpstr>Enabled Attack: UI State Hijacking</vt:lpstr>
      <vt:lpstr>UI State Hijacking Attack Demo</vt:lpstr>
      <vt:lpstr>Other Enabled Attacks</vt:lpstr>
      <vt:lpstr>UI State Leakage is Dangerous</vt:lpstr>
      <vt:lpstr>UI State Inference Attack</vt:lpstr>
      <vt:lpstr>Underlying Causes</vt:lpstr>
      <vt:lpstr>Attack General Steps</vt:lpstr>
      <vt:lpstr>Shared-Memory Side Channel</vt:lpstr>
      <vt:lpstr>Shared-Memory Side Channel</vt:lpstr>
      <vt:lpstr>Activity Transition Detection</vt:lpstr>
      <vt:lpstr>Activity Inference</vt:lpstr>
      <vt:lpstr>Activity Signature Design</vt:lpstr>
      <vt:lpstr>Remaining Steps of Activity Inference</vt:lpstr>
      <vt:lpstr>Evaluation Methodology</vt:lpstr>
      <vt:lpstr>Evaluation Results</vt:lpstr>
      <vt:lpstr>Defense Discussion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Embedded User Interfaces: Android and Beyond</dc:title>
  <dc:creator>Franzi Roesner</dc:creator>
  <cp:lastModifiedBy>Alfred</cp:lastModifiedBy>
  <cp:revision>1397</cp:revision>
  <cp:lastPrinted>2013-08-08T20:47:47Z</cp:lastPrinted>
  <dcterms:created xsi:type="dcterms:W3CDTF">2013-07-29T17:40:27Z</dcterms:created>
  <dcterms:modified xsi:type="dcterms:W3CDTF">2014-08-24T03:51:50Z</dcterms:modified>
</cp:coreProperties>
</file>