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3" r:id="rId2"/>
    <p:sldId id="395" r:id="rId3"/>
    <p:sldId id="396" r:id="rId4"/>
    <p:sldId id="400" r:id="rId5"/>
    <p:sldId id="401" r:id="rId6"/>
    <p:sldId id="402" r:id="rId7"/>
    <p:sldId id="403" r:id="rId8"/>
    <p:sldId id="406" r:id="rId9"/>
    <p:sldId id="405" r:id="rId10"/>
    <p:sldId id="407" r:id="rId11"/>
    <p:sldId id="408" r:id="rId12"/>
    <p:sldId id="410" r:id="rId13"/>
    <p:sldId id="430" r:id="rId14"/>
    <p:sldId id="411" r:id="rId15"/>
    <p:sldId id="413" r:id="rId16"/>
    <p:sldId id="415" r:id="rId17"/>
    <p:sldId id="416" r:id="rId18"/>
    <p:sldId id="431" r:id="rId19"/>
    <p:sldId id="414" r:id="rId20"/>
    <p:sldId id="412" r:id="rId21"/>
    <p:sldId id="422" r:id="rId22"/>
    <p:sldId id="420" r:id="rId23"/>
    <p:sldId id="424" r:id="rId24"/>
    <p:sldId id="425" r:id="rId25"/>
    <p:sldId id="3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FFFFF"/>
    <a:srgbClr val="FFCCCC"/>
    <a:srgbClr val="FF3300"/>
    <a:srgbClr val="FF9966"/>
    <a:srgbClr val="11FF05"/>
    <a:srgbClr val="FFFF66"/>
    <a:srgbClr val="002A7E"/>
    <a:srgbClr val="002E8A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4530" autoAdjust="0"/>
  </p:normalViewPr>
  <p:slideViewPr>
    <p:cSldViewPr snapToGrid="0" snapToObjects="1">
      <p:cViewPr varScale="1">
        <p:scale>
          <a:sx n="112" d="100"/>
          <a:sy n="11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1D4B-7653-C14D-941F-424F07F9274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4C52-5AB3-F545-A117-779A6EFEB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367D-32D5-1645-9130-A35F69AFA314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70D9-D696-EC4D-BCC7-471FDAE0B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6811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9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6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0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5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7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033D-B5F3-9746-8D25-6DE03521A0F6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580A-C695-C14A-8584-6575EA1FB566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DD31-8D2B-8B47-B031-ACC3E86DDB26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E715-31AD-714F-83DD-A6B182D43666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1BD-5802-DB4A-8BA8-386C29FA0B2E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60E5-BDBA-6347-A102-67D20FC6C5EC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3013-4EF5-7B47-8F5E-DDC19B90B294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58AB-4C5E-F54F-8705-B8B1C8EEA800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D09F-3CA1-0346-B137-BD437DAFA730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B24-178A-4A4D-A1BA-ED9CF865ACB9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0E77-8EA7-454D-8623-322D54EB532B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D36D-81C1-F740-88C7-1E694CC3F46F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01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0323-D599-124E-AC2E-B402BC479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2807"/>
            <a:ext cx="9144000" cy="1683868"/>
          </a:xfrm>
        </p:spPr>
        <p:txBody>
          <a:bodyPr>
            <a:noAutofit/>
          </a:bodyPr>
          <a:lstStyle/>
          <a:p>
            <a:r>
              <a:rPr lang="en-US" sz="3700" b="1" dirty="0" err="1"/>
              <a:t>MitM</a:t>
            </a:r>
            <a:r>
              <a:rPr lang="en-US" sz="3700" b="1" dirty="0"/>
              <a:t> Attack by Name Collision: </a:t>
            </a:r>
            <a:r>
              <a:rPr lang="en-US" sz="3700" b="1" dirty="0" smtClean="0"/>
              <a:t/>
            </a:r>
            <a:br>
              <a:rPr lang="en-US" sz="3700" b="1" dirty="0" smtClean="0"/>
            </a:br>
            <a:r>
              <a:rPr lang="en-US" sz="3700" b="1" dirty="0" smtClean="0"/>
              <a:t>Cause </a:t>
            </a:r>
            <a:r>
              <a:rPr lang="en-US" sz="3700" b="1" dirty="0"/>
              <a:t>Analysis &amp;</a:t>
            </a:r>
            <a:r>
              <a:rPr lang="en-US" sz="3700" b="1" dirty="0" smtClean="0"/>
              <a:t> </a:t>
            </a:r>
            <a:r>
              <a:rPr lang="en-US" sz="3700" b="1" dirty="0"/>
              <a:t>Vulnerability Assessment </a:t>
            </a:r>
            <a:r>
              <a:rPr lang="en-US" sz="3700" b="1" dirty="0" smtClean="0"/>
              <a:t>in </a:t>
            </a:r>
            <a:r>
              <a:rPr lang="en-US" sz="3700" b="1" dirty="0"/>
              <a:t>the New </a:t>
            </a:r>
            <a:r>
              <a:rPr lang="en-US" sz="3700" b="1" dirty="0" err="1"/>
              <a:t>gTLD</a:t>
            </a:r>
            <a:r>
              <a:rPr lang="en-US" sz="3700" b="1" dirty="0"/>
              <a:t> Era</a:t>
            </a:r>
            <a:endParaRPr lang="en-US" sz="3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0794"/>
            <a:ext cx="9144000" cy="973811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 Alfred Chen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Eric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Osterweil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†, Matthew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Thomas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Z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Morley Mao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Michigan</a:t>
            </a:r>
            <a:r>
              <a:rPr lang="en-US" altLang="zh-CN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r>
              <a:rPr lang="en-US" altLang="zh-CN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Verisign Labs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log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2" y="5462820"/>
            <a:ext cx="3825447" cy="784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22709" r="3087" b="23595"/>
          <a:stretch/>
        </p:blipFill>
        <p:spPr>
          <a:xfrm>
            <a:off x="5336280" y="5317006"/>
            <a:ext cx="3111690" cy="9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3"/>
    </mc:Choice>
    <mc:Fallback xmlns="">
      <p:transition spd="slow" advTm="431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1" y="5569144"/>
            <a:ext cx="1143862" cy="9239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90080" y="5701456"/>
            <a:ext cx="3175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wpad.company.itld</a:t>
            </a:r>
            <a:endParaRPr lang="zh-CN" alt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WPAD query leakage: Was not easily exploitable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27" name="矩形 26"/>
          <p:cNvSpPr/>
          <p:nvPr/>
        </p:nvSpPr>
        <p:spPr>
          <a:xfrm>
            <a:off x="4519852" y="5656411"/>
            <a:ext cx="695879" cy="591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746564" y="3274843"/>
            <a:ext cx="1121227" cy="2272943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312208" y="3646466"/>
            <a:ext cx="2150060" cy="93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 err="1">
                <a:solidFill>
                  <a:srgbClr val="FF0000"/>
                </a:solidFill>
              </a:rPr>
              <a:t>i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tld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≠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existing TLD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24"/>
          <p:cNvCxnSpPr/>
          <p:nvPr/>
        </p:nvCxnSpPr>
        <p:spPr>
          <a:xfrm flipH="1" flipV="1">
            <a:off x="1001667" y="2850432"/>
            <a:ext cx="381456" cy="27187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 12"/>
          <p:cNvSpPr/>
          <p:nvPr/>
        </p:nvSpPr>
        <p:spPr>
          <a:xfrm>
            <a:off x="0" y="3828872"/>
            <a:ext cx="13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sp>
        <p:nvSpPr>
          <p:cNvPr id="48" name="矩形 19"/>
          <p:cNvSpPr/>
          <p:nvPr/>
        </p:nvSpPr>
        <p:spPr>
          <a:xfrm>
            <a:off x="1611320" y="3621925"/>
            <a:ext cx="18393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No such 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name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NXDomain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49" name="直接箭头连接符 56"/>
          <p:cNvCxnSpPr/>
          <p:nvPr/>
        </p:nvCxnSpPr>
        <p:spPr>
          <a:xfrm flipH="1" flipV="1">
            <a:off x="1375287" y="2855352"/>
            <a:ext cx="381456" cy="2718712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23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5"/>
    </mc:Choice>
    <mc:Fallback xmlns="">
      <p:transition spd="slow" advTm="22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19"/>
          <p:cNvSpPr/>
          <p:nvPr/>
        </p:nvSpPr>
        <p:spPr>
          <a:xfrm>
            <a:off x="1611320" y="3621925"/>
            <a:ext cx="18393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No such 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name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NXDomain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Name collision from new </a:t>
            </a:r>
            <a:r>
              <a:rPr lang="en-US" sz="3600" dirty="0" err="1" smtClean="0"/>
              <a:t>gTLD</a:t>
            </a:r>
            <a:r>
              <a:rPr lang="en-US" sz="3600" dirty="0" smtClean="0"/>
              <a:t> delegation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61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1" y="5569144"/>
            <a:ext cx="1143862" cy="9239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90080" y="5701456"/>
            <a:ext cx="3175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wpad.company.itld</a:t>
            </a:r>
            <a:endParaRPr lang="zh-CN" altLang="en-US" sz="2800" b="1" dirty="0"/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1001667" y="2850432"/>
            <a:ext cx="381456" cy="27187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3828872"/>
            <a:ext cx="13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pic>
        <p:nvPicPr>
          <p:cNvPr id="4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7" y="2683239"/>
            <a:ext cx="762916" cy="937936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4264174" y="1988869"/>
            <a:ext cx="2052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Added </a:t>
            </a:r>
            <a:r>
              <a:rPr lang="en-US" altLang="zh-CN" sz="3200" b="1" i="1" dirty="0" smtClean="0">
                <a:solidFill>
                  <a:srgbClr val="0043C8"/>
                </a:solidFill>
              </a:rPr>
              <a:t>900+</a:t>
            </a:r>
            <a:r>
              <a:rPr lang="en-US" altLang="zh-CN" sz="2400" b="1" dirty="0" smtClean="0"/>
              <a:t> since 2013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09" y="2954771"/>
            <a:ext cx="762916" cy="937936"/>
          </a:xfrm>
          <a:prstGeom prst="rect">
            <a:avLst/>
          </a:prstGeom>
        </p:spPr>
      </p:pic>
      <p:pic>
        <p:nvPicPr>
          <p:cNvPr id="4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22" y="3179539"/>
            <a:ext cx="762916" cy="937936"/>
          </a:xfrm>
          <a:prstGeom prst="rect">
            <a:avLst/>
          </a:prstGeom>
        </p:spPr>
      </p:pic>
      <p:pic>
        <p:nvPicPr>
          <p:cNvPr id="4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4" y="3069348"/>
            <a:ext cx="762916" cy="937936"/>
          </a:xfrm>
          <a:prstGeom prst="rect">
            <a:avLst/>
          </a:prstGeom>
        </p:spPr>
      </p:pic>
      <p:pic>
        <p:nvPicPr>
          <p:cNvPr id="3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91" y="3309506"/>
            <a:ext cx="762916" cy="937936"/>
          </a:xfrm>
          <a:prstGeom prst="rect">
            <a:avLst/>
          </a:prstGeom>
        </p:spPr>
      </p:pic>
      <p:sp>
        <p:nvSpPr>
          <p:cNvPr id="40" name="Rectangle 17"/>
          <p:cNvSpPr/>
          <p:nvPr/>
        </p:nvSpPr>
        <p:spPr>
          <a:xfrm>
            <a:off x="3416172" y="2990207"/>
            <a:ext cx="1352499" cy="3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b="1" dirty="0" err="1" smtClean="0">
                <a:solidFill>
                  <a:schemeClr val="tx1"/>
                </a:solidFill>
              </a:rPr>
              <a:t>gTLDs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4014" y="3309506"/>
            <a:ext cx="1054976" cy="937936"/>
            <a:chOff x="8105251" y="3443536"/>
            <a:chExt cx="1054976" cy="937936"/>
          </a:xfrm>
          <a:effectLst>
            <a:glow rad="889000">
              <a:srgbClr val="FFCCCC">
                <a:alpha val="90000"/>
              </a:srgbClr>
            </a:glow>
          </a:effectLst>
        </p:grpSpPr>
        <p:pic>
          <p:nvPicPr>
            <p:cNvPr id="41" name="Content Placeholder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251" y="3443536"/>
              <a:ext cx="762916" cy="937936"/>
            </a:xfrm>
            <a:prstGeom prst="rect">
              <a:avLst/>
            </a:prstGeom>
          </p:spPr>
        </p:pic>
        <p:sp>
          <p:nvSpPr>
            <p:cNvPr id="42" name="Rectangle 17"/>
            <p:cNvSpPr/>
            <p:nvPr/>
          </p:nvSpPr>
          <p:spPr>
            <a:xfrm>
              <a:off x="8307663" y="3487406"/>
              <a:ext cx="852564" cy="2552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.&lt;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itld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&gt;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0" y="3306573"/>
            <a:ext cx="762916" cy="937936"/>
          </a:xfrm>
          <a:prstGeom prst="rect">
            <a:avLst/>
          </a:prstGeom>
        </p:spPr>
      </p:pic>
      <p:sp>
        <p:nvSpPr>
          <p:cNvPr id="54" name="Rectangle 18"/>
          <p:cNvSpPr/>
          <p:nvPr/>
        </p:nvSpPr>
        <p:spPr>
          <a:xfrm>
            <a:off x="7631514" y="3318960"/>
            <a:ext cx="1158529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.company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17114" y="4195524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43C8"/>
                </a:solidFill>
              </a:rPr>
              <a:t>company.itld</a:t>
            </a:r>
            <a:endParaRPr lang="en-US" sz="2200" b="1" dirty="0" smtClean="0">
              <a:solidFill>
                <a:srgbClr val="0043C8"/>
              </a:solidFill>
            </a:endParaRPr>
          </a:p>
        </p:txBody>
      </p:sp>
      <p:cxnSp>
        <p:nvCxnSpPr>
          <p:cNvPr id="56" name="Straight Arrow Connector 23"/>
          <p:cNvCxnSpPr/>
          <p:nvPr/>
        </p:nvCxnSpPr>
        <p:spPr>
          <a:xfrm>
            <a:off x="4762204" y="3938313"/>
            <a:ext cx="23000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 flipV="1">
            <a:off x="1375287" y="2855352"/>
            <a:ext cx="381456" cy="2718712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2137760" y="4342100"/>
            <a:ext cx="1539867" cy="1227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3037808" y="4474412"/>
            <a:ext cx="3625219" cy="10996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1672732" y="3874162"/>
            <a:ext cx="13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2481075" y="4345451"/>
            <a:ext cx="2776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sp>
        <p:nvSpPr>
          <p:cNvPr id="64" name="Rounded Rectangle 4"/>
          <p:cNvSpPr/>
          <p:nvPr/>
        </p:nvSpPr>
        <p:spPr>
          <a:xfrm>
            <a:off x="5634802" y="5556062"/>
            <a:ext cx="3275164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2700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Name collision</a:t>
            </a:r>
            <a:endParaRPr lang="en-US" altLang="zh-CN" sz="3200" b="1" dirty="0" smtClean="0">
              <a:solidFill>
                <a:srgbClr val="0043C8"/>
              </a:solidFill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4730786" y="4760950"/>
            <a:ext cx="2498464" cy="878624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29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4"/>
    </mc:Choice>
    <mc:Fallback xmlns="">
      <p:transition spd="slow" advTm="51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3" grpId="0"/>
      <p:bldP spid="50" grpId="0"/>
      <p:bldP spid="40" grpId="0" animBg="1"/>
      <p:bldP spid="54" grpId="0" animBg="1"/>
      <p:bldP spid="55" grpId="0"/>
      <p:bldP spid="62" grpId="0"/>
      <p:bldP spid="62" grpId="1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Name collision </a:t>
            </a:r>
            <a:r>
              <a:rPr lang="en-US" altLang="zh-CN" sz="3300" dirty="0" smtClean="0"/>
              <a:t>+ WPAD query leakage      </a:t>
            </a:r>
            <a:r>
              <a:rPr lang="en-US" altLang="zh-CN" sz="3300" dirty="0" err="1" smtClean="0"/>
              <a:t>MitM</a:t>
            </a:r>
            <a:endParaRPr lang="en-US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1" y="5569144"/>
            <a:ext cx="1143862" cy="9239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90080" y="5701456"/>
            <a:ext cx="3175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wpad.company.itld</a:t>
            </a:r>
            <a:endParaRPr lang="zh-CN" altLang="en-US" sz="2800" b="1" dirty="0"/>
          </a:p>
        </p:txBody>
      </p:sp>
      <p:pic>
        <p:nvPicPr>
          <p:cNvPr id="4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7" y="2683239"/>
            <a:ext cx="762916" cy="937936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4264174" y="1988869"/>
            <a:ext cx="2052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Added </a:t>
            </a:r>
            <a:r>
              <a:rPr lang="en-US" altLang="zh-CN" sz="3200" b="1" dirty="0" smtClean="0">
                <a:solidFill>
                  <a:srgbClr val="0043C8"/>
                </a:solidFill>
              </a:rPr>
              <a:t>900+</a:t>
            </a:r>
            <a:r>
              <a:rPr lang="en-US" altLang="zh-CN" sz="2400" b="1" dirty="0" smtClean="0"/>
              <a:t> since 2013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09" y="2954771"/>
            <a:ext cx="762916" cy="937936"/>
          </a:xfrm>
          <a:prstGeom prst="rect">
            <a:avLst/>
          </a:prstGeom>
        </p:spPr>
      </p:pic>
      <p:pic>
        <p:nvPicPr>
          <p:cNvPr id="4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22" y="3179539"/>
            <a:ext cx="762916" cy="937936"/>
          </a:xfrm>
          <a:prstGeom prst="rect">
            <a:avLst/>
          </a:prstGeom>
        </p:spPr>
      </p:pic>
      <p:pic>
        <p:nvPicPr>
          <p:cNvPr id="4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4" y="3069348"/>
            <a:ext cx="762916" cy="937936"/>
          </a:xfrm>
          <a:prstGeom prst="rect">
            <a:avLst/>
          </a:prstGeom>
        </p:spPr>
      </p:pic>
      <p:pic>
        <p:nvPicPr>
          <p:cNvPr id="3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91" y="3309506"/>
            <a:ext cx="762916" cy="937936"/>
          </a:xfrm>
          <a:prstGeom prst="rect">
            <a:avLst/>
          </a:prstGeom>
        </p:spPr>
      </p:pic>
      <p:pic>
        <p:nvPicPr>
          <p:cNvPr id="4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14" y="3309506"/>
            <a:ext cx="762916" cy="937936"/>
          </a:xfrm>
          <a:prstGeom prst="rect">
            <a:avLst/>
          </a:prstGeom>
        </p:spPr>
      </p:pic>
      <p:pic>
        <p:nvPicPr>
          <p:cNvPr id="5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0" y="3306573"/>
            <a:ext cx="762916" cy="937936"/>
          </a:xfrm>
          <a:prstGeom prst="rect">
            <a:avLst/>
          </a:prstGeom>
        </p:spPr>
      </p:pic>
      <p:sp>
        <p:nvSpPr>
          <p:cNvPr id="54" name="Rectangle 18"/>
          <p:cNvSpPr/>
          <p:nvPr/>
        </p:nvSpPr>
        <p:spPr>
          <a:xfrm>
            <a:off x="7631514" y="3318960"/>
            <a:ext cx="1158529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.company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17114" y="4195524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43C8"/>
                </a:solidFill>
              </a:rPr>
              <a:t>company.itld</a:t>
            </a:r>
            <a:endParaRPr lang="en-US" sz="2200" b="1" dirty="0" smtClean="0">
              <a:solidFill>
                <a:srgbClr val="0043C8"/>
              </a:solidFill>
            </a:endParaRPr>
          </a:p>
        </p:txBody>
      </p:sp>
      <p:cxnSp>
        <p:nvCxnSpPr>
          <p:cNvPr id="60" name="直接箭头连接符 59"/>
          <p:cNvCxnSpPr/>
          <p:nvPr/>
        </p:nvCxnSpPr>
        <p:spPr>
          <a:xfrm flipV="1">
            <a:off x="3037808" y="4474412"/>
            <a:ext cx="3625219" cy="10996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481075" y="4345451"/>
            <a:ext cx="2776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2700594" y="4463341"/>
            <a:ext cx="21602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Proxy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config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. info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 flipV="1">
            <a:off x="2935192" y="4503908"/>
            <a:ext cx="3625219" cy="1099652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762678" y="6374930"/>
            <a:ext cx="897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Proxy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69" name="云形 68"/>
          <p:cNvSpPr/>
          <p:nvPr/>
        </p:nvSpPr>
        <p:spPr>
          <a:xfrm>
            <a:off x="7403690" y="5391653"/>
            <a:ext cx="1578078" cy="108268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7801468" y="5683859"/>
            <a:ext cx="78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Web</a:t>
            </a:r>
            <a:endParaRPr lang="zh-CN" altLang="en-US" sz="2400" dirty="0"/>
          </a:p>
        </p:txBody>
      </p:sp>
      <p:cxnSp>
        <p:nvCxnSpPr>
          <p:cNvPr id="71" name="直接箭头连接符 70"/>
          <p:cNvCxnSpPr/>
          <p:nvPr/>
        </p:nvCxnSpPr>
        <p:spPr>
          <a:xfrm flipV="1">
            <a:off x="5257218" y="5963066"/>
            <a:ext cx="2015166" cy="347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17"/>
          <p:cNvSpPr/>
          <p:nvPr/>
        </p:nvSpPr>
        <p:spPr>
          <a:xfrm>
            <a:off x="3416172" y="2990207"/>
            <a:ext cx="1352499" cy="3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b="1" dirty="0" err="1" smtClean="0">
                <a:solidFill>
                  <a:schemeClr val="tx1"/>
                </a:solidFill>
              </a:rPr>
              <a:t>gTLDs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68" y="5482144"/>
            <a:ext cx="573934" cy="89278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36" y="5138378"/>
            <a:ext cx="759149" cy="687531"/>
          </a:xfrm>
          <a:prstGeom prst="rect">
            <a:avLst/>
          </a:prstGeom>
        </p:spPr>
      </p:pic>
      <p:sp>
        <p:nvSpPr>
          <p:cNvPr id="73" name="爆炸形 1 18"/>
          <p:cNvSpPr/>
          <p:nvPr/>
        </p:nvSpPr>
        <p:spPr>
          <a:xfrm>
            <a:off x="5380337" y="5491801"/>
            <a:ext cx="2251177" cy="1366199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Phishing, </a:t>
            </a: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code injection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爆炸形 1 22"/>
          <p:cNvSpPr/>
          <p:nvPr/>
        </p:nvSpPr>
        <p:spPr>
          <a:xfrm>
            <a:off x="4469880" y="4626411"/>
            <a:ext cx="1846885" cy="1307870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Password,</a:t>
            </a:r>
            <a:endParaRPr lang="zh-CN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1400" b="1" dirty="0" err="1">
                <a:solidFill>
                  <a:schemeClr val="tx1"/>
                </a:solidFill>
              </a:rPr>
              <a:t>c</a:t>
            </a:r>
            <a:r>
              <a:rPr lang="en-US" altLang="zh-CN" sz="1400" b="1" dirty="0" err="1" smtClean="0">
                <a:solidFill>
                  <a:schemeClr val="tx1"/>
                </a:solidFill>
              </a:rPr>
              <a:t>onfid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. doc</a:t>
            </a:r>
          </a:p>
        </p:txBody>
      </p:sp>
      <p:sp>
        <p:nvSpPr>
          <p:cNvPr id="75" name="爆炸形 1 16"/>
          <p:cNvSpPr/>
          <p:nvPr/>
        </p:nvSpPr>
        <p:spPr>
          <a:xfrm>
            <a:off x="6865814" y="4558747"/>
            <a:ext cx="1490422" cy="1235402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FREAK, Logjam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94082" y="870438"/>
            <a:ext cx="37609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3914014" y="3309506"/>
            <a:ext cx="1054976" cy="937936"/>
            <a:chOff x="8105251" y="3443536"/>
            <a:chExt cx="1054976" cy="937936"/>
          </a:xfrm>
          <a:effectLst>
            <a:glow rad="889000">
              <a:srgbClr val="FFCCCC">
                <a:alpha val="90000"/>
              </a:srgbClr>
            </a:glow>
          </a:effectLst>
        </p:grpSpPr>
        <p:pic>
          <p:nvPicPr>
            <p:cNvPr id="65" name="Content Placeholder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251" y="3443536"/>
              <a:ext cx="762916" cy="937936"/>
            </a:xfrm>
            <a:prstGeom prst="rect">
              <a:avLst/>
            </a:prstGeom>
          </p:spPr>
        </p:pic>
        <p:sp>
          <p:nvSpPr>
            <p:cNvPr id="76" name="Rectangle 17"/>
            <p:cNvSpPr/>
            <p:nvPr/>
          </p:nvSpPr>
          <p:spPr>
            <a:xfrm>
              <a:off x="8307663" y="3487406"/>
              <a:ext cx="852564" cy="2552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.&lt;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itld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&gt;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6" name="Straight Arrow Connector 23"/>
          <p:cNvCxnSpPr/>
          <p:nvPr/>
        </p:nvCxnSpPr>
        <p:spPr>
          <a:xfrm>
            <a:off x="4762204" y="3938313"/>
            <a:ext cx="23000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19" y="3046833"/>
            <a:ext cx="1182167" cy="107064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16432" y="6437463"/>
            <a:ext cx="260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1</a:t>
            </a:r>
            <a:r>
              <a:rPr lang="en-US" dirty="0"/>
              <a:t>Adrian</a:t>
            </a:r>
            <a:r>
              <a:rPr lang="en-US" altLang="zh-CN" dirty="0" smtClean="0"/>
              <a:t> et al., CCS’15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7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8"/>
    </mc:Choice>
    <mc:Fallback xmlns="">
      <p:transition spd="slow" advTm="16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8" grpId="0"/>
      <p:bldP spid="69" grpId="0" animBg="1"/>
      <p:bldP spid="70" grpId="0"/>
      <p:bldP spid="73" grpId="0" animBg="1"/>
      <p:bldP spid="74" grpId="0" animBg="1"/>
      <p:bldP spid="75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Name collision </a:t>
            </a:r>
            <a:r>
              <a:rPr lang="en-US" altLang="zh-CN" sz="3300" dirty="0" smtClean="0"/>
              <a:t>+ WPAD query leakage      </a:t>
            </a:r>
            <a:r>
              <a:rPr lang="en-US" altLang="zh-CN" sz="3300" dirty="0" err="1" smtClean="0"/>
              <a:t>MitM</a:t>
            </a:r>
            <a:endParaRPr lang="en-US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1" y="5569144"/>
            <a:ext cx="1143862" cy="9239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90080" y="5701456"/>
            <a:ext cx="3175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wpad.company.itld</a:t>
            </a:r>
            <a:endParaRPr lang="zh-CN" altLang="en-US" sz="2800" b="1" dirty="0"/>
          </a:p>
        </p:txBody>
      </p:sp>
      <p:pic>
        <p:nvPicPr>
          <p:cNvPr id="4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7" y="2683239"/>
            <a:ext cx="762916" cy="937936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4264174" y="1988869"/>
            <a:ext cx="2052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Added </a:t>
            </a:r>
            <a:r>
              <a:rPr lang="en-US" altLang="zh-CN" sz="3200" b="1" dirty="0" smtClean="0">
                <a:solidFill>
                  <a:srgbClr val="0043C8"/>
                </a:solidFill>
              </a:rPr>
              <a:t>900+</a:t>
            </a:r>
            <a:r>
              <a:rPr lang="en-US" altLang="zh-CN" sz="2400" b="1" dirty="0" smtClean="0"/>
              <a:t> since 2013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09" y="2954771"/>
            <a:ext cx="762916" cy="937936"/>
          </a:xfrm>
          <a:prstGeom prst="rect">
            <a:avLst/>
          </a:prstGeom>
        </p:spPr>
      </p:pic>
      <p:pic>
        <p:nvPicPr>
          <p:cNvPr id="4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22" y="3179539"/>
            <a:ext cx="762916" cy="937936"/>
          </a:xfrm>
          <a:prstGeom prst="rect">
            <a:avLst/>
          </a:prstGeom>
        </p:spPr>
      </p:pic>
      <p:pic>
        <p:nvPicPr>
          <p:cNvPr id="4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4" y="3069348"/>
            <a:ext cx="762916" cy="937936"/>
          </a:xfrm>
          <a:prstGeom prst="rect">
            <a:avLst/>
          </a:prstGeom>
        </p:spPr>
      </p:pic>
      <p:pic>
        <p:nvPicPr>
          <p:cNvPr id="3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91" y="3309506"/>
            <a:ext cx="762916" cy="937936"/>
          </a:xfrm>
          <a:prstGeom prst="rect">
            <a:avLst/>
          </a:prstGeom>
        </p:spPr>
      </p:pic>
      <p:pic>
        <p:nvPicPr>
          <p:cNvPr id="4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14" y="3309506"/>
            <a:ext cx="762916" cy="937936"/>
          </a:xfrm>
          <a:prstGeom prst="rect">
            <a:avLst/>
          </a:prstGeom>
        </p:spPr>
      </p:pic>
      <p:pic>
        <p:nvPicPr>
          <p:cNvPr id="5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0" y="3306573"/>
            <a:ext cx="762916" cy="937936"/>
          </a:xfrm>
          <a:prstGeom prst="rect">
            <a:avLst/>
          </a:prstGeom>
        </p:spPr>
      </p:pic>
      <p:sp>
        <p:nvSpPr>
          <p:cNvPr id="54" name="Rectangle 18"/>
          <p:cNvSpPr/>
          <p:nvPr/>
        </p:nvSpPr>
        <p:spPr>
          <a:xfrm>
            <a:off x="7631514" y="3318960"/>
            <a:ext cx="1158529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.company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17114" y="4195524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43C8"/>
                </a:solidFill>
              </a:rPr>
              <a:t>company.itld</a:t>
            </a:r>
            <a:endParaRPr lang="en-US" sz="2200" b="1" dirty="0" smtClean="0">
              <a:solidFill>
                <a:srgbClr val="0043C8"/>
              </a:solidFill>
            </a:endParaRPr>
          </a:p>
        </p:txBody>
      </p:sp>
      <p:cxnSp>
        <p:nvCxnSpPr>
          <p:cNvPr id="60" name="直接箭头连接符 59"/>
          <p:cNvCxnSpPr/>
          <p:nvPr/>
        </p:nvCxnSpPr>
        <p:spPr>
          <a:xfrm flipV="1">
            <a:off x="3037808" y="4474412"/>
            <a:ext cx="3625219" cy="10996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481075" y="4345451"/>
            <a:ext cx="2776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2700594" y="4463341"/>
            <a:ext cx="21602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Proxy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config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. info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 flipV="1">
            <a:off x="2935192" y="4503908"/>
            <a:ext cx="3625219" cy="1099652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762678" y="6374930"/>
            <a:ext cx="897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Proxy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69" name="云形 68"/>
          <p:cNvSpPr/>
          <p:nvPr/>
        </p:nvSpPr>
        <p:spPr>
          <a:xfrm>
            <a:off x="7403690" y="5391653"/>
            <a:ext cx="1578078" cy="108268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7801468" y="5683859"/>
            <a:ext cx="78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Web</a:t>
            </a:r>
            <a:endParaRPr lang="zh-CN" altLang="en-US" sz="2400" dirty="0"/>
          </a:p>
        </p:txBody>
      </p:sp>
      <p:cxnSp>
        <p:nvCxnSpPr>
          <p:cNvPr id="71" name="直接箭头连接符 70"/>
          <p:cNvCxnSpPr/>
          <p:nvPr/>
        </p:nvCxnSpPr>
        <p:spPr>
          <a:xfrm flipV="1">
            <a:off x="5257218" y="5963066"/>
            <a:ext cx="2015166" cy="347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17"/>
          <p:cNvSpPr/>
          <p:nvPr/>
        </p:nvSpPr>
        <p:spPr>
          <a:xfrm>
            <a:off x="3416172" y="2990207"/>
            <a:ext cx="1352499" cy="3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b="1" dirty="0" err="1" smtClean="0">
                <a:solidFill>
                  <a:schemeClr val="tx1"/>
                </a:solidFill>
              </a:rPr>
              <a:t>gTLDs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68" y="5482144"/>
            <a:ext cx="573934" cy="89278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36" y="5138378"/>
            <a:ext cx="759149" cy="687531"/>
          </a:xfrm>
          <a:prstGeom prst="rect">
            <a:avLst/>
          </a:prstGeom>
        </p:spPr>
      </p:pic>
      <p:sp>
        <p:nvSpPr>
          <p:cNvPr id="73" name="爆炸形 1 18"/>
          <p:cNvSpPr/>
          <p:nvPr/>
        </p:nvSpPr>
        <p:spPr>
          <a:xfrm>
            <a:off x="5380337" y="5491801"/>
            <a:ext cx="2251177" cy="1366199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Phishing, </a:t>
            </a: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code injection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爆炸形 1 22"/>
          <p:cNvSpPr/>
          <p:nvPr/>
        </p:nvSpPr>
        <p:spPr>
          <a:xfrm>
            <a:off x="4469880" y="4626411"/>
            <a:ext cx="1846885" cy="1307870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Password,</a:t>
            </a:r>
            <a:endParaRPr lang="zh-CN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1400" b="1" dirty="0" err="1">
                <a:solidFill>
                  <a:schemeClr val="tx1"/>
                </a:solidFill>
              </a:rPr>
              <a:t>c</a:t>
            </a:r>
            <a:r>
              <a:rPr lang="en-US" altLang="zh-CN" sz="1400" b="1" dirty="0" err="1" smtClean="0">
                <a:solidFill>
                  <a:schemeClr val="tx1"/>
                </a:solidFill>
              </a:rPr>
              <a:t>onfid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. doc</a:t>
            </a:r>
          </a:p>
        </p:txBody>
      </p:sp>
      <p:sp>
        <p:nvSpPr>
          <p:cNvPr id="75" name="爆炸形 1 16"/>
          <p:cNvSpPr/>
          <p:nvPr/>
        </p:nvSpPr>
        <p:spPr>
          <a:xfrm>
            <a:off x="6865814" y="4558747"/>
            <a:ext cx="1490422" cy="1235402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FREAK, Logjam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94082" y="870438"/>
            <a:ext cx="37609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3914014" y="3309506"/>
            <a:ext cx="1054976" cy="937936"/>
            <a:chOff x="8105251" y="3443536"/>
            <a:chExt cx="1054976" cy="937936"/>
          </a:xfrm>
          <a:effectLst>
            <a:glow rad="889000">
              <a:srgbClr val="FFCCCC">
                <a:alpha val="90000"/>
              </a:srgbClr>
            </a:glow>
          </a:effectLst>
        </p:grpSpPr>
        <p:pic>
          <p:nvPicPr>
            <p:cNvPr id="65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251" y="3443536"/>
              <a:ext cx="762916" cy="937936"/>
            </a:xfrm>
            <a:prstGeom prst="rect">
              <a:avLst/>
            </a:prstGeom>
          </p:spPr>
        </p:pic>
        <p:sp>
          <p:nvSpPr>
            <p:cNvPr id="76" name="Rectangle 17"/>
            <p:cNvSpPr/>
            <p:nvPr/>
          </p:nvSpPr>
          <p:spPr>
            <a:xfrm>
              <a:off x="8307663" y="3487406"/>
              <a:ext cx="852564" cy="2552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.&lt;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itld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&gt;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6" name="Straight Arrow Connector 23"/>
          <p:cNvCxnSpPr/>
          <p:nvPr/>
        </p:nvCxnSpPr>
        <p:spPr>
          <a:xfrm>
            <a:off x="4762204" y="3938313"/>
            <a:ext cx="23000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19" y="3046833"/>
            <a:ext cx="1182167" cy="1070642"/>
          </a:xfrm>
          <a:prstGeom prst="rect">
            <a:avLst/>
          </a:prstGeom>
        </p:spPr>
      </p:pic>
      <p:sp>
        <p:nvSpPr>
          <p:cNvPr id="57" name="Rounded Rectangle 4"/>
          <p:cNvSpPr/>
          <p:nvPr/>
        </p:nvSpPr>
        <p:spPr>
          <a:xfrm>
            <a:off x="1267454" y="3220061"/>
            <a:ext cx="6726048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9050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/>
              <a:t>WPAD name collision attack</a:t>
            </a:r>
            <a:endParaRPr lang="en-US" altLang="zh-CN" sz="4000" b="1" dirty="0" smtClean="0">
              <a:solidFill>
                <a:srgbClr val="0043C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6432" y="6437463"/>
            <a:ext cx="260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1</a:t>
            </a:r>
            <a:r>
              <a:rPr lang="en-US" dirty="0"/>
              <a:t>Adrian</a:t>
            </a:r>
            <a:r>
              <a:rPr lang="en-US" altLang="zh-CN" dirty="0" smtClean="0"/>
              <a:t> et al., CCS’15</a:t>
            </a:r>
          </a:p>
        </p:txBody>
      </p:sp>
    </p:spTree>
    <p:extLst>
      <p:ext uri="{BB962C8B-B14F-4D97-AF65-F5344CB8AC3E}">
        <p14:creationId xmlns:p14="http://schemas.microsoft.com/office/powerpoint/2010/main" val="23187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2"/>
    </mc:Choice>
    <mc:Fallback xmlns="">
      <p:transition spd="slow" advTm="45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459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First systematic study on WPAD name collision attack</a:t>
            </a:r>
          </a:p>
          <a:p>
            <a:r>
              <a:rPr lang="en-US" altLang="zh-CN" b="1" dirty="0" smtClean="0"/>
              <a:t>Cause analysis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Why internal WPAD query leaks?</a:t>
            </a:r>
          </a:p>
          <a:p>
            <a:r>
              <a:rPr lang="en-US" altLang="zh-CN" b="1" dirty="0" smtClean="0"/>
              <a:t>Vulnerability assessment</a:t>
            </a:r>
          </a:p>
          <a:p>
            <a:pPr lvl="1"/>
            <a:r>
              <a:rPr lang="en-US" altLang="zh-CN" sz="3000" dirty="0" smtClean="0"/>
              <a:t>Propose </a:t>
            </a:r>
            <a:r>
              <a:rPr lang="en-US" altLang="zh-CN" sz="3000" dirty="0"/>
              <a:t>a measurable attack </a:t>
            </a:r>
            <a:r>
              <a:rPr lang="en-US" altLang="zh-CN" sz="3000" dirty="0" smtClean="0"/>
              <a:t>surface definition &amp; quantification</a:t>
            </a:r>
          </a:p>
          <a:p>
            <a:pPr lvl="2"/>
            <a:r>
              <a:rPr lang="en-US" altLang="zh-CN" sz="2800" dirty="0" smtClean="0"/>
              <a:t>Highly-vulnerable </a:t>
            </a:r>
            <a:r>
              <a:rPr lang="en-US" altLang="zh-CN" sz="2800" dirty="0"/>
              <a:t>domains (</a:t>
            </a:r>
            <a:r>
              <a:rPr lang="en-US" altLang="zh-CN" sz="2800" dirty="0" smtClean="0"/>
              <a:t>HVDs)</a:t>
            </a:r>
          </a:p>
          <a:p>
            <a:pPr lvl="2"/>
            <a:r>
              <a:rPr lang="en-US" altLang="zh-CN" sz="2800" dirty="0" smtClean="0"/>
              <a:t>HVD = </a:t>
            </a:r>
            <a:r>
              <a:rPr lang="en-US" altLang="zh-CN" sz="2800" b="1" i="1" dirty="0" smtClean="0"/>
              <a:t>high </a:t>
            </a:r>
            <a:r>
              <a:rPr lang="en-US" altLang="zh-CN" sz="2800" b="1" i="1" dirty="0"/>
              <a:t>persistence</a:t>
            </a:r>
            <a:r>
              <a:rPr lang="en-US" altLang="zh-CN" sz="2800" dirty="0"/>
              <a:t> + </a:t>
            </a:r>
            <a:r>
              <a:rPr lang="en-US" altLang="zh-CN" sz="2800" b="1" i="1" dirty="0"/>
              <a:t>high </a:t>
            </a:r>
            <a:r>
              <a:rPr lang="en-US" altLang="zh-CN" sz="2800" b="1" i="1" dirty="0" smtClean="0"/>
              <a:t>volume</a:t>
            </a:r>
          </a:p>
          <a:p>
            <a:r>
              <a:rPr lang="en-US" altLang="zh-CN" b="1" dirty="0" smtClean="0"/>
              <a:t>Dataset</a:t>
            </a:r>
            <a:r>
              <a:rPr lang="en-US" altLang="zh-CN" dirty="0" smtClean="0"/>
              <a:t>: </a:t>
            </a:r>
          </a:p>
          <a:p>
            <a:pPr lvl="1"/>
            <a:r>
              <a:rPr lang="en-US" altLang="zh-CN" dirty="0" smtClean="0"/>
              <a:t>2-year </a:t>
            </a:r>
            <a:r>
              <a:rPr lang="en-US" altLang="zh-CN" dirty="0" err="1" smtClean="0"/>
              <a:t>NXDomain</a:t>
            </a:r>
            <a:r>
              <a:rPr lang="en-US" altLang="zh-CN" dirty="0" smtClean="0"/>
              <a:t> traffic at DNS root server A &amp; J</a:t>
            </a: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7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81"/>
    </mc:Choice>
    <mc:Fallback xmlns="">
      <p:transition spd="slow" advTm="115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Leak cause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Finding</a:t>
            </a:r>
            <a:r>
              <a:rPr lang="en-US" altLang="zh-CN" dirty="0" smtClean="0"/>
              <a:t>: Home </a:t>
            </a:r>
            <a:r>
              <a:rPr lang="en-US" altLang="zh-CN" dirty="0"/>
              <a:t>access network </a:t>
            </a:r>
            <a:r>
              <a:rPr lang="en-US" altLang="zh-CN" dirty="0" err="1"/>
              <a:t>ASes</a:t>
            </a:r>
            <a:r>
              <a:rPr lang="en-US" altLang="zh-CN" dirty="0"/>
              <a:t> </a:t>
            </a:r>
            <a:r>
              <a:rPr lang="en-US" altLang="zh-CN" dirty="0" smtClean="0"/>
              <a:t>dominate </a:t>
            </a:r>
            <a:r>
              <a:rPr lang="en-US" altLang="zh-CN" dirty="0"/>
              <a:t>the </a:t>
            </a:r>
            <a:r>
              <a:rPr lang="en-US" altLang="zh-CN" dirty="0" smtClean="0"/>
              <a:t>WPAD leakage traffic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356298" y="2791798"/>
            <a:ext cx="5394960" cy="348014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08194" y="3654447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A1</a:t>
            </a:r>
            <a:endParaRPr lang="zh-CN" altLang="en-US" sz="2400" b="1" dirty="0"/>
          </a:p>
        </p:txBody>
      </p:sp>
      <p:sp>
        <p:nvSpPr>
          <p:cNvPr id="23" name="矩形 22"/>
          <p:cNvSpPr/>
          <p:nvPr/>
        </p:nvSpPr>
        <p:spPr>
          <a:xfrm>
            <a:off x="3931755" y="3653002"/>
            <a:ext cx="540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A2</a:t>
            </a:r>
            <a:endParaRPr lang="zh-CN" altLang="en-US" sz="2400" b="1" dirty="0"/>
          </a:p>
        </p:txBody>
      </p:sp>
      <p:sp>
        <p:nvSpPr>
          <p:cNvPr id="25" name="矩形 24"/>
          <p:cNvSpPr/>
          <p:nvPr/>
        </p:nvSpPr>
        <p:spPr>
          <a:xfrm>
            <a:off x="4770132" y="365300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A3</a:t>
            </a:r>
            <a:endParaRPr lang="zh-CN" altLang="en-US" sz="2400" b="1" dirty="0"/>
          </a:p>
        </p:txBody>
      </p:sp>
      <p:sp>
        <p:nvSpPr>
          <p:cNvPr id="27" name="矩形 26"/>
          <p:cNvSpPr/>
          <p:nvPr/>
        </p:nvSpPr>
        <p:spPr>
          <a:xfrm>
            <a:off x="5572316" y="3654447"/>
            <a:ext cx="548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A4</a:t>
            </a:r>
            <a:endParaRPr lang="zh-CN" altLang="en-US" sz="2400" b="1" dirty="0"/>
          </a:p>
        </p:txBody>
      </p:sp>
      <p:sp>
        <p:nvSpPr>
          <p:cNvPr id="28" name="矩形 27"/>
          <p:cNvSpPr/>
          <p:nvPr/>
        </p:nvSpPr>
        <p:spPr>
          <a:xfrm>
            <a:off x="3109797" y="450805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A5</a:t>
            </a:r>
            <a:endParaRPr lang="zh-CN" altLang="en-US" sz="2400" b="1" dirty="0"/>
          </a:p>
        </p:txBody>
      </p:sp>
      <p:sp>
        <p:nvSpPr>
          <p:cNvPr id="29" name="矩形 28"/>
          <p:cNvSpPr/>
          <p:nvPr/>
        </p:nvSpPr>
        <p:spPr>
          <a:xfrm>
            <a:off x="3923740" y="4508058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A6</a:t>
            </a:r>
            <a:endParaRPr lang="zh-CN" altLang="en-US" sz="2400" b="1" dirty="0"/>
          </a:p>
        </p:txBody>
      </p:sp>
      <p:sp>
        <p:nvSpPr>
          <p:cNvPr id="30" name="矩形 29"/>
          <p:cNvSpPr/>
          <p:nvPr/>
        </p:nvSpPr>
        <p:spPr>
          <a:xfrm>
            <a:off x="4770131" y="4508057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A7</a:t>
            </a:r>
            <a:endParaRPr lang="zh-CN" altLang="en-US" sz="2400" b="1" dirty="0"/>
          </a:p>
        </p:txBody>
      </p:sp>
      <p:sp>
        <p:nvSpPr>
          <p:cNvPr id="31" name="矩形 30"/>
          <p:cNvSpPr/>
          <p:nvPr/>
        </p:nvSpPr>
        <p:spPr>
          <a:xfrm>
            <a:off x="5554333" y="4508056"/>
            <a:ext cx="558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A8</a:t>
            </a:r>
            <a:endParaRPr lang="zh-CN" altLang="en-US" sz="2400" b="1" dirty="0"/>
          </a:p>
        </p:txBody>
      </p:sp>
      <p:sp>
        <p:nvSpPr>
          <p:cNvPr id="32" name="矩形 31"/>
          <p:cNvSpPr/>
          <p:nvPr/>
        </p:nvSpPr>
        <p:spPr>
          <a:xfrm>
            <a:off x="3948976" y="5371958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A9</a:t>
            </a:r>
            <a:endParaRPr lang="zh-CN" altLang="en-US" sz="2400" b="1" dirty="0"/>
          </a:p>
        </p:txBody>
      </p:sp>
      <p:sp>
        <p:nvSpPr>
          <p:cNvPr id="33" name="矩形 32"/>
          <p:cNvSpPr/>
          <p:nvPr/>
        </p:nvSpPr>
        <p:spPr>
          <a:xfrm>
            <a:off x="4729851" y="5380389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A10</a:t>
            </a:r>
            <a:endParaRPr lang="zh-CN" altLang="en-US" sz="2400" b="1" dirty="0"/>
          </a:p>
        </p:txBody>
      </p:sp>
      <p:sp>
        <p:nvSpPr>
          <p:cNvPr id="34" name="矩形 33"/>
          <p:cNvSpPr/>
          <p:nvPr/>
        </p:nvSpPr>
        <p:spPr>
          <a:xfrm>
            <a:off x="1736652" y="3717887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A11</a:t>
            </a:r>
            <a:endParaRPr lang="zh-CN" altLang="en-US" sz="2400" b="1" dirty="0"/>
          </a:p>
        </p:txBody>
      </p:sp>
      <p:sp>
        <p:nvSpPr>
          <p:cNvPr id="35" name="矩形 34"/>
          <p:cNvSpPr/>
          <p:nvPr/>
        </p:nvSpPr>
        <p:spPr>
          <a:xfrm>
            <a:off x="1675497" y="4519263"/>
            <a:ext cx="69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A12</a:t>
            </a:r>
            <a:endParaRPr lang="zh-CN" altLang="en-US" sz="2400" b="1" dirty="0"/>
          </a:p>
        </p:txBody>
      </p:sp>
      <p:sp>
        <p:nvSpPr>
          <p:cNvPr id="36" name="椭圆 35"/>
          <p:cNvSpPr/>
          <p:nvPr/>
        </p:nvSpPr>
        <p:spPr>
          <a:xfrm>
            <a:off x="3061828" y="356879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86191" y="3568004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729851" y="3568004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530759" y="3568004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061828" y="4423061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86191" y="4423061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22965" y="4423061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23145" y="4423061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86191" y="5292382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722965" y="5292382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766429" y="363288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685777" y="4434265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2756" y="2559663"/>
            <a:ext cx="1768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43C8"/>
                </a:solidFill>
              </a:rPr>
              <a:t>Top 12 leak </a:t>
            </a:r>
            <a:r>
              <a:rPr lang="en-US" altLang="zh-CN" sz="2800" b="1" dirty="0" err="1" smtClean="0">
                <a:solidFill>
                  <a:srgbClr val="0043C8"/>
                </a:solidFill>
              </a:rPr>
              <a:t>ASes</a:t>
            </a:r>
            <a:endParaRPr lang="zh-CN" altLang="en-US" sz="2800" b="1" dirty="0">
              <a:solidFill>
                <a:srgbClr val="0043C8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" y="3531336"/>
            <a:ext cx="1356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(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85%</a:t>
            </a:r>
            <a:r>
              <a:rPr lang="en-US" altLang="zh-CN" sz="2800" b="1" dirty="0" smtClean="0"/>
              <a:t> of total leaks)</a:t>
            </a:r>
            <a:endParaRPr lang="zh-CN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63806" y="5530014"/>
            <a:ext cx="2376000" cy="12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67955" y="5614785"/>
            <a:ext cx="421389" cy="461665"/>
            <a:chOff x="7228967" y="3381327"/>
            <a:chExt cx="421389" cy="461665"/>
          </a:xfrm>
        </p:grpSpPr>
        <p:sp>
          <p:nvSpPr>
            <p:cNvPr id="49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A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67956" y="6194982"/>
            <a:ext cx="421389" cy="461665"/>
            <a:chOff x="7228967" y="3381327"/>
            <a:chExt cx="421389" cy="461665"/>
          </a:xfrm>
        </p:grpSpPr>
        <p:sp>
          <p:nvSpPr>
            <p:cNvPr id="58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endParaRPr lang="zh-CN" alt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69232" y="5570315"/>
            <a:ext cx="16439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Home access network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70429" y="6156619"/>
            <a:ext cx="17620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Run popular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public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resolvers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7058" y="5161706"/>
            <a:ext cx="954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Legend</a:t>
            </a:r>
            <a:endParaRPr lang="en-US" b="1" i="1" dirty="0"/>
          </a:p>
        </p:txBody>
      </p:sp>
      <p:sp>
        <p:nvSpPr>
          <p:cNvPr id="62" name="矩形 61"/>
          <p:cNvSpPr/>
          <p:nvPr/>
        </p:nvSpPr>
        <p:spPr>
          <a:xfrm>
            <a:off x="3421928" y="2642468"/>
            <a:ext cx="3556722" cy="9787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b="1" i="1" dirty="0">
                <a:solidFill>
                  <a:srgbClr val="FF0000"/>
                </a:solidFill>
              </a:rPr>
              <a:t>R</a:t>
            </a:r>
            <a:r>
              <a:rPr lang="en-US" altLang="zh-CN" sz="3200" b="1" i="1" dirty="0" smtClean="0">
                <a:solidFill>
                  <a:srgbClr val="FF0000"/>
                </a:solidFill>
              </a:rPr>
              <a:t>elated to user behavior at home!</a:t>
            </a:r>
            <a:endParaRPr lang="zh-CN" altLang="en-US" sz="32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6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1"/>
    </mc:Choice>
    <mc:Fallback xmlns="">
      <p:transition spd="slow" advTm="57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13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134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3" grpId="0"/>
      <p:bldP spid="25" grpId="0"/>
      <p:bldP spid="27" grpId="0"/>
      <p:bldP spid="27" grpId="1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6" grpId="0" animBg="1"/>
      <p:bldP spid="9" grpId="0"/>
      <p:bldP spid="60" grpId="0"/>
      <p:bldP spid="10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Leak domain suffix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Finding</a:t>
            </a:r>
            <a:r>
              <a:rPr lang="en-US" altLang="zh-CN" dirty="0" smtClean="0"/>
              <a:t>: Instead </a:t>
            </a:r>
            <a:r>
              <a:rPr lang="en-US" altLang="zh-CN" dirty="0"/>
              <a:t>of home devices, domain suffixes are actually corporate </a:t>
            </a:r>
            <a:r>
              <a:rPr lang="en-US" altLang="zh-CN" dirty="0" smtClean="0"/>
              <a:t>related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/>
              <a:t>Hypothesis</a:t>
            </a:r>
            <a:r>
              <a:rPr lang="en-US" altLang="zh-CN" dirty="0"/>
              <a:t>: the leaks come from individuals using corporate laptops at home</a:t>
            </a:r>
            <a:endParaRPr lang="en-US" altLang="zh-CN" dirty="0" smtClean="0"/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hould create high domain suffix entropy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308457" y="2669973"/>
            <a:ext cx="2956581" cy="46166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43C8"/>
                </a:solidFill>
              </a:rPr>
              <a:t>defense </a:t>
            </a:r>
            <a:r>
              <a:rPr lang="en-US" altLang="zh-CN" sz="2400" b="1" dirty="0" smtClean="0">
                <a:solidFill>
                  <a:srgbClr val="0043C8"/>
                </a:solidFill>
              </a:rPr>
              <a:t>contractor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93792" y="3315693"/>
            <a:ext cx="2153154" cy="46166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manufacturing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7104" y="3316100"/>
            <a:ext cx="1572867" cy="46166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consulting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20129" y="3318086"/>
            <a:ext cx="971979" cy="46166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bank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87589" y="2659885"/>
            <a:ext cx="1777486" cy="46166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43C8"/>
                </a:solidFill>
              </a:rPr>
              <a:t>real estate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pic>
        <p:nvPicPr>
          <p:cNvPr id="1028" name="Picture 4" descr="https://lh4.googleusercontent.com/_8sx-IEFrIkXFAdYyoeUi64aKouKLm3OOuQhMottbWyMC1961F9CvtADEsCelC3s9r3AWd5jeZ3pf2Z9RGtcI6DmORVxC1n9mrWhJtouiW9f8wg1xb14ESL6sIMN-dGzMP0v8RX9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93" y="5501037"/>
            <a:ext cx="2516207" cy="85531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33"/>
    </mc:Choice>
    <mc:Fallback xmlns="">
      <p:transition spd="slow" advTm="5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35"/>
          <p:cNvSpPr/>
          <p:nvPr/>
        </p:nvSpPr>
        <p:spPr>
          <a:xfrm>
            <a:off x="3061826" y="3585424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2" name="椭圆 37"/>
          <p:cNvSpPr/>
          <p:nvPr/>
        </p:nvSpPr>
        <p:spPr>
          <a:xfrm>
            <a:off x="3886189" y="358462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3" name="椭圆 38"/>
          <p:cNvSpPr/>
          <p:nvPr/>
        </p:nvSpPr>
        <p:spPr>
          <a:xfrm>
            <a:off x="4729849" y="358462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4" name="椭圆 39"/>
          <p:cNvSpPr/>
          <p:nvPr/>
        </p:nvSpPr>
        <p:spPr>
          <a:xfrm>
            <a:off x="5530757" y="358462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椭圆 40"/>
          <p:cNvSpPr/>
          <p:nvPr/>
        </p:nvSpPr>
        <p:spPr>
          <a:xfrm>
            <a:off x="3061826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6" name="椭圆 41"/>
          <p:cNvSpPr/>
          <p:nvPr/>
        </p:nvSpPr>
        <p:spPr>
          <a:xfrm>
            <a:off x="3886189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7" name="椭圆 42"/>
          <p:cNvSpPr/>
          <p:nvPr/>
        </p:nvSpPr>
        <p:spPr>
          <a:xfrm>
            <a:off x="4722963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椭圆 43"/>
          <p:cNvSpPr/>
          <p:nvPr/>
        </p:nvSpPr>
        <p:spPr>
          <a:xfrm>
            <a:off x="5523143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9" name="椭圆 44"/>
          <p:cNvSpPr/>
          <p:nvPr/>
        </p:nvSpPr>
        <p:spPr>
          <a:xfrm>
            <a:off x="3886189" y="5309007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0" name="椭圆 45"/>
          <p:cNvSpPr/>
          <p:nvPr/>
        </p:nvSpPr>
        <p:spPr>
          <a:xfrm>
            <a:off x="4722963" y="5309007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Leak domain suffix </a:t>
            </a:r>
            <a:r>
              <a:rPr lang="en-US" altLang="zh-CN" dirty="0" smtClean="0"/>
              <a:t>entropy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Finding</a:t>
            </a:r>
            <a:r>
              <a:rPr lang="en-US" altLang="zh-CN" dirty="0" smtClean="0"/>
              <a:t>: Home network related </a:t>
            </a:r>
            <a:r>
              <a:rPr lang="en-US" altLang="zh-CN" dirty="0" err="1" smtClean="0"/>
              <a:t>ASes</a:t>
            </a:r>
            <a:r>
              <a:rPr lang="en-US" altLang="zh-CN" dirty="0" smtClean="0"/>
              <a:t> </a:t>
            </a:r>
            <a:r>
              <a:rPr lang="en-US" altLang="zh-CN" dirty="0"/>
              <a:t>with top </a:t>
            </a:r>
            <a:r>
              <a:rPr lang="en-US" altLang="zh-CN" dirty="0" smtClean="0"/>
              <a:t>leakage volumes </a:t>
            </a:r>
            <a:r>
              <a:rPr lang="en-US" altLang="zh-CN" dirty="0"/>
              <a:t>also dominate </a:t>
            </a:r>
            <a:r>
              <a:rPr lang="en-US" altLang="zh-CN" dirty="0" smtClean="0"/>
              <a:t>entropy!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356298" y="2808423"/>
            <a:ext cx="5394960" cy="348014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08194" y="3671072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A1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978296" y="428117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441066" y="2845557"/>
            <a:ext cx="5394960" cy="3480146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1755" y="3669627"/>
            <a:ext cx="540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70132" y="3669626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72316" y="3671072"/>
            <a:ext cx="548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A4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09797" y="452468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23740" y="4524683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70131" y="452468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54333" y="4524681"/>
            <a:ext cx="558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A8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48976" y="5388583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29851" y="5397014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36652" y="3734512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A11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75497" y="4535888"/>
            <a:ext cx="69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A12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061828" y="3585424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86191" y="3584629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729851" y="3584629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530759" y="3584629"/>
            <a:ext cx="631662" cy="63166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061828" y="4439686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86191" y="4439686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22965" y="4439686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23145" y="4439686"/>
            <a:ext cx="631662" cy="63166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86191" y="5309007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722965" y="5309007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766429" y="3649514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685777" y="4450890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2756" y="2576288"/>
            <a:ext cx="1768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43C8"/>
                </a:solidFill>
              </a:rPr>
              <a:t>Top 12 leak </a:t>
            </a:r>
            <a:r>
              <a:rPr lang="en-US" altLang="zh-CN" sz="2800" b="1" dirty="0" err="1" smtClean="0">
                <a:solidFill>
                  <a:srgbClr val="0043C8"/>
                </a:solidFill>
              </a:rPr>
              <a:t>ASes</a:t>
            </a:r>
            <a:endParaRPr lang="zh-CN" altLang="en-US" sz="2800" b="1" dirty="0">
              <a:solidFill>
                <a:srgbClr val="0043C8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" y="3547961"/>
            <a:ext cx="1356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(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85%</a:t>
            </a:r>
            <a:r>
              <a:rPr lang="en-US" altLang="zh-CN" sz="2800" b="1" dirty="0" smtClean="0"/>
              <a:t> of total leaks)</a:t>
            </a:r>
            <a:endParaRPr lang="zh-CN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6978296" y="2532873"/>
            <a:ext cx="2084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Top 11 high entropy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</a:rPr>
              <a:t>ASes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953071" y="4366174"/>
            <a:ext cx="682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A13</a:t>
            </a:r>
            <a:endParaRPr lang="zh-CN" altLang="en-US" sz="2400" b="1" dirty="0"/>
          </a:p>
        </p:txBody>
      </p:sp>
      <p:sp>
        <p:nvSpPr>
          <p:cNvPr id="72" name="Rectangle 5"/>
          <p:cNvSpPr/>
          <p:nvPr/>
        </p:nvSpPr>
        <p:spPr>
          <a:xfrm>
            <a:off x="20239" y="6200063"/>
            <a:ext cx="5580000" cy="618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"/>
          <p:cNvGrpSpPr/>
          <p:nvPr/>
        </p:nvGrpSpPr>
        <p:grpSpPr>
          <a:xfrm>
            <a:off x="78680" y="6260498"/>
            <a:ext cx="421389" cy="461665"/>
            <a:chOff x="7228967" y="3381327"/>
            <a:chExt cx="421389" cy="461665"/>
          </a:xfrm>
        </p:grpSpPr>
        <p:sp>
          <p:nvSpPr>
            <p:cNvPr id="74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A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56"/>
          <p:cNvGrpSpPr/>
          <p:nvPr/>
        </p:nvGrpSpPr>
        <p:grpSpPr>
          <a:xfrm>
            <a:off x="2113585" y="6283961"/>
            <a:ext cx="421389" cy="461665"/>
            <a:chOff x="7228967" y="3381327"/>
            <a:chExt cx="421389" cy="461665"/>
          </a:xfrm>
        </p:grpSpPr>
        <p:sp>
          <p:nvSpPr>
            <p:cNvPr id="77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endParaRPr lang="zh-CN" alt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8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80108" y="6216028"/>
            <a:ext cx="16439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Home access network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66184" y="6228973"/>
            <a:ext cx="17536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Run popular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public resolvers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Rectangle 9"/>
          <p:cNvSpPr/>
          <p:nvPr/>
        </p:nvSpPr>
        <p:spPr>
          <a:xfrm>
            <a:off x="-19855" y="5815207"/>
            <a:ext cx="954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Legend</a:t>
            </a:r>
            <a:endParaRPr lang="en-US" b="1" i="1" dirty="0"/>
          </a:p>
        </p:txBody>
      </p:sp>
      <p:grpSp>
        <p:nvGrpSpPr>
          <p:cNvPr id="66" name="Group 56"/>
          <p:cNvGrpSpPr/>
          <p:nvPr/>
        </p:nvGrpSpPr>
        <p:grpSpPr>
          <a:xfrm>
            <a:off x="4358707" y="6281764"/>
            <a:ext cx="421389" cy="461665"/>
            <a:chOff x="7228967" y="3381327"/>
            <a:chExt cx="421389" cy="461665"/>
          </a:xfrm>
        </p:grpSpPr>
        <p:sp>
          <p:nvSpPr>
            <p:cNvPr id="67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ysClr val="windowText" lastClr="000000"/>
                  </a:solidFill>
                </a:rPr>
                <a:t>A</a:t>
              </a:r>
              <a:endParaRPr lang="zh-CN" alt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827075" y="6393251"/>
            <a:ext cx="8810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Other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6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3"/>
    </mc:Choice>
    <mc:Fallback xmlns="">
      <p:transition spd="slow" advTm="1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" grpId="0" animBg="1"/>
      <p:bldP spid="7" grpId="0"/>
      <p:bldP spid="20" grpId="0" animBg="1"/>
      <p:bldP spid="21" grpId="0" animBg="1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7" grpId="0"/>
      <p:bldP spid="49" grpId="0"/>
      <p:bldP spid="50" grpId="0"/>
      <p:bldP spid="61" grpId="0"/>
      <p:bldP spid="72" grpId="0" animBg="1"/>
      <p:bldP spid="79" grpId="0"/>
      <p:bldP spid="80" grpId="0"/>
      <p:bldP spid="81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35"/>
          <p:cNvSpPr/>
          <p:nvPr/>
        </p:nvSpPr>
        <p:spPr>
          <a:xfrm>
            <a:off x="3061826" y="3585424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2" name="椭圆 37"/>
          <p:cNvSpPr/>
          <p:nvPr/>
        </p:nvSpPr>
        <p:spPr>
          <a:xfrm>
            <a:off x="3886189" y="358462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3" name="椭圆 38"/>
          <p:cNvSpPr/>
          <p:nvPr/>
        </p:nvSpPr>
        <p:spPr>
          <a:xfrm>
            <a:off x="4729849" y="358462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4" name="椭圆 39"/>
          <p:cNvSpPr/>
          <p:nvPr/>
        </p:nvSpPr>
        <p:spPr>
          <a:xfrm>
            <a:off x="5530757" y="3584629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椭圆 40"/>
          <p:cNvSpPr/>
          <p:nvPr/>
        </p:nvSpPr>
        <p:spPr>
          <a:xfrm>
            <a:off x="3061826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6" name="椭圆 41"/>
          <p:cNvSpPr/>
          <p:nvPr/>
        </p:nvSpPr>
        <p:spPr>
          <a:xfrm>
            <a:off x="3886189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7" name="椭圆 42"/>
          <p:cNvSpPr/>
          <p:nvPr/>
        </p:nvSpPr>
        <p:spPr>
          <a:xfrm>
            <a:off x="4722963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椭圆 43"/>
          <p:cNvSpPr/>
          <p:nvPr/>
        </p:nvSpPr>
        <p:spPr>
          <a:xfrm>
            <a:off x="5523143" y="443968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9" name="椭圆 44"/>
          <p:cNvSpPr/>
          <p:nvPr/>
        </p:nvSpPr>
        <p:spPr>
          <a:xfrm>
            <a:off x="3886189" y="5309007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0" name="椭圆 45"/>
          <p:cNvSpPr/>
          <p:nvPr/>
        </p:nvSpPr>
        <p:spPr>
          <a:xfrm>
            <a:off x="4722963" y="5309007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Leak domain suffix </a:t>
            </a:r>
            <a:r>
              <a:rPr lang="en-US" altLang="zh-CN" dirty="0" smtClean="0"/>
              <a:t>entropy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Finding</a:t>
            </a:r>
            <a:r>
              <a:rPr lang="en-US" altLang="zh-CN" dirty="0" smtClean="0"/>
              <a:t>: Home network related </a:t>
            </a:r>
            <a:r>
              <a:rPr lang="en-US" altLang="zh-CN" dirty="0" err="1" smtClean="0"/>
              <a:t>ASes</a:t>
            </a:r>
            <a:r>
              <a:rPr lang="en-US" altLang="zh-CN" dirty="0" smtClean="0"/>
              <a:t> </a:t>
            </a:r>
            <a:r>
              <a:rPr lang="en-US" altLang="zh-CN" dirty="0"/>
              <a:t>with top </a:t>
            </a:r>
            <a:r>
              <a:rPr lang="en-US" altLang="zh-CN" dirty="0" smtClean="0"/>
              <a:t>leakage volumes </a:t>
            </a:r>
            <a:r>
              <a:rPr lang="en-US" altLang="zh-CN" dirty="0"/>
              <a:t>also dominate </a:t>
            </a:r>
            <a:r>
              <a:rPr lang="en-US" altLang="zh-CN" dirty="0" smtClean="0"/>
              <a:t>entropy!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356298" y="2808423"/>
            <a:ext cx="5394960" cy="348014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08194" y="3671072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A1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978296" y="4281176"/>
            <a:ext cx="631662" cy="631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441066" y="2845557"/>
            <a:ext cx="5394960" cy="3480146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1755" y="3669627"/>
            <a:ext cx="540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70132" y="3669626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72316" y="3671072"/>
            <a:ext cx="548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A4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09797" y="452468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23740" y="4524683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70131" y="452468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54333" y="4524681"/>
            <a:ext cx="558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A8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48976" y="5388583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29851" y="5397014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36652" y="3734512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A11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75497" y="4535888"/>
            <a:ext cx="69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A12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061828" y="3585424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86191" y="3584629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729851" y="3584629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530759" y="3584629"/>
            <a:ext cx="631662" cy="63166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061828" y="4439686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86191" y="4439686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22965" y="4439686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23145" y="4439686"/>
            <a:ext cx="631662" cy="63166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86191" y="5309007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722965" y="5309007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766429" y="3649514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685777" y="4450890"/>
            <a:ext cx="631662" cy="631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2756" y="2576288"/>
            <a:ext cx="1768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43C8"/>
                </a:solidFill>
              </a:rPr>
              <a:t>Top 12 leak </a:t>
            </a:r>
            <a:r>
              <a:rPr lang="en-US" altLang="zh-CN" sz="2800" b="1" dirty="0" err="1" smtClean="0">
                <a:solidFill>
                  <a:srgbClr val="0043C8"/>
                </a:solidFill>
              </a:rPr>
              <a:t>ASes</a:t>
            </a:r>
            <a:endParaRPr lang="zh-CN" altLang="en-US" sz="2800" b="1" dirty="0">
              <a:solidFill>
                <a:srgbClr val="0043C8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" y="3547961"/>
            <a:ext cx="1356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(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85%</a:t>
            </a:r>
            <a:r>
              <a:rPr lang="en-US" altLang="zh-CN" sz="2800" b="1" dirty="0" smtClean="0"/>
              <a:t> of total leaks)</a:t>
            </a:r>
            <a:endParaRPr lang="zh-CN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6978296" y="2532873"/>
            <a:ext cx="2084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Top 11 high entropy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</a:rPr>
              <a:t>ASes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953071" y="4366174"/>
            <a:ext cx="682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A13</a:t>
            </a:r>
            <a:endParaRPr lang="zh-CN" altLang="en-US" sz="2400" b="1" dirty="0"/>
          </a:p>
        </p:txBody>
      </p:sp>
      <p:sp>
        <p:nvSpPr>
          <p:cNvPr id="72" name="Rectangle 5"/>
          <p:cNvSpPr/>
          <p:nvPr/>
        </p:nvSpPr>
        <p:spPr>
          <a:xfrm>
            <a:off x="20239" y="6200063"/>
            <a:ext cx="5580000" cy="618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"/>
          <p:cNvGrpSpPr/>
          <p:nvPr/>
        </p:nvGrpSpPr>
        <p:grpSpPr>
          <a:xfrm>
            <a:off x="78680" y="6260498"/>
            <a:ext cx="421389" cy="461665"/>
            <a:chOff x="7228967" y="3381327"/>
            <a:chExt cx="421389" cy="461665"/>
          </a:xfrm>
        </p:grpSpPr>
        <p:sp>
          <p:nvSpPr>
            <p:cNvPr id="74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A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56"/>
          <p:cNvGrpSpPr/>
          <p:nvPr/>
        </p:nvGrpSpPr>
        <p:grpSpPr>
          <a:xfrm>
            <a:off x="2113585" y="6283961"/>
            <a:ext cx="421389" cy="461665"/>
            <a:chOff x="7228967" y="3381327"/>
            <a:chExt cx="421389" cy="461665"/>
          </a:xfrm>
        </p:grpSpPr>
        <p:sp>
          <p:nvSpPr>
            <p:cNvPr id="77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endParaRPr lang="zh-CN" alt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8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80108" y="6216028"/>
            <a:ext cx="16439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Home access network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66184" y="6228973"/>
            <a:ext cx="17536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Run popular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public resolvers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Rectangle 9"/>
          <p:cNvSpPr/>
          <p:nvPr/>
        </p:nvSpPr>
        <p:spPr>
          <a:xfrm>
            <a:off x="-19855" y="5815207"/>
            <a:ext cx="954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Legend</a:t>
            </a:r>
            <a:endParaRPr lang="en-US" b="1" i="1" dirty="0"/>
          </a:p>
        </p:txBody>
      </p:sp>
      <p:grpSp>
        <p:nvGrpSpPr>
          <p:cNvPr id="66" name="Group 56"/>
          <p:cNvGrpSpPr/>
          <p:nvPr/>
        </p:nvGrpSpPr>
        <p:grpSpPr>
          <a:xfrm>
            <a:off x="4358707" y="6281764"/>
            <a:ext cx="421389" cy="461665"/>
            <a:chOff x="7228967" y="3381327"/>
            <a:chExt cx="421389" cy="461665"/>
          </a:xfrm>
        </p:grpSpPr>
        <p:sp>
          <p:nvSpPr>
            <p:cNvPr id="67" name="矩形 6"/>
            <p:cNvSpPr/>
            <p:nvPr/>
          </p:nvSpPr>
          <p:spPr>
            <a:xfrm>
              <a:off x="7246339" y="3381327"/>
              <a:ext cx="38664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ysClr val="windowText" lastClr="000000"/>
                  </a:solidFill>
                </a:rPr>
                <a:t>A</a:t>
              </a:r>
              <a:endParaRPr lang="zh-CN" alt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椭圆 35"/>
            <p:cNvSpPr/>
            <p:nvPr/>
          </p:nvSpPr>
          <p:spPr>
            <a:xfrm>
              <a:off x="7228967" y="3402593"/>
              <a:ext cx="421389" cy="421389"/>
            </a:xfrm>
            <a:prstGeom prst="ellipse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827075" y="6393251"/>
            <a:ext cx="8810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Other</a:t>
            </a:r>
            <a:endParaRPr lang="en-US" b="1" dirty="0"/>
          </a:p>
        </p:txBody>
      </p:sp>
      <p:sp>
        <p:nvSpPr>
          <p:cNvPr id="62" name="Rounded Rectangle 4"/>
          <p:cNvSpPr/>
          <p:nvPr/>
        </p:nvSpPr>
        <p:spPr>
          <a:xfrm>
            <a:off x="618565" y="2795072"/>
            <a:ext cx="8068236" cy="11918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9050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smtClean="0"/>
              <a:t>End devices mistakenly </a:t>
            </a:r>
            <a:r>
              <a:rPr lang="en-US" altLang="zh-CN" sz="3200" b="1" i="1" dirty="0"/>
              <a:t>issue internal WPAD queries when outside of internal </a:t>
            </a:r>
            <a:r>
              <a:rPr lang="en-US" altLang="zh-CN" sz="3200" b="1" i="1" dirty="0" smtClean="0"/>
              <a:t>network.</a:t>
            </a:r>
            <a:endParaRPr lang="en-US" altLang="zh-CN" sz="3200" b="1" i="1" dirty="0" smtClean="0">
              <a:solidFill>
                <a:srgbClr val="0043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Device-side causes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F</a:t>
            </a:r>
            <a:r>
              <a:rPr lang="en-US" altLang="zh-CN" b="1" dirty="0" smtClean="0"/>
              <a:t>inding</a:t>
            </a:r>
            <a:r>
              <a:rPr lang="en-US" altLang="zh-CN" dirty="0" smtClean="0"/>
              <a:t>: </a:t>
            </a:r>
            <a:r>
              <a:rPr lang="en-US" altLang="zh-CN" dirty="0"/>
              <a:t>Under common </a:t>
            </a:r>
            <a:r>
              <a:rPr lang="en-US" altLang="zh-CN" dirty="0" smtClean="0"/>
              <a:t>OS settings, devices mistakenly issue queries into public DNS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20906" y="3973804"/>
            <a:ext cx="4109310" cy="1870363"/>
            <a:chOff x="174567" y="4256116"/>
            <a:chExt cx="4114800" cy="16957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" t="53817" r="5321" b="15214"/>
            <a:stretch/>
          </p:blipFill>
          <p:spPr>
            <a:xfrm>
              <a:off x="174567" y="4256116"/>
              <a:ext cx="4114800" cy="1695797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631767" y="5037514"/>
              <a:ext cx="1762298" cy="0"/>
            </a:xfrm>
            <a:prstGeom prst="line">
              <a:avLst/>
            </a:prstGeom>
            <a:ln w="133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164129" y="2930142"/>
            <a:ext cx="411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Set device domain name</a:t>
            </a:r>
            <a:endParaRPr lang="zh-CN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4742899" y="2930142"/>
            <a:ext cx="4161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Set domain search list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 b="22886"/>
          <a:stretch/>
        </p:blipFill>
        <p:spPr>
          <a:xfrm>
            <a:off x="4960507" y="3664846"/>
            <a:ext cx="3943901" cy="20449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r="66394" b="68256"/>
          <a:stretch/>
        </p:blipFill>
        <p:spPr>
          <a:xfrm>
            <a:off x="5733842" y="4730132"/>
            <a:ext cx="3293779" cy="1388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5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59"/>
    </mc:Choice>
    <mc:Fallback xmlns="">
      <p:transition spd="slow" advTm="50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4574" r="16641" b="5343"/>
          <a:stretch/>
        </p:blipFill>
        <p:spPr>
          <a:xfrm>
            <a:off x="5735507" y="3442773"/>
            <a:ext cx="278502" cy="372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400" dirty="0" err="1" smtClean="0"/>
              <a:t>MitM</a:t>
            </a:r>
            <a:r>
              <a:rPr lang="en-US" altLang="zh-CN" sz="3400" dirty="0" smtClean="0"/>
              <a:t>: Name collision + WPAD query leakage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Intercept user’s web traffic with </a:t>
            </a:r>
            <a:r>
              <a:rPr lang="en-US" altLang="zh-CN" b="1" i="1" dirty="0" smtClean="0"/>
              <a:t>a vulnerable domain </a:t>
            </a:r>
            <a:r>
              <a:rPr lang="en-US" altLang="zh-CN" dirty="0" smtClean="0"/>
              <a:t>and</a:t>
            </a:r>
            <a:r>
              <a:rPr lang="en-US" altLang="zh-CN" b="1" i="1" dirty="0" smtClean="0"/>
              <a:t> a proxy server</a:t>
            </a:r>
            <a:endParaRPr lang="en-US" altLang="zh-CN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51" y="5168913"/>
            <a:ext cx="1261303" cy="11423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40963" y="6113565"/>
            <a:ext cx="209010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43C8"/>
                </a:solidFill>
              </a:rPr>
              <a:t>Vulnerable domain</a:t>
            </a:r>
            <a:endParaRPr lang="en-US" b="1" i="1" dirty="0">
              <a:solidFill>
                <a:srgbClr val="0043C8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11" y="2680858"/>
            <a:ext cx="976847" cy="789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58" y="2680858"/>
            <a:ext cx="976847" cy="789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5" y="2662141"/>
            <a:ext cx="976847" cy="789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54" y="2692068"/>
            <a:ext cx="976847" cy="789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28" y="2692068"/>
            <a:ext cx="976847" cy="789052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1648652" y="3481120"/>
            <a:ext cx="2871644" cy="168000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2"/>
          </p:cNvCxnSpPr>
          <p:nvPr/>
        </p:nvCxnSpPr>
        <p:spPr>
          <a:xfrm>
            <a:off x="2620835" y="3469910"/>
            <a:ext cx="2118961" cy="161035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</p:cNvCxnSpPr>
          <p:nvPr/>
        </p:nvCxnSpPr>
        <p:spPr>
          <a:xfrm>
            <a:off x="3597682" y="3469910"/>
            <a:ext cx="1330024" cy="156828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2"/>
          </p:cNvCxnSpPr>
          <p:nvPr/>
        </p:nvCxnSpPr>
        <p:spPr>
          <a:xfrm>
            <a:off x="4574529" y="3451193"/>
            <a:ext cx="555546" cy="15418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2"/>
          </p:cNvCxnSpPr>
          <p:nvPr/>
        </p:nvCxnSpPr>
        <p:spPr>
          <a:xfrm flipH="1">
            <a:off x="5315076" y="3481120"/>
            <a:ext cx="273502" cy="1571232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 contourW="25400">
            <a:contourClr>
              <a:srgbClr val="92D050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爆炸形 1 18"/>
          <p:cNvSpPr/>
          <p:nvPr/>
        </p:nvSpPr>
        <p:spPr>
          <a:xfrm>
            <a:off x="3283194" y="3049544"/>
            <a:ext cx="2251177" cy="1366199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Phishing, </a:t>
            </a: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code injection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爆炸形 1 22"/>
          <p:cNvSpPr/>
          <p:nvPr/>
        </p:nvSpPr>
        <p:spPr>
          <a:xfrm>
            <a:off x="1968576" y="3814299"/>
            <a:ext cx="1846885" cy="1307870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Password,</a:t>
            </a:r>
            <a:endParaRPr lang="zh-CN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1400" b="1" dirty="0" err="1">
                <a:solidFill>
                  <a:schemeClr val="tx1"/>
                </a:solidFill>
              </a:rPr>
              <a:t>c</a:t>
            </a:r>
            <a:r>
              <a:rPr lang="en-US" altLang="zh-CN" sz="1400" b="1" dirty="0" err="1" smtClean="0">
                <a:solidFill>
                  <a:schemeClr val="tx1"/>
                </a:solidFill>
              </a:rPr>
              <a:t>onfid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. doc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21556" r="69555" b="29777"/>
          <a:stretch/>
        </p:blipFill>
        <p:spPr>
          <a:xfrm>
            <a:off x="5746665" y="3481120"/>
            <a:ext cx="256186" cy="344200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stCxn id="34" idx="2"/>
          </p:cNvCxnSpPr>
          <p:nvPr/>
        </p:nvCxnSpPr>
        <p:spPr>
          <a:xfrm flipH="1">
            <a:off x="5315076" y="3481120"/>
            <a:ext cx="273502" cy="15331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爆炸形 1 16"/>
          <p:cNvSpPr/>
          <p:nvPr/>
        </p:nvSpPr>
        <p:spPr>
          <a:xfrm>
            <a:off x="5201381" y="3828685"/>
            <a:ext cx="1490422" cy="1235402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FREAK, Logjam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432" y="6437463"/>
            <a:ext cx="260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1</a:t>
            </a:r>
            <a:r>
              <a:rPr lang="en-US" dirty="0"/>
              <a:t>Adrian</a:t>
            </a:r>
            <a:r>
              <a:rPr lang="en-US" altLang="zh-CN" dirty="0" smtClean="0"/>
              <a:t> et al., CCS’15</a:t>
            </a:r>
          </a:p>
        </p:txBody>
      </p:sp>
      <p:sp>
        <p:nvSpPr>
          <p:cNvPr id="47" name="云形 57"/>
          <p:cNvSpPr/>
          <p:nvPr/>
        </p:nvSpPr>
        <p:spPr>
          <a:xfrm>
            <a:off x="7281170" y="4967049"/>
            <a:ext cx="1578078" cy="108268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58"/>
          <p:cNvSpPr/>
          <p:nvPr/>
        </p:nvSpPr>
        <p:spPr>
          <a:xfrm>
            <a:off x="7678948" y="5259255"/>
            <a:ext cx="78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Web</a:t>
            </a:r>
            <a:endParaRPr lang="zh-CN" alt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77001" y="3095538"/>
            <a:ext cx="199320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70209" y="3075441"/>
            <a:ext cx="0" cy="18710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29" y="5100643"/>
            <a:ext cx="762916" cy="937936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>
            <a:off x="5588578" y="5573486"/>
            <a:ext cx="161341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56654" y="5384945"/>
            <a:ext cx="766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Proxy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96"/>
    </mc:Choice>
    <mc:Fallback xmlns="">
      <p:transition spd="slow" advTm="5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 animBg="1"/>
      <p:bldP spid="41" grpId="0" animBg="1"/>
      <p:bldP spid="48" grpId="0"/>
      <p:bldP spid="47" grpId="0" animBg="1"/>
      <p:bldP spid="5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Attack surface quantification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HVD = </a:t>
            </a:r>
            <a:r>
              <a:rPr lang="en-US" altLang="zh-CN" b="1" i="1" dirty="0"/>
              <a:t>high persistence</a:t>
            </a:r>
            <a:r>
              <a:rPr lang="en-US" altLang="zh-CN" b="1" dirty="0"/>
              <a:t> </a:t>
            </a:r>
            <a:r>
              <a:rPr lang="en-US" altLang="zh-CN" dirty="0"/>
              <a:t>+ </a:t>
            </a:r>
            <a:r>
              <a:rPr lang="en-US" altLang="zh-CN" b="1" i="1" dirty="0"/>
              <a:t>high </a:t>
            </a:r>
            <a:r>
              <a:rPr lang="en-US" altLang="zh-CN" b="1" i="1" dirty="0" smtClean="0"/>
              <a:t>volume</a:t>
            </a:r>
            <a:endParaRPr lang="en-US" altLang="zh-CN" dirty="0" smtClean="0"/>
          </a:p>
          <a:p>
            <a:r>
              <a:rPr lang="en-US" altLang="zh-CN" b="1" dirty="0" smtClean="0"/>
              <a:t>Persistence</a:t>
            </a:r>
            <a:r>
              <a:rPr lang="en-US" altLang="zh-CN" dirty="0"/>
              <a:t>: L</a:t>
            </a:r>
            <a:r>
              <a:rPr lang="en-US" altLang="zh-CN" dirty="0" smtClean="0"/>
              <a:t>eaked </a:t>
            </a:r>
            <a:r>
              <a:rPr lang="en-US" altLang="zh-CN" dirty="0"/>
              <a:t>in every </a:t>
            </a:r>
            <a:r>
              <a:rPr lang="en-US" altLang="zh-CN" b="1" i="1" dirty="0"/>
              <a:t>p</a:t>
            </a:r>
            <a:r>
              <a:rPr lang="en-US" altLang="zh-CN" dirty="0"/>
              <a:t>-day period </a:t>
            </a:r>
            <a:r>
              <a:rPr lang="en-US" altLang="zh-CN" dirty="0" smtClean="0"/>
              <a:t>for </a:t>
            </a:r>
            <a:r>
              <a:rPr lang="en-US" altLang="zh-CN" dirty="0"/>
              <a:t>at least </a:t>
            </a:r>
            <a:r>
              <a:rPr lang="en-US" altLang="zh-CN" b="1" i="1" dirty="0"/>
              <a:t>n</a:t>
            </a:r>
            <a:r>
              <a:rPr lang="en-US" altLang="zh-CN" dirty="0"/>
              <a:t> </a:t>
            </a:r>
            <a:r>
              <a:rPr lang="en-US" altLang="zh-CN" dirty="0" smtClean="0"/>
              <a:t>days</a:t>
            </a:r>
          </a:p>
          <a:p>
            <a:pPr lvl="1"/>
            <a:r>
              <a:rPr lang="en-US" altLang="zh-CN" dirty="0" smtClean="0"/>
              <a:t>E.g</a:t>
            </a:r>
            <a:r>
              <a:rPr lang="en-US" altLang="zh-CN" dirty="0"/>
              <a:t>., </a:t>
            </a:r>
            <a:r>
              <a:rPr lang="en-US" altLang="zh-CN" b="1" i="1" dirty="0"/>
              <a:t>p</a:t>
            </a:r>
            <a:r>
              <a:rPr lang="en-US" altLang="zh-CN" dirty="0"/>
              <a:t> = 1, </a:t>
            </a:r>
            <a:r>
              <a:rPr lang="en-US" altLang="zh-CN" b="1" i="1" dirty="0"/>
              <a:t>n</a:t>
            </a:r>
            <a:r>
              <a:rPr lang="en-US" altLang="zh-CN" dirty="0"/>
              <a:t> = 365: </a:t>
            </a:r>
            <a:r>
              <a:rPr lang="en-US" altLang="zh-CN" dirty="0" smtClean="0"/>
              <a:t>Leaked </a:t>
            </a:r>
            <a:r>
              <a:rPr lang="en-US" altLang="zh-CN" dirty="0"/>
              <a:t>every day for 1 </a:t>
            </a:r>
            <a:r>
              <a:rPr lang="en-US" altLang="zh-CN" dirty="0" smtClean="0"/>
              <a:t>year</a:t>
            </a:r>
          </a:p>
          <a:p>
            <a:r>
              <a:rPr lang="en-US" altLang="zh-CN" dirty="0" smtClean="0"/>
              <a:t>Next, </a:t>
            </a:r>
            <a:r>
              <a:rPr lang="en-US" altLang="zh-CN" dirty="0"/>
              <a:t>find </a:t>
            </a:r>
            <a:r>
              <a:rPr lang="en-US" altLang="zh-CN" b="1" dirty="0" smtClean="0"/>
              <a:t>high query volume</a:t>
            </a:r>
            <a:r>
              <a:rPr lang="en-US" altLang="zh-CN" dirty="0" smtClean="0"/>
              <a:t> domain set</a:t>
            </a:r>
          </a:p>
          <a:p>
            <a:pPr lvl="1"/>
            <a:r>
              <a:rPr lang="en-US" altLang="zh-CN" dirty="0" smtClean="0"/>
              <a:t>Systematically explore different </a:t>
            </a:r>
            <a:r>
              <a:rPr lang="en-US" altLang="zh-CN" b="1" i="1" dirty="0" smtClean="0"/>
              <a:t>p </a:t>
            </a:r>
            <a:r>
              <a:rPr lang="en-US" altLang="zh-CN" dirty="0" smtClean="0"/>
              <a:t>and </a:t>
            </a:r>
            <a:r>
              <a:rPr lang="en-US" altLang="zh-CN" b="1" i="1" dirty="0" smtClean="0"/>
              <a:t>n</a:t>
            </a:r>
            <a:r>
              <a:rPr lang="en-US" altLang="zh-CN" dirty="0" smtClean="0"/>
              <a:t> until local maximum is reached</a:t>
            </a:r>
          </a:p>
          <a:p>
            <a:pPr fontAlgn="base"/>
            <a:r>
              <a:rPr lang="en-US" altLang="zh-CN" b="1" dirty="0" smtClean="0"/>
              <a:t>Evaluation</a:t>
            </a:r>
            <a:r>
              <a:rPr lang="en-US" altLang="zh-CN" dirty="0" smtClean="0"/>
              <a:t>: effective in finding HVDs in the victim </a:t>
            </a:r>
            <a:r>
              <a:rPr lang="en-US" altLang="zh-CN" dirty="0" err="1" smtClean="0"/>
              <a:t>ASes</a:t>
            </a:r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4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85"/>
    </mc:Choice>
    <mc:Fallback xmlns="">
      <p:transition spd="slow" advTm="6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surface characterization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Finding</a:t>
            </a:r>
            <a:r>
              <a:rPr lang="en-US" altLang="zh-CN" dirty="0" smtClean="0"/>
              <a:t>: </a:t>
            </a:r>
            <a:r>
              <a:rPr lang="en-US" altLang="zh-CN" dirty="0"/>
              <a:t>A large portion of the attack surface domains are </a:t>
            </a:r>
            <a:r>
              <a:rPr lang="en-US" altLang="zh-CN" b="1" i="1" dirty="0"/>
              <a:t>victim AS </a:t>
            </a:r>
            <a:r>
              <a:rPr lang="en-US" altLang="zh-CN" b="1" i="1" dirty="0" smtClean="0"/>
              <a:t>specific</a:t>
            </a:r>
          </a:p>
          <a:p>
            <a:pPr lvl="1"/>
            <a:r>
              <a:rPr lang="en-US" altLang="zh-CN" dirty="0" smtClean="0"/>
              <a:t>For  top 10 leak </a:t>
            </a:r>
            <a:r>
              <a:rPr lang="en-US" altLang="zh-CN" dirty="0" err="1" smtClean="0"/>
              <a:t>ASes</a:t>
            </a:r>
            <a:r>
              <a:rPr lang="en-US" altLang="zh-CN" dirty="0" smtClean="0"/>
              <a:t>: out of </a:t>
            </a:r>
            <a:r>
              <a:rPr lang="en-US" altLang="zh-CN" b="1" dirty="0" smtClean="0"/>
              <a:t>~9000</a:t>
            </a:r>
            <a:r>
              <a:rPr lang="en-US" altLang="zh-CN" dirty="0" smtClean="0"/>
              <a:t> HVDs in total, </a:t>
            </a:r>
            <a:r>
              <a:rPr lang="en-US" altLang="zh-CN" dirty="0" smtClean="0">
                <a:solidFill>
                  <a:srgbClr val="FF0000"/>
                </a:solidFill>
              </a:rPr>
              <a:t>only </a:t>
            </a:r>
            <a:r>
              <a:rPr lang="en-US" altLang="zh-CN" b="1" dirty="0" smtClean="0">
                <a:solidFill>
                  <a:srgbClr val="FF0000"/>
                </a:solidFill>
              </a:rPr>
              <a:t>90 </a:t>
            </a:r>
            <a:r>
              <a:rPr lang="en-US" altLang="zh-CN" dirty="0" smtClean="0"/>
              <a:t>in common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Pick </a:t>
            </a:r>
            <a:r>
              <a:rPr lang="en-US" altLang="zh-CN" dirty="0"/>
              <a:t>3 </a:t>
            </a:r>
            <a:r>
              <a:rPr lang="en-US" altLang="zh-CN" dirty="0" smtClean="0"/>
              <a:t>top leak </a:t>
            </a:r>
            <a:r>
              <a:rPr lang="en-US" altLang="zh-CN" dirty="0" err="1" smtClean="0"/>
              <a:t>ASes</a:t>
            </a:r>
            <a:r>
              <a:rPr lang="en-US" altLang="zh-CN" dirty="0" smtClean="0"/>
              <a:t> </a:t>
            </a:r>
            <a:r>
              <a:rPr lang="en-US" altLang="zh-CN" dirty="0"/>
              <a:t>to </a:t>
            </a:r>
            <a:r>
              <a:rPr lang="en-US" altLang="zh-CN" dirty="0" smtClean="0"/>
              <a:t>compare pair-wisely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368210" y="4467682"/>
            <a:ext cx="2207172" cy="1213683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77355" y="4467682"/>
            <a:ext cx="2207172" cy="1213683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59" y="4588684"/>
            <a:ext cx="1261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HVDs 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1772" y="4606267"/>
            <a:ext cx="1261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</a:rPr>
              <a:t>HVDs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7291" y="4672235"/>
            <a:ext cx="521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43C8"/>
                </a:solidFill>
              </a:rPr>
              <a:t>A</a:t>
            </a:r>
            <a:endParaRPr lang="zh-CN" altLang="en-US" sz="4000" b="1" dirty="0">
              <a:solidFill>
                <a:srgbClr val="0043C8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63353" y="4467682"/>
            <a:ext cx="3310311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80</a:t>
            </a:r>
            <a:r>
              <a:rPr lang="en-US" altLang="zh-CN" sz="2400" b="1" dirty="0">
                <a:solidFill>
                  <a:srgbClr val="FF0000"/>
                </a:solidFill>
              </a:rPr>
              <a:t>% </a:t>
            </a:r>
            <a:r>
              <a:rPr lang="en-US" altLang="zh-CN" sz="2400" b="1" dirty="0" smtClean="0"/>
              <a:t>HVDs in </a:t>
            </a:r>
            <a:r>
              <a:rPr lang="en-US" altLang="zh-CN" sz="2400" b="1" dirty="0" smtClean="0">
                <a:solidFill>
                  <a:srgbClr val="0043C8"/>
                </a:solidFill>
              </a:rPr>
              <a:t>A</a:t>
            </a:r>
            <a:r>
              <a:rPr lang="en-US" altLang="zh-CN" sz="2400" b="1" dirty="0" smtClean="0"/>
              <a:t> indeed has nearly </a:t>
            </a:r>
            <a:r>
              <a:rPr lang="en-US" altLang="zh-CN" sz="2400" b="1" i="1" dirty="0" smtClean="0"/>
              <a:t>no queries </a:t>
            </a:r>
            <a:r>
              <a:rPr lang="en-US" altLang="zh-CN" sz="2400" b="1" dirty="0" smtClean="0"/>
              <a:t>in the other AS</a:t>
            </a:r>
            <a:endParaRPr lang="en-US" altLang="zh-CN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701858" y="508119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A</a:t>
            </a:r>
            <a:r>
              <a:rPr lang="en-US" altLang="zh-CN" sz="2400" b="1" baseline="-25000" dirty="0" smtClean="0">
                <a:solidFill>
                  <a:srgbClr val="0043C8"/>
                </a:solidFill>
              </a:rPr>
              <a:t>x</a:t>
            </a:r>
            <a:endParaRPr lang="zh-CN" altLang="en-US" sz="2400" b="1" baseline="-25000" dirty="0">
              <a:solidFill>
                <a:srgbClr val="0043C8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0635" y="5046773"/>
            <a:ext cx="562854" cy="562854"/>
          </a:xfrm>
          <a:prstGeom prst="ellipse">
            <a:avLst/>
          </a:prstGeom>
          <a:noFill/>
          <a:ln w="57150">
            <a:solidFill>
              <a:srgbClr val="0043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18148" y="5099344"/>
            <a:ext cx="480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altLang="zh-CN" sz="2400" b="1" baseline="-25000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zh-CN" altLang="en-US" sz="2400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60096" y="5054162"/>
            <a:ext cx="556025" cy="556025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585" y="5111293"/>
            <a:ext cx="630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43C8"/>
                </a:solidFill>
              </a:rPr>
              <a:t>for </a:t>
            </a:r>
            <a:endParaRPr lang="zh-CN" altLang="en-US" sz="2400" b="1" dirty="0">
              <a:solidFill>
                <a:srgbClr val="0043C8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9476" y="5111293"/>
            <a:ext cx="630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47"/>
    </mc:Choice>
    <mc:Fallback xmlns="">
      <p:transition spd="slow" advTm="71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Registration status characterization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150" dirty="0"/>
              <a:t>Once registered, can start </a:t>
            </a:r>
            <a:r>
              <a:rPr lang="en-US" altLang="zh-CN" sz="3150" dirty="0" smtClean="0"/>
              <a:t>exploits </a:t>
            </a:r>
            <a:r>
              <a:rPr lang="en-US" altLang="zh-CN" sz="3150" b="1" i="1" dirty="0"/>
              <a:t>at any </a:t>
            </a:r>
            <a:r>
              <a:rPr lang="en-US" altLang="zh-CN" sz="3150" b="1" i="1" dirty="0" smtClean="0"/>
              <a:t>time</a:t>
            </a:r>
          </a:p>
          <a:p>
            <a:r>
              <a:rPr lang="en-US" altLang="zh-CN" dirty="0" smtClean="0"/>
              <a:t>Data: Zone file &amp; </a:t>
            </a:r>
            <a:r>
              <a:rPr lang="en-US" altLang="zh-CN" dirty="0" err="1" smtClean="0"/>
              <a:t>Whois</a:t>
            </a:r>
            <a:r>
              <a:rPr lang="en-US" altLang="zh-CN" dirty="0" smtClean="0"/>
              <a:t> data as of 09/26/2015</a:t>
            </a:r>
          </a:p>
          <a:p>
            <a:r>
              <a:rPr lang="en-US" altLang="zh-CN" b="1" dirty="0" smtClean="0"/>
              <a:t>HVD registration ratio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7-13%</a:t>
            </a:r>
            <a:r>
              <a:rPr lang="en-US" altLang="zh-CN" dirty="0" smtClean="0"/>
              <a:t> overall</a:t>
            </a:r>
          </a:p>
          <a:p>
            <a:pPr lvl="1"/>
            <a:r>
              <a:rPr lang="en-US" altLang="zh-CN" i="1" dirty="0" smtClean="0"/>
              <a:t>Still </a:t>
            </a:r>
            <a:r>
              <a:rPr lang="en-US" altLang="zh-CN" i="1" dirty="0"/>
              <a:t>in the early </a:t>
            </a:r>
            <a:r>
              <a:rPr lang="en-US" altLang="zh-CN" i="1" dirty="0" smtClean="0"/>
              <a:t>stage</a:t>
            </a:r>
            <a:endParaRPr lang="zh-CN" altLang="en-US" i="1" dirty="0"/>
          </a:p>
          <a:p>
            <a:r>
              <a:rPr lang="en-US" altLang="zh-CN" b="1" dirty="0" smtClean="0"/>
              <a:t>Trend estimation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60</a:t>
            </a:r>
            <a:r>
              <a:rPr lang="en-US" altLang="zh-CN" b="1" dirty="0">
                <a:solidFill>
                  <a:srgbClr val="FF0000"/>
                </a:solidFill>
              </a:rPr>
              <a:t>%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TLDs’ </a:t>
            </a:r>
            <a:r>
              <a:rPr lang="en-US" altLang="zh-CN" dirty="0" smtClean="0"/>
              <a:t>attack surface </a:t>
            </a:r>
            <a:r>
              <a:rPr lang="en-US" altLang="zh-CN" dirty="0"/>
              <a:t>are likely to be fully registered in </a:t>
            </a:r>
            <a:r>
              <a:rPr lang="en-US" altLang="zh-CN" b="1" i="1" dirty="0"/>
              <a:t>2 </a:t>
            </a:r>
            <a:r>
              <a:rPr lang="en-US" altLang="zh-CN" b="1" i="1" dirty="0" smtClean="0"/>
              <a:t>years</a:t>
            </a:r>
          </a:p>
          <a:p>
            <a:pPr lvl="1"/>
            <a:r>
              <a:rPr lang="en-US" altLang="zh-CN" i="1" dirty="0"/>
              <a:t>Attack window is opening </a:t>
            </a:r>
            <a:r>
              <a:rPr lang="en-US" altLang="zh-CN" i="1" dirty="0" smtClean="0"/>
              <a:t>quickly</a:t>
            </a:r>
          </a:p>
          <a:p>
            <a:r>
              <a:rPr lang="en-US" b="1" i="1" dirty="0" smtClean="0"/>
              <a:t>Now </a:t>
            </a:r>
            <a:r>
              <a:rPr lang="en-US" b="1" i="1" dirty="0"/>
              <a:t>is a good time </a:t>
            </a:r>
            <a:r>
              <a:rPr lang="en-US" b="1" i="1" dirty="0" smtClean="0"/>
              <a:t>for proactive mitigation!</a:t>
            </a:r>
            <a:endParaRPr lang="en-US" b="1" i="1" dirty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7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2"/>
    </mc:Choice>
    <mc:Fallback xmlns="">
      <p:transition spd="slow" advTm="7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Remediation strategy discussion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5566" y="1186805"/>
            <a:ext cx="7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TLD</a:t>
            </a:r>
            <a:endParaRPr lang="en-US" sz="2400" b="1" dirty="0"/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30" y="1787349"/>
            <a:ext cx="762916" cy="93793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2" y="2058881"/>
            <a:ext cx="762916" cy="937936"/>
          </a:xfrm>
          <a:prstGeom prst="rect">
            <a:avLst/>
          </a:prstGeom>
        </p:spPr>
      </p:pic>
      <p:pic>
        <p:nvPicPr>
          <p:cNvPr id="2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55" y="2283649"/>
            <a:ext cx="762916" cy="937936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07" y="2173458"/>
            <a:ext cx="762916" cy="937936"/>
          </a:xfrm>
          <a:prstGeom prst="rect">
            <a:avLst/>
          </a:prstGeom>
        </p:spPr>
      </p:pic>
      <p:pic>
        <p:nvPicPr>
          <p:cNvPr id="2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24" y="2413616"/>
            <a:ext cx="762916" cy="937936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921424" y="4656509"/>
            <a:ext cx="4765376" cy="1870415"/>
          </a:xfrm>
          <a:prstGeom prst="rect">
            <a:avLst/>
          </a:prstGeom>
          <a:noFill/>
          <a:ln w="57150">
            <a:solidFill>
              <a:srgbClr val="0043C8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43C8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51065" y="4688040"/>
            <a:ext cx="4375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0043C8"/>
                </a:solidFill>
              </a:rPr>
              <a:t>AS with WPAD query leakage</a:t>
            </a:r>
            <a:endParaRPr lang="zh-CN" altLang="en-US" sz="2600" b="1" dirty="0">
              <a:solidFill>
                <a:srgbClr val="0043C8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4821" y="5642601"/>
            <a:ext cx="316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</a:rPr>
              <a:t>wpad.company.itld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4497026" y="3421983"/>
            <a:ext cx="501915" cy="12345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222670" y="3652349"/>
            <a:ext cx="280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pic>
        <p:nvPicPr>
          <p:cNvPr id="39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47" y="5442231"/>
            <a:ext cx="1143862" cy="923959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70689" y="2025749"/>
            <a:ext cx="266211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Scrutinize HVD registration: </a:t>
            </a:r>
          </a:p>
          <a:p>
            <a:r>
              <a:rPr lang="en-US" altLang="zh-CN" sz="2400" b="1" dirty="0" smtClean="0"/>
              <a:t>- Deploy </a:t>
            </a:r>
            <a:r>
              <a:rPr lang="en-US" altLang="zh-CN" sz="2400" b="1" dirty="0"/>
              <a:t>#: </a:t>
            </a:r>
            <a:r>
              <a:rPr lang="en-US" altLang="zh-CN" sz="2400" b="1" dirty="0" smtClean="0">
                <a:solidFill>
                  <a:srgbClr val="0043C8"/>
                </a:solidFill>
              </a:rPr>
              <a:t>~900</a:t>
            </a:r>
            <a:endParaRPr lang="en-US" altLang="zh-CN" sz="2400" b="1" dirty="0">
              <a:solidFill>
                <a:srgbClr val="0043C8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17350" y="2525027"/>
            <a:ext cx="3094810" cy="1569660"/>
          </a:xfrm>
          <a:prstGeom prst="rect">
            <a:avLst/>
          </a:prstGeom>
          <a:noFill/>
          <a:ln w="57150">
            <a:solidFill>
              <a:srgbClr val="0043C8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Filter leaked WPAD queries: </a:t>
            </a:r>
          </a:p>
          <a:p>
            <a:r>
              <a:rPr lang="en-US" altLang="zh-CN" sz="2400" b="1" dirty="0" smtClean="0"/>
              <a:t>- Use customized list</a:t>
            </a:r>
          </a:p>
          <a:p>
            <a:r>
              <a:rPr lang="en-US" altLang="zh-CN" sz="2400" b="1" dirty="0" smtClean="0"/>
              <a:t>- Deploy </a:t>
            </a:r>
            <a:r>
              <a:rPr lang="en-US" altLang="zh-CN" sz="2400" b="1" dirty="0"/>
              <a:t>#: </a:t>
            </a:r>
            <a:r>
              <a:rPr lang="en-US" altLang="zh-CN" sz="2400" b="1" dirty="0" smtClean="0"/>
              <a:t>~</a:t>
            </a:r>
            <a:r>
              <a:rPr lang="en-US" altLang="zh-CN" sz="2400" b="1" dirty="0" smtClean="0">
                <a:solidFill>
                  <a:srgbClr val="0043C8"/>
                </a:solidFill>
              </a:rPr>
              <a:t>11000</a:t>
            </a:r>
            <a:endParaRPr lang="en-US" altLang="zh-CN" sz="2400" b="1" dirty="0">
              <a:solidFill>
                <a:srgbClr val="0043C8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3819" y="5068703"/>
            <a:ext cx="2807265" cy="156966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/>
              <a:t>S</a:t>
            </a:r>
            <a:r>
              <a:rPr lang="en-US" altLang="zh-CN" sz="2400" b="1" dirty="0" smtClean="0"/>
              <a:t>top OS domain hard-coding:</a:t>
            </a:r>
          </a:p>
          <a:p>
            <a:r>
              <a:rPr lang="en-US" altLang="zh-CN" sz="2400" b="1" dirty="0" smtClean="0"/>
              <a:t>- Deploy </a:t>
            </a:r>
            <a:r>
              <a:rPr lang="en-US" altLang="zh-CN" sz="2400" b="1" dirty="0"/>
              <a:t>#: </a:t>
            </a:r>
            <a:endParaRPr lang="en-US" altLang="zh-CN" sz="2400" b="1" dirty="0" smtClean="0"/>
          </a:p>
          <a:p>
            <a:r>
              <a:rPr lang="en-US" altLang="zh-CN" sz="2400" b="1" dirty="0" smtClean="0">
                <a:solidFill>
                  <a:srgbClr val="0043C8"/>
                </a:solidFill>
              </a:rPr>
              <a:t>         &gt; </a:t>
            </a:r>
            <a:r>
              <a:rPr lang="en-US" altLang="zh-CN" sz="2400" b="1" dirty="0">
                <a:solidFill>
                  <a:srgbClr val="0043C8"/>
                </a:solidFill>
              </a:rPr>
              <a:t>6 million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0690" y="1148255"/>
            <a:ext cx="216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1.New </a:t>
            </a:r>
            <a:r>
              <a:rPr lang="en-US" sz="2400" b="1" dirty="0" err="1" smtClean="0"/>
              <a:t>gTLD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registry level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3819" y="4563842"/>
            <a:ext cx="231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3. End user level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7349" y="2024646"/>
            <a:ext cx="282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3C8"/>
                </a:solidFill>
              </a:rPr>
              <a:t>2. Victim AS level</a:t>
            </a:r>
            <a:endParaRPr lang="en-US" sz="2400" b="1" dirty="0">
              <a:solidFill>
                <a:srgbClr val="0043C8"/>
              </a:solidFill>
            </a:endParaRPr>
          </a:p>
        </p:txBody>
      </p:sp>
      <p:sp>
        <p:nvSpPr>
          <p:cNvPr id="30" name="Rectangle 17"/>
          <p:cNvSpPr/>
          <p:nvPr/>
        </p:nvSpPr>
        <p:spPr>
          <a:xfrm>
            <a:off x="3436208" y="2017616"/>
            <a:ext cx="1352499" cy="3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b="1" dirty="0" err="1" smtClean="0">
                <a:solidFill>
                  <a:schemeClr val="tx1"/>
                </a:solidFill>
              </a:rPr>
              <a:t>gTLDs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7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20"/>
    </mc:Choice>
    <mc:Fallback xmlns="">
      <p:transition spd="slow" advTm="110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35" grpId="0"/>
      <p:bldP spid="36" grpId="0"/>
      <p:bldP spid="38" grpId="0"/>
      <p:bldP spid="42" grpId="0" animBg="1"/>
      <p:bldP spid="42" grpId="1" build="allAtOnce" animBg="1"/>
      <p:bldP spid="42" grpId="2" build="allAtOnce" animBg="1"/>
      <p:bldP spid="43" grpId="0" animBg="1"/>
      <p:bldP spid="43" grpId="1" build="allAtOnce" animBg="1"/>
      <p:bldP spid="43" grpId="2" build="allAtOnce" animBg="1"/>
      <p:bldP spid="44" grpId="0" animBg="1"/>
      <p:bldP spid="46" grpId="0"/>
      <p:bldP spid="46" grpId="1"/>
      <p:bldP spid="46" grpId="2"/>
      <p:bldP spid="48" grpId="0"/>
      <p:bldP spid="49" grpId="0"/>
      <p:bldP spid="49" grpId="1"/>
      <p:bldP spid="49" grpId="2"/>
      <p:bldP spid="49" grpId="3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8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500" dirty="0" smtClean="0"/>
              <a:t>Performed a systematic study </a:t>
            </a:r>
            <a:r>
              <a:rPr lang="en-US" altLang="zh-CN" sz="3500" dirty="0"/>
              <a:t>of </a:t>
            </a:r>
            <a:r>
              <a:rPr lang="en-US" altLang="zh-CN" sz="3500" dirty="0" smtClean="0"/>
              <a:t>WPAD </a:t>
            </a:r>
            <a:r>
              <a:rPr lang="en-US" altLang="zh-CN" sz="3500" dirty="0"/>
              <a:t>name collision </a:t>
            </a:r>
            <a:r>
              <a:rPr lang="en-US" altLang="zh-CN" sz="3500" dirty="0" smtClean="0"/>
              <a:t>attack in the new </a:t>
            </a:r>
            <a:r>
              <a:rPr lang="en-US" altLang="zh-CN" sz="3500" dirty="0" err="1" smtClean="0"/>
              <a:t>gTLD</a:t>
            </a:r>
            <a:r>
              <a:rPr lang="en-US" altLang="zh-CN" sz="3500" dirty="0" smtClean="0"/>
              <a:t> era</a:t>
            </a:r>
            <a:endParaRPr lang="en-US" altLang="zh-CN" sz="3500" dirty="0"/>
          </a:p>
          <a:p>
            <a:r>
              <a:rPr lang="en-US" altLang="zh-CN" dirty="0" smtClean="0"/>
              <a:t>Quantified </a:t>
            </a:r>
            <a:r>
              <a:rPr lang="en-US" altLang="zh-CN" dirty="0"/>
              <a:t>the </a:t>
            </a:r>
            <a:r>
              <a:rPr lang="en-US" altLang="zh-CN" dirty="0" smtClean="0"/>
              <a:t>problem </a:t>
            </a:r>
            <a:r>
              <a:rPr lang="en-US" altLang="zh-CN" dirty="0"/>
              <a:t>severity, </a:t>
            </a:r>
            <a:r>
              <a:rPr lang="en-US" altLang="zh-CN" dirty="0" smtClean="0"/>
              <a:t>uncovered the likely problem cause </a:t>
            </a:r>
          </a:p>
          <a:p>
            <a:r>
              <a:rPr lang="en-US" altLang="zh-CN" dirty="0" smtClean="0"/>
              <a:t>Proposed </a:t>
            </a:r>
            <a:r>
              <a:rPr lang="en-US" altLang="zh-CN" dirty="0"/>
              <a:t>a candidate attack surface </a:t>
            </a:r>
            <a:r>
              <a:rPr lang="en-US" altLang="zh-CN" dirty="0" smtClean="0"/>
              <a:t>definition, and quantified the vulnerability status </a:t>
            </a:r>
            <a:r>
              <a:rPr lang="en-US" altLang="zh-CN" dirty="0"/>
              <a:t>in the </a:t>
            </a:r>
            <a:r>
              <a:rPr lang="en-US" altLang="zh-CN" dirty="0" smtClean="0"/>
              <a:t>wild</a:t>
            </a:r>
          </a:p>
          <a:p>
            <a:pPr lvl="1"/>
            <a:r>
              <a:rPr lang="en-US" altLang="zh-CN" i="1" dirty="0" smtClean="0"/>
              <a:t>Illustrated real threat, provided </a:t>
            </a:r>
            <a:r>
              <a:rPr lang="en-US" altLang="zh-CN" i="1" dirty="0"/>
              <a:t>a strong and urgent message </a:t>
            </a:r>
            <a:r>
              <a:rPr lang="en-US" altLang="zh-CN" i="1" dirty="0" smtClean="0"/>
              <a:t>to deploy </a:t>
            </a:r>
            <a:r>
              <a:rPr lang="en-US" altLang="zh-CN" i="1" dirty="0"/>
              <a:t>proactive </a:t>
            </a:r>
            <a:r>
              <a:rPr lang="en-US" altLang="zh-CN" i="1" dirty="0" smtClean="0"/>
              <a:t>protection</a:t>
            </a:r>
          </a:p>
          <a:p>
            <a:r>
              <a:rPr lang="en-US" altLang="zh-CN" dirty="0" smtClean="0"/>
              <a:t>Discussed remediation </a:t>
            </a:r>
            <a:r>
              <a:rPr lang="en-US" altLang="zh-CN" dirty="0"/>
              <a:t>strategies </a:t>
            </a:r>
            <a:r>
              <a:rPr lang="en-US" altLang="zh-CN" dirty="0" smtClean="0"/>
              <a:t>with empirical data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846667" y="5595236"/>
            <a:ext cx="772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altLang="zh-CN" sz="2800" b="1" u="sng" dirty="0" smtClean="0">
                <a:solidFill>
                  <a:srgbClr val="FF0000"/>
                </a:solidFill>
              </a:rPr>
              <a:t>US-CERT Alert </a:t>
            </a:r>
            <a:r>
              <a:rPr lang="en-US" altLang="zh-CN" sz="2800" b="1" u="sng" dirty="0">
                <a:solidFill>
                  <a:srgbClr val="FF0000"/>
                </a:solidFill>
              </a:rPr>
              <a:t>(TA16-144A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)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  </a:t>
            </a:r>
          </a:p>
          <a:p>
            <a:pPr marL="0" lvl="1" indent="0" algn="ctr">
              <a:buNone/>
            </a:pPr>
            <a:r>
              <a:rPr lang="en-US" altLang="zh-CN" sz="2800" b="1" u="sng" dirty="0" smtClean="0">
                <a:solidFill>
                  <a:srgbClr val="FF0000"/>
                </a:solidFill>
              </a:rPr>
              <a:t>WPAD </a:t>
            </a:r>
            <a:r>
              <a:rPr lang="en-US" altLang="zh-CN" sz="2800" b="1" u="sng" dirty="0">
                <a:solidFill>
                  <a:srgbClr val="FF0000"/>
                </a:solidFill>
              </a:rPr>
              <a:t>Name Collision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7211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6667" y="5595236"/>
            <a:ext cx="772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altLang="zh-CN" sz="2800" b="1" u="sng" dirty="0" smtClean="0">
                <a:solidFill>
                  <a:srgbClr val="FF0000"/>
                </a:solidFill>
              </a:rPr>
              <a:t>US-CERT Alert </a:t>
            </a:r>
            <a:r>
              <a:rPr lang="en-US" altLang="zh-CN" sz="2800" b="1" u="sng" dirty="0">
                <a:solidFill>
                  <a:srgbClr val="FF0000"/>
                </a:solidFill>
              </a:rPr>
              <a:t>(TA16-144A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)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  </a:t>
            </a:r>
          </a:p>
          <a:p>
            <a:pPr marL="0" lvl="1" indent="0" algn="ctr">
              <a:buNone/>
            </a:pPr>
            <a:r>
              <a:rPr lang="en-US" altLang="zh-CN" sz="2800" b="1" u="sng" dirty="0" smtClean="0">
                <a:solidFill>
                  <a:srgbClr val="FF0000"/>
                </a:solidFill>
              </a:rPr>
              <a:t>WPAD </a:t>
            </a:r>
            <a:r>
              <a:rPr lang="en-US" altLang="zh-CN" sz="2800" b="1" u="sng" dirty="0">
                <a:solidFill>
                  <a:srgbClr val="FF0000"/>
                </a:solidFill>
              </a:rPr>
              <a:t>Name Collision Vulnerability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"/>
    </mc:Choice>
    <mc:Fallback xmlns="">
      <p:transition spd="slow" advTm="45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Background: Public DNS namespace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32" y="4460106"/>
            <a:ext cx="916625" cy="134797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18" y="4491276"/>
            <a:ext cx="1285638" cy="12856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37760" y="3739007"/>
            <a:ext cx="1947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TLD registry</a:t>
            </a:r>
            <a:endParaRPr lang="en-US" sz="2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932759" y="3766235"/>
            <a:ext cx="1811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Registrant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2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8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73"/>
    </mc:Choice>
    <mc:Fallback xmlns="">
      <p:transition spd="slow" advTm="73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5" grpId="0" animBg="1"/>
      <p:bldP spid="43" grpId="0"/>
      <p:bldP spid="45" grpId="0"/>
      <p:bldP spid="28" grpId="0"/>
      <p:bldP spid="29" grpId="0" animBg="1"/>
      <p:bldP spid="26" grpId="0" animBg="1"/>
      <p:bldP spid="2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Background: Internal DNS namespace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" y="3583858"/>
            <a:ext cx="6215407" cy="2907792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3647" y="3654189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Internal/local namespace: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" y="5336275"/>
            <a:ext cx="762916" cy="93793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25763" y="3672368"/>
            <a:ext cx="192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company.itld</a:t>
            </a:r>
            <a:endParaRPr lang="zh-CN" altLang="en-US" dirty="0"/>
          </a:p>
        </p:txBody>
      </p:sp>
      <p:pic>
        <p:nvPicPr>
          <p:cNvPr id="31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0" y="4011509"/>
            <a:ext cx="1143862" cy="9239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59022" y="4146242"/>
            <a:ext cx="317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www.company.itld</a:t>
            </a:r>
            <a:endParaRPr lang="zh-CN" altLang="en-US" sz="2800" b="1" dirty="0"/>
          </a:p>
        </p:txBody>
      </p:sp>
      <p:sp>
        <p:nvSpPr>
          <p:cNvPr id="29" name="Rectangle 18"/>
          <p:cNvSpPr/>
          <p:nvPr/>
        </p:nvSpPr>
        <p:spPr>
          <a:xfrm>
            <a:off x="1260284" y="5481750"/>
            <a:ext cx="13356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company.itld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40" name="直接箭头连接符 44"/>
          <p:cNvCxnSpPr/>
          <p:nvPr/>
        </p:nvCxnSpPr>
        <p:spPr>
          <a:xfrm flipH="1">
            <a:off x="1429080" y="4799773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76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2"/>
    </mc:Choice>
    <mc:Fallback xmlns="">
      <p:transition spd="slow" advTm="22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16" grpId="0"/>
      <p:bldP spid="33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Background: Internal DNS namespace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" y="3583858"/>
            <a:ext cx="6215407" cy="2907792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3647" y="3654189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Internal/local namespace: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" y="5336275"/>
            <a:ext cx="762916" cy="937936"/>
          </a:xfrm>
          <a:prstGeom prst="rect">
            <a:avLst/>
          </a:prstGeom>
        </p:spPr>
      </p:pic>
      <p:sp>
        <p:nvSpPr>
          <p:cNvPr id="40" name="Rectangle 18"/>
          <p:cNvSpPr/>
          <p:nvPr/>
        </p:nvSpPr>
        <p:spPr>
          <a:xfrm>
            <a:off x="1260284" y="5481750"/>
            <a:ext cx="13356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company.itld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25763" y="3672368"/>
            <a:ext cx="192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company.itld</a:t>
            </a:r>
            <a:endParaRPr lang="zh-CN" altLang="en-US" dirty="0"/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0" y="4011509"/>
            <a:ext cx="1143862" cy="9239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59022" y="4146242"/>
            <a:ext cx="317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www.company.itld</a:t>
            </a:r>
            <a:endParaRPr lang="zh-CN" altLang="en-US" sz="2800" b="1" dirty="0"/>
          </a:p>
        </p:txBody>
      </p:sp>
      <p:pic>
        <p:nvPicPr>
          <p:cNvPr id="3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4" y="3542541"/>
            <a:ext cx="762916" cy="937936"/>
          </a:xfrm>
          <a:prstGeom prst="rect">
            <a:avLst/>
          </a:prstGeom>
        </p:spPr>
      </p:pic>
      <p:sp>
        <p:nvSpPr>
          <p:cNvPr id="33" name="Rectangle 18"/>
          <p:cNvSpPr/>
          <p:nvPr/>
        </p:nvSpPr>
        <p:spPr>
          <a:xfrm>
            <a:off x="7823238" y="3554928"/>
            <a:ext cx="1158529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.company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8838" y="4431492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43C8"/>
                </a:solidFill>
              </a:rPr>
              <a:t>company.itld</a:t>
            </a:r>
            <a:endParaRPr lang="en-US" sz="2200" b="1" dirty="0" smtClean="0">
              <a:solidFill>
                <a:srgbClr val="0043C8"/>
              </a:solidFill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4125763" y="5481750"/>
            <a:ext cx="3275164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2700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Name collision</a:t>
            </a:r>
            <a:endParaRPr lang="en-US" altLang="zh-CN" sz="3200" b="1" dirty="0" smtClean="0">
              <a:solidFill>
                <a:srgbClr val="0043C8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772967" y="4773891"/>
            <a:ext cx="4274519" cy="862156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4"/>
          <p:cNvCxnSpPr/>
          <p:nvPr/>
        </p:nvCxnSpPr>
        <p:spPr>
          <a:xfrm flipH="1">
            <a:off x="1429080" y="4799773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171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0"/>
    </mc:Choice>
    <mc:Fallback xmlns="">
      <p:transition spd="slow" advTm="13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Use non-delegated TLDs as </a:t>
            </a:r>
            <a:r>
              <a:rPr lang="en-US" sz="4000" dirty="0" err="1" smtClean="0"/>
              <a:t>iTLDs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" y="3583858"/>
            <a:ext cx="6215407" cy="2907792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3647" y="3654189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Internal/local namespace: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" y="5336275"/>
            <a:ext cx="762916" cy="937936"/>
          </a:xfrm>
          <a:prstGeom prst="rect">
            <a:avLst/>
          </a:prstGeom>
        </p:spPr>
      </p:pic>
      <p:sp>
        <p:nvSpPr>
          <p:cNvPr id="40" name="Rectangle 18"/>
          <p:cNvSpPr/>
          <p:nvPr/>
        </p:nvSpPr>
        <p:spPr>
          <a:xfrm>
            <a:off x="1260284" y="5481750"/>
            <a:ext cx="13356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company.itld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25763" y="3672368"/>
            <a:ext cx="192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company.itld</a:t>
            </a:r>
            <a:endParaRPr lang="zh-CN" altLang="en-US" dirty="0"/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0" y="4011509"/>
            <a:ext cx="1143862" cy="9239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59022" y="4146242"/>
            <a:ext cx="317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www.company.itld</a:t>
            </a:r>
            <a:endParaRPr lang="zh-CN" altLang="en-US" sz="2800" b="1" dirty="0"/>
          </a:p>
        </p:txBody>
      </p:sp>
      <p:sp>
        <p:nvSpPr>
          <p:cNvPr id="22" name="矩形 21"/>
          <p:cNvSpPr/>
          <p:nvPr/>
        </p:nvSpPr>
        <p:spPr>
          <a:xfrm>
            <a:off x="5457995" y="3554928"/>
            <a:ext cx="597527" cy="591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4018409" y="2619972"/>
            <a:ext cx="1335256" cy="855043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493051" y="2072257"/>
            <a:ext cx="2150060" cy="93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 err="1">
                <a:solidFill>
                  <a:srgbClr val="FF0000"/>
                </a:solidFill>
              </a:rPr>
              <a:t>i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tld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≠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existing TLD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7" name="直接箭头连接符 44"/>
          <p:cNvCxnSpPr/>
          <p:nvPr/>
        </p:nvCxnSpPr>
        <p:spPr>
          <a:xfrm flipH="1">
            <a:off x="1429080" y="4799773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"/>
    </mc:Choice>
    <mc:Fallback xmlns="">
      <p:transition spd="slow" advTm="169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WPAD: Web proxy auto discovery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" y="3583858"/>
            <a:ext cx="6215407" cy="2907792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3647" y="3654189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Internal/local namespace: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" y="5336275"/>
            <a:ext cx="762916" cy="937936"/>
          </a:xfrm>
          <a:prstGeom prst="rect">
            <a:avLst/>
          </a:prstGeom>
        </p:spPr>
      </p:pic>
      <p:sp>
        <p:nvSpPr>
          <p:cNvPr id="40" name="Rectangle 18"/>
          <p:cNvSpPr/>
          <p:nvPr/>
        </p:nvSpPr>
        <p:spPr>
          <a:xfrm>
            <a:off x="1260284" y="5481750"/>
            <a:ext cx="13356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company.itld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25763" y="3672368"/>
            <a:ext cx="192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company.itld</a:t>
            </a:r>
            <a:endParaRPr lang="zh-CN" altLang="en-US" dirty="0"/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0" y="4011509"/>
            <a:ext cx="1143862" cy="9239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59022" y="4146242"/>
            <a:ext cx="317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www.company.itld</a:t>
            </a:r>
            <a:endParaRPr lang="zh-CN" altLang="en-US" sz="2800" b="1" dirty="0"/>
          </a:p>
        </p:txBody>
      </p:sp>
      <p:cxnSp>
        <p:nvCxnSpPr>
          <p:cNvPr id="45" name="直接箭头连接符 44"/>
          <p:cNvCxnSpPr/>
          <p:nvPr/>
        </p:nvCxnSpPr>
        <p:spPr>
          <a:xfrm flipH="1">
            <a:off x="1429080" y="4799773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72409" y="4143821"/>
            <a:ext cx="3175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</a:rPr>
              <a:t>wpad</a:t>
            </a:r>
            <a:r>
              <a:rPr lang="en-US" altLang="zh-CN" sz="2800" b="1" dirty="0" err="1" smtClean="0"/>
              <a:t>.company.itld</a:t>
            </a:r>
            <a:endParaRPr lang="zh-CN" altLang="en-US" sz="28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1684716" y="4863685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950249" y="5068174"/>
            <a:ext cx="143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Proxy </a:t>
            </a:r>
            <a:r>
              <a:rPr lang="en-US" altLang="zh-CN" b="1" dirty="0" err="1" smtClean="0"/>
              <a:t>config</a:t>
            </a:r>
            <a:endParaRPr lang="zh-CN" altLang="en-US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46" y="5350315"/>
            <a:ext cx="573934" cy="892786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207462" y="5715629"/>
            <a:ext cx="897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/>
              <a:t>Proxy</a:t>
            </a:r>
            <a:endParaRPr lang="zh-CN" altLang="en-US" sz="2200" dirty="0"/>
          </a:p>
        </p:txBody>
      </p:sp>
      <p:sp>
        <p:nvSpPr>
          <p:cNvPr id="58" name="云形 57"/>
          <p:cNvSpPr/>
          <p:nvPr/>
        </p:nvSpPr>
        <p:spPr>
          <a:xfrm>
            <a:off x="7403690" y="5273669"/>
            <a:ext cx="1578078" cy="108268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7801468" y="5565875"/>
            <a:ext cx="78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Web</a:t>
            </a:r>
            <a:endParaRPr lang="zh-CN" altLang="en-US" sz="2400" dirty="0"/>
          </a:p>
        </p:txBody>
      </p:sp>
      <p:sp>
        <p:nvSpPr>
          <p:cNvPr id="60" name="任意多边形 59"/>
          <p:cNvSpPr/>
          <p:nvPr/>
        </p:nvSpPr>
        <p:spPr>
          <a:xfrm>
            <a:off x="3215148" y="4793226"/>
            <a:ext cx="3967317" cy="1164313"/>
          </a:xfrm>
          <a:custGeom>
            <a:avLst/>
            <a:gdLst>
              <a:gd name="connsiteX0" fmla="*/ 0 w 3967317"/>
              <a:gd name="connsiteY0" fmla="*/ 0 h 1164313"/>
              <a:gd name="connsiteX1" fmla="*/ 1283110 w 3967317"/>
              <a:gd name="connsiteY1" fmla="*/ 1032387 h 1164313"/>
              <a:gd name="connsiteX2" fmla="*/ 3967317 w 3967317"/>
              <a:gd name="connsiteY2" fmla="*/ 1150374 h 1164313"/>
              <a:gd name="connsiteX3" fmla="*/ 3967317 w 3967317"/>
              <a:gd name="connsiteY3" fmla="*/ 1150374 h 116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7317" h="1164313">
                <a:moveTo>
                  <a:pt x="0" y="0"/>
                </a:moveTo>
                <a:cubicBezTo>
                  <a:pt x="310945" y="420329"/>
                  <a:pt x="621891" y="840658"/>
                  <a:pt x="1283110" y="1032387"/>
                </a:cubicBezTo>
                <a:cubicBezTo>
                  <a:pt x="1944329" y="1224116"/>
                  <a:pt x="3967317" y="1150374"/>
                  <a:pt x="3967317" y="1150374"/>
                </a:cubicBezTo>
                <a:lnTo>
                  <a:pt x="3967317" y="1150374"/>
                </a:lnTo>
              </a:path>
            </a:pathLst>
          </a:custGeom>
          <a:noFill/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4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3"/>
    </mc:Choice>
    <mc:Fallback xmlns="">
      <p:transition spd="slow" advTm="49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50" grpId="0"/>
      <p:bldP spid="58" grpId="0" animBg="1"/>
      <p:bldP spid="59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WPAD: Web proxy auto discovery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" y="3583857"/>
            <a:ext cx="6215407" cy="290924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3647" y="3654189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Internal/local namespace:</a:t>
            </a:r>
            <a:endParaRPr lang="zh-CN" altLang="en-US" sz="2400" b="1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" y="5336275"/>
            <a:ext cx="762916" cy="937936"/>
          </a:xfrm>
          <a:prstGeom prst="rect">
            <a:avLst/>
          </a:prstGeom>
        </p:spPr>
      </p:pic>
      <p:sp>
        <p:nvSpPr>
          <p:cNvPr id="40" name="Rectangle 18"/>
          <p:cNvSpPr/>
          <p:nvPr/>
        </p:nvSpPr>
        <p:spPr>
          <a:xfrm>
            <a:off x="1260284" y="5481750"/>
            <a:ext cx="13356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company.itld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25763" y="3672368"/>
            <a:ext cx="192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company.itld</a:t>
            </a:r>
            <a:endParaRPr lang="zh-CN" altLang="en-US" dirty="0"/>
          </a:p>
        </p:txBody>
      </p:sp>
      <p:pic>
        <p:nvPicPr>
          <p:cNvPr id="4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0" y="4011509"/>
            <a:ext cx="1143862" cy="9239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59022" y="4146242"/>
            <a:ext cx="317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www.company.itld</a:t>
            </a:r>
            <a:endParaRPr lang="zh-CN" altLang="en-US" sz="2800" b="1" dirty="0"/>
          </a:p>
        </p:txBody>
      </p:sp>
      <p:cxnSp>
        <p:nvCxnSpPr>
          <p:cNvPr id="45" name="直接箭头连接符 44"/>
          <p:cNvCxnSpPr/>
          <p:nvPr/>
        </p:nvCxnSpPr>
        <p:spPr>
          <a:xfrm flipH="1">
            <a:off x="1429080" y="4799773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72408" y="4143821"/>
            <a:ext cx="31617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wpad.company.itld</a:t>
            </a:r>
            <a:endParaRPr lang="zh-CN" altLang="en-US" sz="28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1684716" y="4863685"/>
            <a:ext cx="649688" cy="47389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950249" y="5068174"/>
            <a:ext cx="143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Proxy </a:t>
            </a:r>
            <a:r>
              <a:rPr lang="en-US" altLang="zh-CN" b="1" dirty="0" err="1" smtClean="0"/>
              <a:t>config</a:t>
            </a:r>
            <a:endParaRPr lang="zh-CN" altLang="en-US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46" y="5350315"/>
            <a:ext cx="573934" cy="892786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207462" y="5715629"/>
            <a:ext cx="897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/>
              <a:t>Proxy</a:t>
            </a:r>
            <a:endParaRPr lang="zh-CN" altLang="en-US" sz="2200" dirty="0"/>
          </a:p>
        </p:txBody>
      </p:sp>
      <p:sp>
        <p:nvSpPr>
          <p:cNvPr id="58" name="云形 57"/>
          <p:cNvSpPr/>
          <p:nvPr/>
        </p:nvSpPr>
        <p:spPr>
          <a:xfrm>
            <a:off x="7403690" y="5273669"/>
            <a:ext cx="1578078" cy="108268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7801468" y="5565875"/>
            <a:ext cx="78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Web</a:t>
            </a:r>
            <a:endParaRPr lang="zh-CN" altLang="en-US" sz="2400" dirty="0"/>
          </a:p>
        </p:txBody>
      </p:sp>
      <p:sp>
        <p:nvSpPr>
          <p:cNvPr id="60" name="任意多边形 59"/>
          <p:cNvSpPr/>
          <p:nvPr/>
        </p:nvSpPr>
        <p:spPr>
          <a:xfrm>
            <a:off x="3215148" y="4793226"/>
            <a:ext cx="3967317" cy="1164313"/>
          </a:xfrm>
          <a:custGeom>
            <a:avLst/>
            <a:gdLst>
              <a:gd name="connsiteX0" fmla="*/ 0 w 3967317"/>
              <a:gd name="connsiteY0" fmla="*/ 0 h 1164313"/>
              <a:gd name="connsiteX1" fmla="*/ 1283110 w 3967317"/>
              <a:gd name="connsiteY1" fmla="*/ 1032387 h 1164313"/>
              <a:gd name="connsiteX2" fmla="*/ 3967317 w 3967317"/>
              <a:gd name="connsiteY2" fmla="*/ 1150374 h 1164313"/>
              <a:gd name="connsiteX3" fmla="*/ 3967317 w 3967317"/>
              <a:gd name="connsiteY3" fmla="*/ 1150374 h 116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7317" h="1164313">
                <a:moveTo>
                  <a:pt x="0" y="0"/>
                </a:moveTo>
                <a:cubicBezTo>
                  <a:pt x="310945" y="420329"/>
                  <a:pt x="621891" y="840658"/>
                  <a:pt x="1283110" y="1032387"/>
                </a:cubicBezTo>
                <a:cubicBezTo>
                  <a:pt x="1944329" y="1224116"/>
                  <a:pt x="3967317" y="1150374"/>
                  <a:pt x="3967317" y="1150374"/>
                </a:cubicBezTo>
                <a:lnTo>
                  <a:pt x="3967317" y="1150374"/>
                </a:lnTo>
              </a:path>
            </a:pathLst>
          </a:custGeom>
          <a:noFill/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2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"/>
    </mc:Choice>
    <mc:Fallback xmlns="">
      <p:transition spd="slow" advTm="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2656 0.2275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113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3038 0.226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 animBg="1"/>
      <p:bldP spid="16" grpId="0"/>
      <p:bldP spid="44" grpId="0"/>
      <p:bldP spid="33" grpId="0" animBg="1"/>
      <p:bldP spid="27" grpId="0"/>
      <p:bldP spid="50" grpId="0"/>
      <p:bldP spid="58" grpId="0" animBg="1"/>
      <p:bldP spid="59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WPAD query leakage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" y="1748060"/>
            <a:ext cx="762916" cy="93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322" y="1234351"/>
            <a:ext cx="90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Root</a:t>
            </a:r>
            <a:endParaRPr lang="en-US" sz="22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5" y="1710839"/>
            <a:ext cx="762916" cy="9379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0" y="2110227"/>
            <a:ext cx="762916" cy="93793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71" y="1665684"/>
            <a:ext cx="762916" cy="937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4542" y="1240024"/>
            <a:ext cx="77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TLD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2384" y="1202194"/>
            <a:ext cx="83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SLD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0025" y="2179807"/>
            <a:ext cx="7637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1665" y="1725062"/>
            <a:ext cx="381458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1397" y="1655470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3684" y="2168299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.tld2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9236" y="1678071"/>
            <a:ext cx="1037564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.example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09513" y="1987477"/>
            <a:ext cx="3296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3030" y="2405270"/>
            <a:ext cx="909697" cy="33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537079"/>
            <a:ext cx="762916" cy="937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86267" y="2595151"/>
            <a:ext cx="682880" cy="2552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...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3146" y="2615036"/>
            <a:ext cx="1069229" cy="65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607" y="2628375"/>
            <a:ext cx="195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43C8"/>
                </a:solidFill>
              </a:rPr>
              <a:t>example.tld1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1" y="5569144"/>
            <a:ext cx="1143862" cy="9239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90080" y="5701456"/>
            <a:ext cx="3175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wpad.company.itld</a:t>
            </a:r>
            <a:endParaRPr lang="zh-CN" altLang="en-US" sz="2800" b="1" dirty="0"/>
          </a:p>
        </p:txBody>
      </p:sp>
      <p:cxnSp>
        <p:nvCxnSpPr>
          <p:cNvPr id="29" name="直接箭头连接符 24"/>
          <p:cNvCxnSpPr/>
          <p:nvPr/>
        </p:nvCxnSpPr>
        <p:spPr>
          <a:xfrm flipH="1" flipV="1">
            <a:off x="1001667" y="2850432"/>
            <a:ext cx="381456" cy="27187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12"/>
          <p:cNvSpPr/>
          <p:nvPr/>
        </p:nvSpPr>
        <p:spPr>
          <a:xfrm>
            <a:off x="0" y="3828872"/>
            <a:ext cx="13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WPAD query leakage</a:t>
            </a:r>
            <a:endParaRPr lang="zh-CN" altLang="en-US" sz="2400" dirty="0"/>
          </a:p>
        </p:txBody>
      </p:sp>
      <p:sp>
        <p:nvSpPr>
          <p:cNvPr id="31" name="Rounded Rectangle 4"/>
          <p:cNvSpPr/>
          <p:nvPr/>
        </p:nvSpPr>
        <p:spPr>
          <a:xfrm>
            <a:off x="1072662" y="3082056"/>
            <a:ext cx="7253653" cy="1152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2700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/>
              <a:t>F</a:t>
            </a:r>
            <a:r>
              <a:rPr lang="en-US" altLang="zh-CN" sz="3200" dirty="0" smtClean="0"/>
              <a:t>rom </a:t>
            </a:r>
            <a:r>
              <a:rPr lang="en-US" altLang="zh-CN" sz="3200" dirty="0"/>
              <a:t>2 </a:t>
            </a:r>
            <a:r>
              <a:rPr lang="en-US" altLang="zh-CN" sz="3200" dirty="0" smtClean="0"/>
              <a:t>out of 13 DNS root servers, </a:t>
            </a:r>
            <a:endParaRPr lang="en-US" altLang="zh-CN" sz="3200" dirty="0"/>
          </a:p>
          <a:p>
            <a:pPr algn="ctr">
              <a:lnSpc>
                <a:spcPct val="80000"/>
              </a:lnSpc>
            </a:pPr>
            <a:r>
              <a:rPr lang="en-US" altLang="zh-CN" sz="4400" b="1" dirty="0">
                <a:solidFill>
                  <a:srgbClr val="FF0000"/>
                </a:solidFill>
              </a:rPr>
              <a:t>&gt;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20 million </a:t>
            </a:r>
            <a:r>
              <a:rPr lang="en-US" altLang="zh-CN" sz="3200" dirty="0" smtClean="0"/>
              <a:t>leaked queries </a:t>
            </a:r>
            <a:r>
              <a:rPr lang="en-US" altLang="zh-CN" sz="3200" dirty="0"/>
              <a:t>every day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7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1"/>
    </mc:Choice>
    <mc:Fallback xmlns="">
      <p:transition spd="slow" advTm="21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1.1|2.7|2.8|4.2|7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8|16.4|7.4|31.7|5.3|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|7.5|11.2|1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1|11.7|17.6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6.6|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8.6|9.4|12.2|7.2|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7|10.3|5|2.3|0.6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2|12.2|12.1|3.2|21|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2.9|4|6.6|5.2|7|6.4|10.9|7.8|13.9|1.2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7|3|5|4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5.9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0.5|8.4|7.7|0.4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15299</TotalTime>
  <Words>1158</Words>
  <Application>Microsoft Office PowerPoint</Application>
  <PresentationFormat>On-screen Show (4:3)</PresentationFormat>
  <Paragraphs>420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宋体</vt:lpstr>
      <vt:lpstr>华文楷体</vt:lpstr>
      <vt:lpstr>Arial</vt:lpstr>
      <vt:lpstr>Calibri</vt:lpstr>
      <vt:lpstr>Corbel</vt:lpstr>
      <vt:lpstr>Office Theme</vt:lpstr>
      <vt:lpstr>MitM Attack by Name Collision:  Cause Analysis &amp; Vulnerability Assessment in the New gTLD Era</vt:lpstr>
      <vt:lpstr>MitM: Name collision + WPAD query leakage</vt:lpstr>
      <vt:lpstr>Background: Public DNS namespace</vt:lpstr>
      <vt:lpstr>Background: Internal DNS namespace</vt:lpstr>
      <vt:lpstr>Background: Internal DNS namespace</vt:lpstr>
      <vt:lpstr>Use non-delegated TLDs as iTLDs</vt:lpstr>
      <vt:lpstr>WPAD: Web proxy auto discovery</vt:lpstr>
      <vt:lpstr>WPAD: Web proxy auto discovery</vt:lpstr>
      <vt:lpstr>WPAD query leakage</vt:lpstr>
      <vt:lpstr>WPAD query leakage: Was not easily exploitable</vt:lpstr>
      <vt:lpstr>Name collision from new gTLD delegation</vt:lpstr>
      <vt:lpstr>Name collision + WPAD query leakage      MitM</vt:lpstr>
      <vt:lpstr>Name collision + WPAD query leakage      MitM</vt:lpstr>
      <vt:lpstr>This work</vt:lpstr>
      <vt:lpstr>Leak cause analysis</vt:lpstr>
      <vt:lpstr>Leak domain suffix analysis</vt:lpstr>
      <vt:lpstr>Leak domain suffix entropy</vt:lpstr>
      <vt:lpstr>Leak domain suffix entropy</vt:lpstr>
      <vt:lpstr>Device-side causes</vt:lpstr>
      <vt:lpstr>Attack surface quantification</vt:lpstr>
      <vt:lpstr>Attack surface characterization</vt:lpstr>
      <vt:lpstr>Registration status characterization</vt:lpstr>
      <vt:lpstr>Remediation strategy discussion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slides</dc:title>
  <dc:creator>Qi Alfred Chen</dc:creator>
  <cp:lastModifiedBy>AlfredRobustnet</cp:lastModifiedBy>
  <cp:revision>3601</cp:revision>
  <cp:lastPrinted>2013-08-08T20:47:47Z</cp:lastPrinted>
  <dcterms:created xsi:type="dcterms:W3CDTF">2013-07-29T17:40:27Z</dcterms:created>
  <dcterms:modified xsi:type="dcterms:W3CDTF">2016-06-07T13:59:40Z</dcterms:modified>
</cp:coreProperties>
</file>