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3" r:id="rId2"/>
    <p:sldId id="330" r:id="rId3"/>
    <p:sldId id="394" r:id="rId4"/>
    <p:sldId id="396" r:id="rId5"/>
    <p:sldId id="397" r:id="rId6"/>
    <p:sldId id="401" r:id="rId7"/>
    <p:sldId id="446" r:id="rId8"/>
    <p:sldId id="400" r:id="rId9"/>
    <p:sldId id="403" r:id="rId10"/>
    <p:sldId id="405" r:id="rId11"/>
    <p:sldId id="406" r:id="rId12"/>
    <p:sldId id="439" r:id="rId13"/>
    <p:sldId id="408" r:id="rId14"/>
    <p:sldId id="411" r:id="rId15"/>
    <p:sldId id="413" r:id="rId16"/>
    <p:sldId id="434" r:id="rId17"/>
    <p:sldId id="441" r:id="rId18"/>
    <p:sldId id="420" r:id="rId19"/>
    <p:sldId id="430" r:id="rId20"/>
    <p:sldId id="431" r:id="rId21"/>
    <p:sldId id="432" r:id="rId22"/>
    <p:sldId id="433" r:id="rId23"/>
    <p:sldId id="424" r:id="rId24"/>
    <p:sldId id="422" r:id="rId25"/>
    <p:sldId id="426" r:id="rId26"/>
    <p:sldId id="429" r:id="rId27"/>
    <p:sldId id="362" r:id="rId28"/>
    <p:sldId id="3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F05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0792" autoAdjust="0"/>
  </p:normalViewPr>
  <p:slideViewPr>
    <p:cSldViewPr snapToGrid="0" snapToObjects="1">
      <p:cViewPr>
        <p:scale>
          <a:sx n="69" d="100"/>
          <a:sy n="69" d="100"/>
        </p:scale>
        <p:origin x="-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1D4B-7653-C14D-941F-424F07F92748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4C52-5AB3-F545-A117-779A6EFEB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367D-32D5-1645-9130-A35F69AFA314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70D9-D696-EC4D-BCC7-471FDAE0B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9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17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39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1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7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3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8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033D-B5F3-9746-8D25-6DE03521A0F6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580A-C695-C14A-8584-6575EA1FB566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DD31-8D2B-8B47-B031-ACC3E86DDB26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E715-31AD-714F-83DD-A6B182D43666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1BD-5802-DB4A-8BA8-386C29FA0B2E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60E5-BDBA-6347-A102-67D20FC6C5EC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3013-4EF5-7B47-8F5E-DDC19B90B294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58AB-4C5E-F54F-8705-B8B1C8EEA800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D09F-3CA1-0346-B137-BD437DAFA730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B24-178A-4A4D-A1BA-ED9CF865ACB9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0E77-8EA7-454D-8623-322D54EB532B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D36D-81C1-F740-88C7-1E694CC3F46F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01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0323-D599-124E-AC2E-B402BC479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3615"/>
            <a:ext cx="9143999" cy="1683868"/>
          </a:xfrm>
        </p:spPr>
        <p:txBody>
          <a:bodyPr>
            <a:noAutofit/>
          </a:bodyPr>
          <a:lstStyle/>
          <a:p>
            <a:r>
              <a:rPr lang="en-US" altLang="zh-CN" sz="3600" b="1" dirty="0" err="1" smtClean="0"/>
              <a:t>QoE</a:t>
            </a:r>
            <a:r>
              <a:rPr lang="en-US" altLang="zh-CN" sz="3600" b="1" dirty="0" smtClean="0"/>
              <a:t> Doctor: Diagnosing </a:t>
            </a:r>
            <a:r>
              <a:rPr lang="en-US" altLang="zh-CN" sz="3600" b="1" dirty="0"/>
              <a:t>Mobile App </a:t>
            </a:r>
            <a:r>
              <a:rPr lang="en-US" altLang="zh-CN" sz="3600" b="1" dirty="0" err="1" smtClean="0"/>
              <a:t>QoE</a:t>
            </a:r>
            <a:r>
              <a:rPr lang="en-US" altLang="zh-CN" sz="3600" b="1" dirty="0"/>
              <a:t> </a:t>
            </a:r>
            <a:r>
              <a:rPr lang="en-US" altLang="zh-CN" sz="3600" dirty="0" smtClean="0"/>
              <a:t>with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>
                <a:solidFill>
                  <a:srgbClr val="FF0000"/>
                </a:solidFill>
              </a:rPr>
              <a:t>Automated UI </a:t>
            </a:r>
            <a:r>
              <a:rPr lang="en-US" altLang="zh-CN" sz="3600" b="1" dirty="0">
                <a:solidFill>
                  <a:srgbClr val="FF0000"/>
                </a:solidFill>
              </a:rPr>
              <a:t>Control </a:t>
            </a:r>
            <a:r>
              <a:rPr lang="en-US" altLang="zh-CN" sz="3600" dirty="0" smtClean="0"/>
              <a:t>&amp;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Cross-layer </a:t>
            </a:r>
            <a:r>
              <a:rPr lang="en-US" altLang="zh-CN" sz="3600" b="1" dirty="0">
                <a:solidFill>
                  <a:srgbClr val="0070C0"/>
                </a:solidFill>
              </a:rPr>
              <a:t>Analysis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93218"/>
            <a:ext cx="9144000" cy="144793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7F7F7F"/>
                </a:solidFill>
              </a:rPr>
              <a:t>Qi Alfred Chen</a:t>
            </a:r>
            <a:r>
              <a:rPr lang="en-US" sz="2400" dirty="0" smtClean="0">
                <a:solidFill>
                  <a:srgbClr val="7F7F7F"/>
                </a:solidFill>
              </a:rPr>
              <a:t>, </a:t>
            </a:r>
            <a:r>
              <a:rPr lang="en-US" sz="2400" dirty="0" err="1">
                <a:solidFill>
                  <a:srgbClr val="7F7F7F"/>
                </a:solidFill>
              </a:rPr>
              <a:t>Haokun</a:t>
            </a:r>
            <a:r>
              <a:rPr lang="en-US" sz="2400" dirty="0">
                <a:solidFill>
                  <a:srgbClr val="7F7F7F"/>
                </a:solidFill>
              </a:rPr>
              <a:t> Luo, </a:t>
            </a:r>
            <a:r>
              <a:rPr lang="en-US" sz="2400" dirty="0" err="1">
                <a:solidFill>
                  <a:srgbClr val="7F7F7F"/>
                </a:solidFill>
              </a:rPr>
              <a:t>Sanae</a:t>
            </a:r>
            <a:r>
              <a:rPr lang="en-US" sz="2400" dirty="0">
                <a:solidFill>
                  <a:srgbClr val="7F7F7F"/>
                </a:solidFill>
              </a:rPr>
              <a:t> Rosen, </a:t>
            </a:r>
            <a:r>
              <a:rPr lang="en-US" sz="2400" dirty="0" smtClean="0">
                <a:solidFill>
                  <a:srgbClr val="7F7F7F"/>
                </a:solidFill>
              </a:rPr>
              <a:t>Z. Morley Mao,</a:t>
            </a:r>
          </a:p>
          <a:p>
            <a:r>
              <a:rPr lang="en-US" sz="2400" dirty="0" err="1">
                <a:solidFill>
                  <a:srgbClr val="7F7F7F"/>
                </a:solidFill>
              </a:rPr>
              <a:t>Karthik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Iyer</a:t>
            </a:r>
            <a:r>
              <a:rPr lang="en-US" sz="2400" dirty="0">
                <a:solidFill>
                  <a:srgbClr val="7F7F7F"/>
                </a:solidFill>
              </a:rPr>
              <a:t>†, </a:t>
            </a:r>
            <a:r>
              <a:rPr lang="en-US" sz="2400" dirty="0" err="1">
                <a:solidFill>
                  <a:srgbClr val="7F7F7F"/>
                </a:solidFill>
              </a:rPr>
              <a:t>Jie</a:t>
            </a:r>
            <a:r>
              <a:rPr lang="en-US" sz="2400" dirty="0">
                <a:solidFill>
                  <a:srgbClr val="7F7F7F"/>
                </a:solidFill>
              </a:rPr>
              <a:t> Hui†, </a:t>
            </a:r>
            <a:r>
              <a:rPr lang="en-US" sz="2400" dirty="0" err="1">
                <a:solidFill>
                  <a:srgbClr val="7F7F7F"/>
                </a:solidFill>
              </a:rPr>
              <a:t>Kranthi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en-US" sz="2400" dirty="0" err="1">
                <a:solidFill>
                  <a:srgbClr val="7F7F7F"/>
                </a:solidFill>
              </a:rPr>
              <a:t>Sontineni</a:t>
            </a:r>
            <a:r>
              <a:rPr lang="en-US" sz="2400" dirty="0">
                <a:solidFill>
                  <a:srgbClr val="7F7F7F"/>
                </a:solidFill>
              </a:rPr>
              <a:t>†, Kevin </a:t>
            </a:r>
            <a:r>
              <a:rPr lang="en-US" sz="2400" dirty="0" smtClean="0">
                <a:solidFill>
                  <a:srgbClr val="7F7F7F"/>
                </a:solidFill>
              </a:rPr>
              <a:t>Lau</a:t>
            </a:r>
            <a:r>
              <a:rPr lang="en-US" altLang="zh-CN" sz="2400" dirty="0">
                <a:solidFill>
                  <a:srgbClr val="7F7F7F"/>
                </a:solidFill>
              </a:rPr>
              <a:t>†</a:t>
            </a:r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i="1" dirty="0" smtClean="0">
                <a:solidFill>
                  <a:srgbClr val="7F7F7F"/>
                </a:solidFill>
              </a:rPr>
              <a:t>University of Michigan</a:t>
            </a:r>
            <a:r>
              <a:rPr lang="en-US" altLang="zh-CN" sz="2400" i="1" dirty="0"/>
              <a:t>, </a:t>
            </a:r>
            <a:r>
              <a:rPr lang="en-US" altLang="zh-CN" sz="2400" dirty="0" smtClean="0"/>
              <a:t>†</a:t>
            </a:r>
            <a:r>
              <a:rPr lang="en-US" altLang="zh-CN" sz="2400" i="1" dirty="0"/>
              <a:t>T-Mobile USA Inc.</a:t>
            </a:r>
            <a:endParaRPr lang="en-US" sz="2400" i="1" dirty="0">
              <a:solidFill>
                <a:srgbClr val="7F7F7F"/>
              </a:solidFill>
            </a:endParaRPr>
          </a:p>
        </p:txBody>
      </p:sp>
      <p:pic>
        <p:nvPicPr>
          <p:cNvPr id="5" name="图片 4" descr="log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2" y="5071256"/>
            <a:ext cx="4456071" cy="914348"/>
          </a:xfrm>
          <a:prstGeom prst="rect">
            <a:avLst/>
          </a:prstGeom>
        </p:spPr>
      </p:pic>
      <p:pic>
        <p:nvPicPr>
          <p:cNvPr id="1026" name="Picture 2" descr="D:\Research\talks\conference_talks\IMC14\tmob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23" y="4934114"/>
            <a:ext cx="3603431" cy="11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779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*The </a:t>
            </a:r>
            <a:r>
              <a:rPr lang="en-US" altLang="zh-CN" sz="1600" dirty="0"/>
              <a:t>views presented in this </a:t>
            </a:r>
            <a:r>
              <a:rPr lang="en-US" altLang="zh-CN" sz="1600" dirty="0" smtClean="0"/>
              <a:t>talk </a:t>
            </a:r>
            <a:r>
              <a:rPr lang="en-US" altLang="zh-CN" sz="1600" dirty="0"/>
              <a:t>are as individuals and do </a:t>
            </a:r>
            <a:r>
              <a:rPr lang="en-US" altLang="zh-CN" sz="1600" dirty="0" smtClean="0"/>
              <a:t>not necessarily </a:t>
            </a:r>
            <a:r>
              <a:rPr lang="en-US" altLang="zh-CN" sz="1600" dirty="0"/>
              <a:t>reflect any position of T-Mobile.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0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441421" y="1817228"/>
            <a:ext cx="2254449" cy="1366002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1421" y="3665102"/>
            <a:ext cx="2254448" cy="261320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App-specific </a:t>
            </a:r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55703" y="1798663"/>
            <a:ext cx="1778876" cy="1384567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 UI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55703" y="3665103"/>
            <a:ext cx="1778876" cy="95902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55703" y="5318930"/>
            <a:ext cx="1778876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logger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644046" y="2009059"/>
            <a:ext cx="3058510" cy="96377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44046" y="367406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Transport/network layer 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44046" y="531893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直接箭头连接符 13"/>
          <p:cNvCxnSpPr>
            <a:stCxn id="5" idx="3"/>
            <a:endCxn id="7" idx="1"/>
          </p:cNvCxnSpPr>
          <p:nvPr/>
        </p:nvCxnSpPr>
        <p:spPr>
          <a:xfrm flipV="1">
            <a:off x="2695870" y="2490947"/>
            <a:ext cx="459833" cy="9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10" idx="1"/>
          </p:cNvCxnSpPr>
          <p:nvPr/>
        </p:nvCxnSpPr>
        <p:spPr>
          <a:xfrm flipV="1">
            <a:off x="4934579" y="2490946"/>
            <a:ext cx="70946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  <a:endCxn id="11" idx="1"/>
          </p:cNvCxnSpPr>
          <p:nvPr/>
        </p:nvCxnSpPr>
        <p:spPr>
          <a:xfrm>
            <a:off x="4934579" y="4144616"/>
            <a:ext cx="709467" cy="9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3"/>
            <a:endCxn id="12" idx="1"/>
          </p:cNvCxnSpPr>
          <p:nvPr/>
        </p:nvCxnSpPr>
        <p:spPr>
          <a:xfrm>
            <a:off x="4934579" y="5798618"/>
            <a:ext cx="7094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5" idx="2"/>
            <a:endCxn id="6" idx="0"/>
          </p:cNvCxnSpPr>
          <p:nvPr/>
        </p:nvCxnSpPr>
        <p:spPr>
          <a:xfrm flipH="1">
            <a:off x="1568645" y="3183230"/>
            <a:ext cx="1" cy="48187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95363" y="2972833"/>
            <a:ext cx="0" cy="70122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95363" y="4633436"/>
            <a:ext cx="0" cy="6854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5423335" y="1655373"/>
            <a:ext cx="3430287" cy="4787459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2753" y="1655374"/>
            <a:ext cx="4871545" cy="4771693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53" y="1166648"/>
            <a:ext cx="4871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UI controller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6248" y="1166648"/>
            <a:ext cx="3807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Multi-layer </a:t>
            </a:r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analyzer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30685" y="2937216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0685" y="4586404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57200" y="1798663"/>
            <a:ext cx="2254449" cy="1366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controller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UI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Use Android </a:t>
            </a:r>
            <a:r>
              <a:rPr lang="en-US" altLang="zh-CN" b="1" dirty="0" smtClean="0"/>
              <a:t>built-in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UI testing APIs</a:t>
            </a:r>
          </a:p>
          <a:p>
            <a:pPr lvl="1"/>
            <a:r>
              <a:rPr lang="en-US" altLang="zh-CN" dirty="0"/>
              <a:t>Send UI events to the </a:t>
            </a:r>
            <a:r>
              <a:rPr lang="en-US" altLang="zh-CN" dirty="0" smtClean="0"/>
              <a:t>app</a:t>
            </a:r>
          </a:p>
          <a:p>
            <a:pPr lvl="1"/>
            <a:r>
              <a:rPr lang="en-US" altLang="zh-CN" dirty="0" smtClean="0"/>
              <a:t>Designed for developer self-testing</a:t>
            </a:r>
          </a:p>
          <a:p>
            <a:pPr lvl="2"/>
            <a:r>
              <a:rPr lang="en-US" altLang="zh-CN" dirty="0" smtClean="0"/>
              <a:t>Can be used to test any apps after </a:t>
            </a:r>
            <a:r>
              <a:rPr lang="en-US" altLang="zh-CN" b="1" i="1" dirty="0" smtClean="0"/>
              <a:t>re-signing the </a:t>
            </a:r>
            <a:r>
              <a:rPr lang="en-US" altLang="zh-CN" b="1" i="1" dirty="0" err="1" smtClean="0"/>
              <a:t>apk</a:t>
            </a:r>
            <a:endParaRPr lang="en-US" altLang="zh-CN" b="1" i="1" dirty="0" smtClean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</a:rPr>
              <a:t>owerful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study</a:t>
            </a:r>
            <a:endParaRPr lang="en-US" altLang="zh-CN" b="1" i="1" dirty="0" smtClean="0"/>
          </a:p>
          <a:p>
            <a:pPr lvl="2"/>
            <a:r>
              <a:rPr lang="en-US" altLang="zh-CN" dirty="0" smtClean="0"/>
              <a:t>Share app data, can </a:t>
            </a:r>
            <a:r>
              <a:rPr lang="en-US" altLang="zh-CN" b="1" dirty="0" smtClean="0"/>
              <a:t>directly</a:t>
            </a:r>
            <a:r>
              <a:rPr lang="en-US" altLang="zh-CN" dirty="0" smtClean="0"/>
              <a:t> access </a:t>
            </a:r>
            <a:r>
              <a:rPr lang="en-US" altLang="zh-CN" b="1" i="1" dirty="0" smtClean="0">
                <a:solidFill>
                  <a:srgbClr val="FF0000"/>
                </a:solidFill>
              </a:rPr>
              <a:t>UI tree </a:t>
            </a:r>
            <a:r>
              <a:rPr lang="en-US" altLang="zh-CN" dirty="0" smtClean="0"/>
              <a:t>in real time</a:t>
            </a:r>
            <a:endParaRPr lang="en-US" altLang="zh-CN" b="1" i="1" dirty="0" smtClean="0">
              <a:solidFill>
                <a:srgbClr val="FF0000"/>
              </a:solidFill>
            </a:endParaRPr>
          </a:p>
          <a:p>
            <a:pPr lvl="3"/>
            <a:r>
              <a:rPr lang="en-US" altLang="zh-CN" dirty="0" smtClean="0"/>
              <a:t>Important for </a:t>
            </a:r>
            <a:r>
              <a:rPr lang="en-US" altLang="zh-CN" b="1" dirty="0" smtClean="0">
                <a:solidFill>
                  <a:srgbClr val="0070C0"/>
                </a:solidFill>
              </a:rPr>
              <a:t>user-perceived latency measurement</a:t>
            </a:r>
          </a:p>
          <a:p>
            <a:pPr lvl="1"/>
            <a:r>
              <a:rPr lang="en-US" altLang="zh-CN" dirty="0" smtClean="0"/>
              <a:t>We are </a:t>
            </a:r>
            <a:r>
              <a:rPr lang="en-US" altLang="zh-CN" b="1" i="1" dirty="0" smtClean="0">
                <a:solidFill>
                  <a:srgbClr val="FF0000"/>
                </a:solidFill>
              </a:rPr>
              <a:t>the first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to use this UI automation technique for mobile app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measurement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UI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8385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UI control paradigm: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2863905" y="2206990"/>
            <a:ext cx="1470138" cy="1005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See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1612215" y="3882835"/>
            <a:ext cx="1468800" cy="100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dk1"/>
                </a:solidFill>
              </a:rPr>
              <a:t>Inter-act</a:t>
            </a:r>
            <a:endParaRPr lang="zh-CN" altLang="en-US" sz="2800" dirty="0">
              <a:solidFill>
                <a:schemeClr val="dk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16934" y="3882835"/>
            <a:ext cx="1468800" cy="100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Wait</a:t>
            </a:r>
            <a:endParaRPr lang="zh-CN" altLang="en-US" sz="2800" dirty="0"/>
          </a:p>
        </p:txBody>
      </p:sp>
      <p:cxnSp>
        <p:nvCxnSpPr>
          <p:cNvPr id="11" name="直接箭头连接符 10"/>
          <p:cNvCxnSpPr>
            <a:stCxn id="5" idx="3"/>
            <a:endCxn id="6" idx="0"/>
          </p:cNvCxnSpPr>
          <p:nvPr/>
        </p:nvCxnSpPr>
        <p:spPr>
          <a:xfrm flipH="1">
            <a:off x="2346615" y="3064854"/>
            <a:ext cx="732587" cy="81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6"/>
            <a:endCxn id="7" idx="2"/>
          </p:cNvCxnSpPr>
          <p:nvPr/>
        </p:nvCxnSpPr>
        <p:spPr>
          <a:xfrm>
            <a:off x="3081015" y="4385035"/>
            <a:ext cx="10359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7" idx="0"/>
            <a:endCxn id="5" idx="5"/>
          </p:cNvCxnSpPr>
          <p:nvPr/>
        </p:nvCxnSpPr>
        <p:spPr>
          <a:xfrm flipH="1" flipV="1">
            <a:off x="4118746" y="3064854"/>
            <a:ext cx="732588" cy="81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960582" y="3666692"/>
            <a:ext cx="1781503" cy="141227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801710" y="1209805"/>
            <a:ext cx="3357663" cy="23083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A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unique </a:t>
            </a:r>
            <a:r>
              <a:rPr lang="en-US" altLang="zh-CN" sz="2400" dirty="0" smtClean="0"/>
              <a:t>feature due </a:t>
            </a:r>
            <a:r>
              <a:rPr lang="en-US" altLang="zh-CN" sz="2400" dirty="0"/>
              <a:t>to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user-perceived latency </a:t>
            </a:r>
            <a:r>
              <a:rPr lang="en-US" altLang="zh-CN" sz="2400" dirty="0" smtClean="0"/>
              <a:t>measurement: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</a:t>
            </a:r>
            <a:r>
              <a:rPr lang="en-US" altLang="zh-CN" sz="2400" dirty="0" smtClean="0"/>
              <a:t>ait until </a:t>
            </a:r>
            <a:r>
              <a:rPr lang="en-US" altLang="zh-CN" sz="2400" b="1" i="1" dirty="0" smtClean="0"/>
              <a:t>the right UI events</a:t>
            </a:r>
            <a:r>
              <a:rPr lang="en-US" altLang="zh-CN" sz="2400" dirty="0" smtClean="0"/>
              <a:t> instead of using a heuristic timer</a:t>
            </a:r>
            <a:endParaRPr lang="en-US" altLang="zh-CN" sz="2400" b="1" dirty="0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5070213" y="2286705"/>
            <a:ext cx="520262" cy="11987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7126013" y="4460853"/>
            <a:ext cx="5990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37" y="3882835"/>
            <a:ext cx="1130847" cy="113084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9874" r="15075" b="8822"/>
          <a:stretch/>
        </p:blipFill>
        <p:spPr>
          <a:xfrm>
            <a:off x="7835460" y="3882835"/>
            <a:ext cx="1261241" cy="113084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47" y="5195507"/>
            <a:ext cx="948266" cy="94826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37" y="5195507"/>
            <a:ext cx="948266" cy="948266"/>
          </a:xfrm>
          <a:prstGeom prst="rect">
            <a:avLst/>
          </a:prstGeom>
        </p:spPr>
      </p:pic>
      <p:cxnSp>
        <p:nvCxnSpPr>
          <p:cNvPr id="55" name="直接箭头连接符 54"/>
          <p:cNvCxnSpPr/>
          <p:nvPr/>
        </p:nvCxnSpPr>
        <p:spPr>
          <a:xfrm>
            <a:off x="6991256" y="5662646"/>
            <a:ext cx="953393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997751" y="518430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latency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6" y="1278392"/>
            <a:ext cx="2260404" cy="18571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5" name="组合 24"/>
          <p:cNvGrpSpPr/>
          <p:nvPr/>
        </p:nvGrpSpPr>
        <p:grpSpPr>
          <a:xfrm>
            <a:off x="1216413" y="4828369"/>
            <a:ext cx="2260404" cy="1857196"/>
            <a:chOff x="0" y="2889437"/>
            <a:chExt cx="2260404" cy="185719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89437"/>
              <a:ext cx="2260404" cy="1857196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0" name="矩形 19"/>
            <p:cNvSpPr/>
            <p:nvPr/>
          </p:nvSpPr>
          <p:spPr>
            <a:xfrm>
              <a:off x="0" y="3421090"/>
              <a:ext cx="2260404" cy="52583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3" y="3430760"/>
              <a:ext cx="1327072" cy="1315873"/>
            </a:xfrm>
            <a:prstGeom prst="rect">
              <a:avLst/>
            </a:prstGeom>
          </p:spPr>
        </p:pic>
      </p:grpSp>
      <p:sp>
        <p:nvSpPr>
          <p:cNvPr id="70" name="椭圆 69"/>
          <p:cNvSpPr/>
          <p:nvPr/>
        </p:nvSpPr>
        <p:spPr>
          <a:xfrm>
            <a:off x="7835460" y="3666693"/>
            <a:ext cx="1261241" cy="134699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40" grpId="0"/>
      <p:bldP spid="57" grpId="0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441421" y="1817228"/>
            <a:ext cx="2254449" cy="1366002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1421" y="3665102"/>
            <a:ext cx="2254448" cy="261320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App-specific </a:t>
            </a:r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55703" y="1798663"/>
            <a:ext cx="1778876" cy="1384567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 UI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55703" y="3665103"/>
            <a:ext cx="1778876" cy="95902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55703" y="5318930"/>
            <a:ext cx="1778876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logger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644046" y="2009059"/>
            <a:ext cx="3058510" cy="96377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44046" y="367406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Transport/network layer 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44046" y="531893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直接箭头连接符 13"/>
          <p:cNvCxnSpPr>
            <a:stCxn id="5" idx="3"/>
            <a:endCxn id="7" idx="1"/>
          </p:cNvCxnSpPr>
          <p:nvPr/>
        </p:nvCxnSpPr>
        <p:spPr>
          <a:xfrm flipV="1">
            <a:off x="2695870" y="2490947"/>
            <a:ext cx="459833" cy="9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10" idx="1"/>
          </p:cNvCxnSpPr>
          <p:nvPr/>
        </p:nvCxnSpPr>
        <p:spPr>
          <a:xfrm flipV="1">
            <a:off x="4934579" y="2490946"/>
            <a:ext cx="70946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  <a:endCxn id="11" idx="1"/>
          </p:cNvCxnSpPr>
          <p:nvPr/>
        </p:nvCxnSpPr>
        <p:spPr>
          <a:xfrm>
            <a:off x="4934579" y="4144616"/>
            <a:ext cx="709467" cy="9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3"/>
            <a:endCxn id="12" idx="1"/>
          </p:cNvCxnSpPr>
          <p:nvPr/>
        </p:nvCxnSpPr>
        <p:spPr>
          <a:xfrm>
            <a:off x="4934579" y="5798618"/>
            <a:ext cx="7094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5" idx="2"/>
            <a:endCxn id="6" idx="0"/>
          </p:cNvCxnSpPr>
          <p:nvPr/>
        </p:nvCxnSpPr>
        <p:spPr>
          <a:xfrm flipH="1">
            <a:off x="1568645" y="3183230"/>
            <a:ext cx="1" cy="48187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95363" y="2972833"/>
            <a:ext cx="0" cy="70122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95363" y="4633436"/>
            <a:ext cx="0" cy="6854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5423335" y="1655373"/>
            <a:ext cx="3430287" cy="4787459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2753" y="1655374"/>
            <a:ext cx="4871545" cy="4771693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53" y="1166648"/>
            <a:ext cx="4871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UI controller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6248" y="1166648"/>
            <a:ext cx="3807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Multi-layer </a:t>
            </a:r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analyzer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30685" y="2937216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0685" y="4586404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44077" y="3664522"/>
            <a:ext cx="2254448" cy="26132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App-specific </a:t>
            </a:r>
            <a:r>
              <a:rPr lang="en-US" altLang="zh-CN" sz="2600" b="1" dirty="0" err="1">
                <a:solidFill>
                  <a:srgbClr val="FF0000"/>
                </a:solidFill>
              </a:rPr>
              <a:t>QoE</a:t>
            </a:r>
            <a:r>
              <a:rPr lang="en-US" altLang="zh-CN" sz="2600" b="1" dirty="0">
                <a:solidFill>
                  <a:srgbClr val="FF0000"/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control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57200" y="1798663"/>
            <a:ext cx="2254449" cy="1366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controller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 behavior replay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altLang="zh-CN" u="sng" dirty="0">
                <a:solidFill>
                  <a:srgbClr val="0070C0"/>
                </a:solidFill>
              </a:rPr>
              <a:t>R</a:t>
            </a:r>
            <a:r>
              <a:rPr lang="en-US" altLang="zh-CN" u="sng" dirty="0" smtClean="0">
                <a:solidFill>
                  <a:srgbClr val="0070C0"/>
                </a:solidFill>
              </a:rPr>
              <a:t>eplay using UI control</a:t>
            </a:r>
            <a:r>
              <a:rPr lang="en-US" altLang="zh-CN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altLang="zh-CN" dirty="0" smtClean="0"/>
              <a:t>Facebook:</a:t>
            </a:r>
          </a:p>
          <a:p>
            <a:pPr lvl="2"/>
            <a:r>
              <a:rPr lang="en-US" altLang="zh-CN" dirty="0" smtClean="0"/>
              <a:t>Post status/check-in/p</a:t>
            </a:r>
            <a:r>
              <a:rPr lang="en-US" altLang="zh-CN" dirty="0"/>
              <a:t>hoto</a:t>
            </a:r>
            <a:r>
              <a:rPr lang="en-US" altLang="zh-CN" dirty="0" smtClean="0"/>
              <a:t>s</a:t>
            </a:r>
          </a:p>
          <a:p>
            <a:pPr lvl="2"/>
            <a:r>
              <a:rPr lang="en-US" altLang="zh-CN" dirty="0" smtClean="0"/>
              <a:t>Pull-to-update</a:t>
            </a:r>
          </a:p>
          <a:p>
            <a:pPr lvl="1"/>
            <a:r>
              <a:rPr lang="en-US" altLang="zh-CN" dirty="0" smtClean="0"/>
              <a:t>YouTube:</a:t>
            </a:r>
          </a:p>
          <a:p>
            <a:pPr lvl="2"/>
            <a:r>
              <a:rPr lang="en-US" altLang="zh-CN" dirty="0" smtClean="0"/>
              <a:t>Watch videos</a:t>
            </a:r>
          </a:p>
          <a:p>
            <a:pPr lvl="1"/>
            <a:r>
              <a:rPr lang="en-US" altLang="zh-CN" dirty="0" smtClean="0"/>
              <a:t>Web browsers </a:t>
            </a:r>
          </a:p>
          <a:p>
            <a:pPr marL="457200" lvl="1" indent="0">
              <a:buNone/>
            </a:pPr>
            <a:r>
              <a:rPr lang="en-US" altLang="zh-CN" dirty="0" smtClean="0"/>
              <a:t>    (Chrome, Firefox, …)</a:t>
            </a:r>
          </a:p>
          <a:p>
            <a:pPr lvl="2"/>
            <a:r>
              <a:rPr lang="en-US" altLang="zh-CN" dirty="0" smtClean="0"/>
              <a:t>Load web pages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6573" y="1622597"/>
            <a:ext cx="2437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u="sng" dirty="0" smtClean="0">
                <a:solidFill>
                  <a:srgbClr val="FF0000"/>
                </a:solidFill>
              </a:rPr>
              <a:t>Measure</a:t>
            </a:r>
            <a:endParaRPr lang="zh-CN" altLang="en-US" sz="3000" u="sng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06573" y="2660603"/>
            <a:ext cx="2437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solidFill>
                  <a:srgbClr val="FF0000"/>
                </a:solidFill>
              </a:rPr>
              <a:t>Upload latency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06573" y="3154553"/>
            <a:ext cx="2437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</a:rPr>
              <a:t>Update latency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06571" y="3876011"/>
            <a:ext cx="2437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</a:rPr>
              <a:t>Initial loading time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6571" y="4291132"/>
            <a:ext cx="2437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err="1">
                <a:solidFill>
                  <a:srgbClr val="FF0000"/>
                </a:solidFill>
              </a:rPr>
              <a:t>Rebuffering</a:t>
            </a:r>
            <a:r>
              <a:rPr lang="en-US" altLang="zh-CN" sz="2200" dirty="0">
                <a:solidFill>
                  <a:srgbClr val="FF0000"/>
                </a:solidFill>
              </a:rPr>
              <a:t> ratio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06572" y="5565753"/>
            <a:ext cx="2437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</a:rPr>
              <a:t>Page loading time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249917" y="2923344"/>
            <a:ext cx="7808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746939" y="3369996"/>
            <a:ext cx="22837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647106" y="4313610"/>
            <a:ext cx="23836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894083" y="5781196"/>
            <a:ext cx="21366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左大括号 19"/>
          <p:cNvSpPr/>
          <p:nvPr/>
        </p:nvSpPr>
        <p:spPr>
          <a:xfrm>
            <a:off x="6125322" y="3953338"/>
            <a:ext cx="281251" cy="768681"/>
          </a:xfrm>
          <a:prstGeom prst="leftBrace">
            <a:avLst>
              <a:gd name="adj1" fmla="val 23875"/>
              <a:gd name="adj2" fmla="val 4774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441421" y="1817228"/>
            <a:ext cx="2254449" cy="1366002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1421" y="3665102"/>
            <a:ext cx="2254448" cy="261320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App-specific </a:t>
            </a:r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55703" y="1798663"/>
            <a:ext cx="1778876" cy="1384567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 UI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55703" y="3665103"/>
            <a:ext cx="1778876" cy="95902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55703" y="5318930"/>
            <a:ext cx="1778876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logger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644046" y="2009059"/>
            <a:ext cx="3058510" cy="96377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44046" y="367406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Transport/network layer 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44046" y="531893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直接箭头连接符 13"/>
          <p:cNvCxnSpPr>
            <a:stCxn id="5" idx="3"/>
            <a:endCxn id="7" idx="1"/>
          </p:cNvCxnSpPr>
          <p:nvPr/>
        </p:nvCxnSpPr>
        <p:spPr>
          <a:xfrm flipV="1">
            <a:off x="2695870" y="2490947"/>
            <a:ext cx="459833" cy="9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10" idx="1"/>
          </p:cNvCxnSpPr>
          <p:nvPr/>
        </p:nvCxnSpPr>
        <p:spPr>
          <a:xfrm flipV="1">
            <a:off x="4934579" y="2490946"/>
            <a:ext cx="70946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  <a:endCxn id="11" idx="1"/>
          </p:cNvCxnSpPr>
          <p:nvPr/>
        </p:nvCxnSpPr>
        <p:spPr>
          <a:xfrm>
            <a:off x="4934579" y="4144616"/>
            <a:ext cx="709467" cy="9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3"/>
            <a:endCxn id="12" idx="1"/>
          </p:cNvCxnSpPr>
          <p:nvPr/>
        </p:nvCxnSpPr>
        <p:spPr>
          <a:xfrm>
            <a:off x="4934579" y="5798618"/>
            <a:ext cx="7094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5" idx="2"/>
            <a:endCxn id="6" idx="0"/>
          </p:cNvCxnSpPr>
          <p:nvPr/>
        </p:nvCxnSpPr>
        <p:spPr>
          <a:xfrm flipH="1">
            <a:off x="1568645" y="3183230"/>
            <a:ext cx="1" cy="48187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95363" y="2972833"/>
            <a:ext cx="0" cy="70122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95363" y="4633436"/>
            <a:ext cx="0" cy="6854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5423335" y="1655373"/>
            <a:ext cx="3430287" cy="4787459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2753" y="1655374"/>
            <a:ext cx="4871545" cy="4771693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53" y="1166648"/>
            <a:ext cx="4871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UI controller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6248" y="1166648"/>
            <a:ext cx="3807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Multi-layer </a:t>
            </a:r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analyzer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30685" y="2937216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0685" y="4586404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44077" y="3664522"/>
            <a:ext cx="2254448" cy="26132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App-specific </a:t>
            </a:r>
            <a:r>
              <a:rPr lang="en-US" altLang="zh-CN" sz="2600" b="1" dirty="0" err="1">
                <a:solidFill>
                  <a:srgbClr val="FF0000"/>
                </a:solidFill>
              </a:rPr>
              <a:t>QoE</a:t>
            </a:r>
            <a:r>
              <a:rPr lang="en-US" altLang="zh-CN" sz="2600" b="1" dirty="0">
                <a:solidFill>
                  <a:srgbClr val="FF0000"/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control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155703" y="1817228"/>
            <a:ext cx="1778876" cy="13845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rgbClr val="FF0000"/>
                </a:solidFill>
              </a:rPr>
              <a:t>QoE</a:t>
            </a:r>
            <a:r>
              <a:rPr lang="en-US" altLang="zh-CN" sz="2600" b="1" dirty="0">
                <a:solidFill>
                  <a:srgbClr val="FF0000"/>
                </a:solidFill>
              </a:rPr>
              <a:t>-related UI logger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155703" y="3660542"/>
            <a:ext cx="1778876" cy="9590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Network logger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155703" y="5318930"/>
            <a:ext cx="1778876" cy="9593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RRC/RLC</a:t>
            </a:r>
            <a:r>
              <a:rPr lang="zh-CN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</a:rPr>
              <a:t>logger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5644046" y="2009059"/>
            <a:ext cx="3058510" cy="9637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Application layer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analyzer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5644046" y="3660192"/>
            <a:ext cx="3058510" cy="9593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Transport/network layer analyzer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644046" y="5318158"/>
            <a:ext cx="3058510" cy="9593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838200">
              <a:schemeClr val="tx2">
                <a:lumMod val="20000"/>
                <a:lumOff val="80000"/>
                <a:alpha val="75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RRC/RLC layer</a:t>
            </a:r>
          </a:p>
          <a:p>
            <a:pPr algn="ctr"/>
            <a:r>
              <a:rPr lang="en-US" altLang="zh-CN" sz="2600" b="1" dirty="0">
                <a:solidFill>
                  <a:srgbClr val="FF0000"/>
                </a:solidFill>
              </a:rPr>
              <a:t>analyzer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045141" y="2646865"/>
            <a:ext cx="1468800" cy="100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Wait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966324" y="4282476"/>
            <a:ext cx="1626434" cy="7019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smtClean="0">
                <a:solidFill>
                  <a:schemeClr val="tx1"/>
                </a:solidFill>
              </a:rPr>
              <a:t>TCPDUMP</a:t>
            </a:r>
            <a:endParaRPr lang="zh-CN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966324" y="5798618"/>
            <a:ext cx="1626434" cy="7019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err="1">
                <a:solidFill>
                  <a:schemeClr val="tx1"/>
                </a:solidFill>
              </a:rPr>
              <a:t>QxDM</a:t>
            </a:r>
            <a:endParaRPr lang="zh-CN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95363" y="2460044"/>
            <a:ext cx="2515884" cy="95434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tx1"/>
                </a:solidFill>
              </a:rPr>
              <a:t>User-perceived latency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95363" y="4049102"/>
            <a:ext cx="2515884" cy="95434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>
                <a:solidFill>
                  <a:schemeClr val="tx1"/>
                </a:solidFill>
              </a:rPr>
              <a:t>Mobile data consumption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495363" y="5671633"/>
            <a:ext cx="2515884" cy="95434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>
                <a:solidFill>
                  <a:schemeClr val="tx1"/>
                </a:solidFill>
              </a:rPr>
              <a:t>Mobile energy consumption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7" grpId="0" animBg="1"/>
      <p:bldP spid="38" grpId="0" animBg="1"/>
      <p:bldP spid="29" grpId="0" animBg="1"/>
      <p:bldP spid="39" grpId="0" animBg="1"/>
      <p:bldP spid="40" grpId="0" animBg="1"/>
      <p:bldP spid="41" grpId="0" animBg="1"/>
      <p:bldP spid="3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/>
          <p:cNvSpPr/>
          <p:nvPr/>
        </p:nvSpPr>
        <p:spPr>
          <a:xfrm>
            <a:off x="3155703" y="3660192"/>
            <a:ext cx="1778876" cy="95902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441421" y="1817228"/>
            <a:ext cx="2254449" cy="1366002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1421" y="3665102"/>
            <a:ext cx="2254448" cy="261320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App-specific </a:t>
            </a:r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55703" y="1798663"/>
            <a:ext cx="1778876" cy="1384567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 UI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55703" y="3665103"/>
            <a:ext cx="1778876" cy="95902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55703" y="5318930"/>
            <a:ext cx="1778876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logger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644046" y="2009059"/>
            <a:ext cx="3058510" cy="96377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44046" y="367406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Transport/network layer 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44046" y="531893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直接箭头连接符 13"/>
          <p:cNvCxnSpPr>
            <a:stCxn id="5" idx="3"/>
            <a:endCxn id="7" idx="1"/>
          </p:cNvCxnSpPr>
          <p:nvPr/>
        </p:nvCxnSpPr>
        <p:spPr>
          <a:xfrm flipV="1">
            <a:off x="2695870" y="2490947"/>
            <a:ext cx="459833" cy="9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10" idx="1"/>
          </p:cNvCxnSpPr>
          <p:nvPr/>
        </p:nvCxnSpPr>
        <p:spPr>
          <a:xfrm flipV="1">
            <a:off x="4934579" y="2490946"/>
            <a:ext cx="70946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  <a:endCxn id="11" idx="1"/>
          </p:cNvCxnSpPr>
          <p:nvPr/>
        </p:nvCxnSpPr>
        <p:spPr>
          <a:xfrm>
            <a:off x="4934579" y="4144616"/>
            <a:ext cx="709467" cy="9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3"/>
            <a:endCxn id="12" idx="1"/>
          </p:cNvCxnSpPr>
          <p:nvPr/>
        </p:nvCxnSpPr>
        <p:spPr>
          <a:xfrm>
            <a:off x="4934579" y="5798618"/>
            <a:ext cx="7094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5" idx="2"/>
            <a:endCxn id="6" idx="0"/>
          </p:cNvCxnSpPr>
          <p:nvPr/>
        </p:nvCxnSpPr>
        <p:spPr>
          <a:xfrm flipH="1">
            <a:off x="1568645" y="3183230"/>
            <a:ext cx="1" cy="48187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95363" y="2972833"/>
            <a:ext cx="0" cy="70122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95363" y="4633436"/>
            <a:ext cx="0" cy="6854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5423335" y="1655373"/>
            <a:ext cx="3430287" cy="4787459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2753" y="1655374"/>
            <a:ext cx="4871545" cy="4771693"/>
          </a:xfrm>
          <a:prstGeom prst="roundRect">
            <a:avLst>
              <a:gd name="adj" fmla="val 7054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53" y="1166648"/>
            <a:ext cx="4871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UI controller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6248" y="1166648"/>
            <a:ext cx="3807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Multi-layer </a:t>
            </a:r>
            <a:r>
              <a:rPr lang="en-US" altLang="zh-CN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altLang="zh-CN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analyzer</a:t>
            </a:r>
            <a:endParaRPr lang="zh-CN" alt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30685" y="2937216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0685" y="4586404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77076" y="2577790"/>
            <a:ext cx="2809724" cy="141227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892832" y="4270046"/>
            <a:ext cx="2809724" cy="141227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0679" y="2940693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rgbClr val="FF0000"/>
                </a:solidFill>
              </a:rPr>
              <a:t>Cross-layer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200" b="1" dirty="0">
                <a:solidFill>
                  <a:srgbClr val="FF0000"/>
                </a:solidFill>
              </a:rPr>
              <a:t>analyzer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24072" y="4591088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rgbClr val="FF0000"/>
                </a:solidFill>
              </a:rPr>
              <a:t>Cross-layer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200" b="1" dirty="0">
                <a:solidFill>
                  <a:srgbClr val="FF0000"/>
                </a:solidFill>
              </a:rPr>
              <a:t>analyzer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6490078" y="2974799"/>
            <a:ext cx="0" cy="7012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6500584" y="4625194"/>
            <a:ext cx="0" cy="7012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849341" y="1116764"/>
            <a:ext cx="433551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Help diagnose</a:t>
            </a:r>
            <a:r>
              <a:rPr lang="en-US" altLang="zh-CN" sz="3200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root cause</a:t>
            </a:r>
            <a:r>
              <a:rPr lang="en-US" altLang="zh-CN" sz="3200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of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QoE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problems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Cross-layer analyzer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651964" y="1656491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</a:t>
            </a:r>
          </a:p>
          <a:p>
            <a:pPr algn="ctr"/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layer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824" y="3977847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layer</a:t>
            </a:r>
          </a:p>
        </p:txBody>
      </p:sp>
      <p:sp>
        <p:nvSpPr>
          <p:cNvPr id="7" name="矩形 6"/>
          <p:cNvSpPr/>
          <p:nvPr/>
        </p:nvSpPr>
        <p:spPr>
          <a:xfrm>
            <a:off x="507693" y="5080639"/>
            <a:ext cx="1999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Cellular radio </a:t>
            </a:r>
          </a:p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  layer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667801" y="2071990"/>
            <a:ext cx="613339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77209" y="2731156"/>
            <a:ext cx="2260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 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layer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432738" y="2828967"/>
            <a:ext cx="2753710" cy="32876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TCP flow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988677" y="2071991"/>
            <a:ext cx="444061" cy="75697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200400" y="2071991"/>
            <a:ext cx="394383" cy="75697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153088" y="3962081"/>
            <a:ext cx="1404000" cy="36063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IP packet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0858" y="3977847"/>
            <a:ext cx="1080000" cy="32720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IP packet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00186" y="3977847"/>
            <a:ext cx="1080000" cy="32876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IP packet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34284" y="3977847"/>
            <a:ext cx="438034" cy="32876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…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3153088" y="3142073"/>
            <a:ext cx="1279650" cy="835774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7212726" y="3157727"/>
            <a:ext cx="1367460" cy="82012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2667801" y="5331758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99181" y="5331758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36724" y="5331758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90516" y="5333309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22843" y="5333309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60386" y="5333309"/>
            <a:ext cx="965728" cy="32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26114" y="5333309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63657" y="5332626"/>
            <a:ext cx="737543" cy="3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H="1">
            <a:off x="2667802" y="4331413"/>
            <a:ext cx="485286" cy="100189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4557088" y="4331413"/>
            <a:ext cx="317179" cy="100189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4890516" y="4289289"/>
            <a:ext cx="152460" cy="104402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130858" y="4305055"/>
            <a:ext cx="229528" cy="102670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6360386" y="4289289"/>
            <a:ext cx="272629" cy="101059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7074686" y="4289289"/>
            <a:ext cx="251428" cy="104402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7326116" y="4322711"/>
            <a:ext cx="174070" cy="101059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8580186" y="4322711"/>
            <a:ext cx="221014" cy="101059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22" idx="3"/>
            <a:endCxn id="23" idx="1"/>
          </p:cNvCxnSpPr>
          <p:nvPr/>
        </p:nvCxnSpPr>
        <p:spPr>
          <a:xfrm flipV="1">
            <a:off x="4557088" y="4141451"/>
            <a:ext cx="493770" cy="94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23" idx="3"/>
            <a:endCxn id="25" idx="1"/>
          </p:cNvCxnSpPr>
          <p:nvPr/>
        </p:nvCxnSpPr>
        <p:spPr>
          <a:xfrm>
            <a:off x="6130858" y="4141451"/>
            <a:ext cx="503426" cy="77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25" idx="3"/>
            <a:endCxn id="24" idx="1"/>
          </p:cNvCxnSpPr>
          <p:nvPr/>
        </p:nvCxnSpPr>
        <p:spPr>
          <a:xfrm>
            <a:off x="7072318" y="4142227"/>
            <a:ext cx="427868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88677" y="1545021"/>
            <a:ext cx="0" cy="526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594783" y="1545021"/>
            <a:ext cx="0" cy="526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988677" y="1808506"/>
            <a:ext cx="360610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557088" y="1417638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User-perceived latency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7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Experiments: study app </a:t>
            </a:r>
            <a:r>
              <a:rPr lang="en-US" altLang="zh-CN" dirty="0" err="1" smtClean="0"/>
              <a:t>QoE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Q</a:t>
            </a:r>
            <a:r>
              <a:rPr lang="en-US" altLang="zh-CN" dirty="0" smtClean="0"/>
              <a:t>uantify factors that may impact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of popular apps</a:t>
            </a:r>
          </a:p>
          <a:p>
            <a:r>
              <a:rPr lang="en-US" altLang="zh-CN" u="sng" dirty="0" smtClean="0">
                <a:solidFill>
                  <a:srgbClr val="0070C0"/>
                </a:solidFill>
              </a:rPr>
              <a:t>Various factors we studied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Network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type</a:t>
            </a:r>
            <a:r>
              <a:rPr lang="en-US" altLang="zh-CN" dirty="0" smtClean="0"/>
              <a:t> and </a:t>
            </a:r>
            <a:r>
              <a:rPr lang="en-US" altLang="zh-CN" b="1" dirty="0" smtClean="0">
                <a:solidFill>
                  <a:srgbClr val="FF0000"/>
                </a:solidFill>
              </a:rPr>
              <a:t>quality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Design &amp; configuration in </a:t>
            </a:r>
            <a:r>
              <a:rPr lang="en-US" altLang="zh-CN" b="1" dirty="0" smtClean="0">
                <a:solidFill>
                  <a:srgbClr val="FF0000"/>
                </a:solidFill>
              </a:rPr>
              <a:t>apps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Design </a:t>
            </a:r>
            <a:r>
              <a:rPr lang="en-US" altLang="zh-CN" dirty="0"/>
              <a:t>&amp; implementation </a:t>
            </a:r>
            <a:r>
              <a:rPr lang="en-US" altLang="zh-CN" dirty="0" smtClean="0"/>
              <a:t>on </a:t>
            </a:r>
            <a:r>
              <a:rPr lang="en-US" altLang="zh-CN" b="1" dirty="0" smtClean="0">
                <a:solidFill>
                  <a:srgbClr val="FF0000"/>
                </a:solidFill>
              </a:rPr>
              <a:t>carrier side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YouTube: </a:t>
            </a:r>
            <a:r>
              <a:rPr lang="en-US" altLang="zh-CN" dirty="0" smtClean="0"/>
              <a:t>carrier throttling impact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A carrier policy</a:t>
            </a:r>
            <a:r>
              <a:rPr lang="en-US" altLang="zh-CN" dirty="0" smtClean="0"/>
              <a:t>: traffic throttled after </a:t>
            </a:r>
            <a:r>
              <a:rPr lang="en-US" altLang="zh-CN" dirty="0"/>
              <a:t>exceeding the data limit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How much does it affect </a:t>
            </a:r>
            <a:r>
              <a:rPr lang="en-US" altLang="zh-CN" b="1" dirty="0" err="1" smtClean="0"/>
              <a:t>QoE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Compare throttled vs. </a:t>
            </a:r>
            <a:r>
              <a:rPr lang="en-US" altLang="zh-CN" dirty="0" err="1" smtClean="0"/>
              <a:t>unthrottled</a:t>
            </a:r>
            <a:r>
              <a:rPr lang="en-US" altLang="zh-CN" dirty="0" smtClean="0"/>
              <a:t> for YouTube videos</a:t>
            </a:r>
          </a:p>
          <a:p>
            <a:pPr lvl="1"/>
            <a:r>
              <a:rPr lang="en-US" altLang="zh-CN" dirty="0"/>
              <a:t>Throttle to </a:t>
            </a:r>
            <a:r>
              <a:rPr lang="en-US" altLang="zh-CN" dirty="0" smtClean="0"/>
              <a:t>~</a:t>
            </a:r>
            <a:r>
              <a:rPr lang="en-US" altLang="zh-CN" b="1" dirty="0" smtClean="0">
                <a:solidFill>
                  <a:srgbClr val="FF0000"/>
                </a:solidFill>
              </a:rPr>
              <a:t>120 </a:t>
            </a:r>
            <a:r>
              <a:rPr lang="en-US" altLang="zh-CN" b="1" dirty="0">
                <a:solidFill>
                  <a:srgbClr val="FF0000"/>
                </a:solidFill>
              </a:rPr>
              <a:t>kbps</a:t>
            </a:r>
            <a:r>
              <a:rPr lang="en-US" altLang="zh-CN" dirty="0"/>
              <a:t> in </a:t>
            </a:r>
            <a:r>
              <a:rPr lang="en-US" altLang="zh-CN" b="1" dirty="0"/>
              <a:t>3G</a:t>
            </a:r>
            <a:r>
              <a:rPr lang="en-US" altLang="zh-CN" dirty="0"/>
              <a:t> &amp; </a:t>
            </a:r>
            <a:r>
              <a:rPr lang="en-US" altLang="zh-CN" b="1" dirty="0" smtClean="0"/>
              <a:t>LTE </a:t>
            </a:r>
            <a:r>
              <a:rPr lang="en-US" altLang="zh-CN" dirty="0" smtClean="0"/>
              <a:t>by the carrier</a:t>
            </a:r>
          </a:p>
          <a:p>
            <a:pPr lvl="1"/>
            <a:r>
              <a:rPr lang="en-US" altLang="zh-CN" dirty="0" smtClean="0"/>
              <a:t>100 random YouTube videos (</a:t>
            </a:r>
            <a:r>
              <a:rPr lang="en-US" altLang="zh-CN" dirty="0"/>
              <a:t>total length ~ 35 </a:t>
            </a:r>
            <a:r>
              <a:rPr lang="en-US" altLang="zh-CN" dirty="0" err="1"/>
              <a:t>hrs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Diverse</a:t>
            </a:r>
            <a:r>
              <a:rPr lang="en-US" altLang="zh-CN" dirty="0" smtClean="0"/>
              <a:t> </a:t>
            </a:r>
            <a:r>
              <a:rPr lang="en-US" altLang="zh-CN" dirty="0"/>
              <a:t>in both the </a:t>
            </a:r>
            <a:r>
              <a:rPr lang="en-US" altLang="zh-CN" b="1" dirty="0"/>
              <a:t>video length</a:t>
            </a:r>
            <a:r>
              <a:rPr lang="en-US" altLang="zh-CN" dirty="0"/>
              <a:t> (1 </a:t>
            </a:r>
            <a:r>
              <a:rPr lang="en-US" altLang="zh-CN" dirty="0" smtClean="0"/>
              <a:t>min </a:t>
            </a:r>
            <a:r>
              <a:rPr lang="en-US" altLang="zh-CN" dirty="0"/>
              <a:t>to </a:t>
            </a:r>
            <a:r>
              <a:rPr lang="en-US" altLang="zh-CN" dirty="0" smtClean="0"/>
              <a:t>0.5 </a:t>
            </a:r>
            <a:r>
              <a:rPr lang="en-US" altLang="zh-CN" dirty="0" err="1" smtClean="0"/>
              <a:t>hr</a:t>
            </a:r>
            <a:r>
              <a:rPr lang="en-US" altLang="zh-CN" dirty="0" smtClean="0"/>
              <a:t>) </a:t>
            </a:r>
            <a:r>
              <a:rPr lang="en-US" altLang="zh-CN" dirty="0"/>
              <a:t>and </a:t>
            </a:r>
            <a:r>
              <a:rPr lang="en-US" altLang="zh-CN" b="1" dirty="0"/>
              <a:t>video popularity </a:t>
            </a:r>
            <a:r>
              <a:rPr lang="en-US" altLang="zh-CN" dirty="0" smtClean="0"/>
              <a:t>(1000 – 10 billion views)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app </a:t>
            </a:r>
            <a:r>
              <a:rPr lang="en-US" altLang="zh-CN" dirty="0" err="1" smtClean="0"/>
              <a:t>QoE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Mobile apps are increasingly important for our daily lives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24" y="3795675"/>
            <a:ext cx="1348826" cy="13488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07" y="2648035"/>
            <a:ext cx="1404251" cy="12265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43" y="2692147"/>
            <a:ext cx="1391075" cy="11824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83" y="4251138"/>
            <a:ext cx="1211318" cy="9522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58" y="5373985"/>
            <a:ext cx="1136252" cy="11422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17" y="2450039"/>
            <a:ext cx="1158240" cy="9753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15" y="5373985"/>
            <a:ext cx="1292112" cy="11596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50" y="3926183"/>
            <a:ext cx="1277237" cy="1277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YouTube: </a:t>
            </a:r>
            <a:r>
              <a:rPr lang="en-US" altLang="zh-CN" dirty="0" smtClean="0"/>
              <a:t>carrier throttling impact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5" y="1671685"/>
            <a:ext cx="7483426" cy="46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002221" y="2096814"/>
            <a:ext cx="2538546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002221" y="4140142"/>
            <a:ext cx="115088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002221" y="2527737"/>
            <a:ext cx="4540469" cy="0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002221" y="4524701"/>
            <a:ext cx="1497724" cy="0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153103" y="3359832"/>
            <a:ext cx="5807623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i="1" dirty="0"/>
              <a:t>T</a:t>
            </a:r>
            <a:r>
              <a:rPr lang="en-US" altLang="zh-CN" sz="2400" i="1" dirty="0" smtClean="0"/>
              <a:t>hrottling </a:t>
            </a:r>
            <a:r>
              <a:rPr lang="en-US" altLang="zh-CN" sz="2400" i="1" dirty="0"/>
              <a:t>causes </a:t>
            </a:r>
            <a:r>
              <a:rPr lang="en-US" altLang="zh-CN" sz="2400" b="1" i="1" dirty="0">
                <a:solidFill>
                  <a:srgbClr val="FF0000"/>
                </a:solidFill>
              </a:rPr>
              <a:t>&gt;</a:t>
            </a:r>
            <a:r>
              <a:rPr lang="en-US" altLang="zh-CN" sz="2400" i="1" dirty="0"/>
              <a:t> </a:t>
            </a:r>
            <a:r>
              <a:rPr lang="en-US" altLang="zh-CN" sz="2400" b="1" i="1" dirty="0">
                <a:solidFill>
                  <a:srgbClr val="FF0000"/>
                </a:solidFill>
              </a:rPr>
              <a:t>30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sec </a:t>
            </a:r>
            <a:r>
              <a:rPr lang="en-US" altLang="zh-CN" sz="2400" b="1" i="1" dirty="0">
                <a:solidFill>
                  <a:srgbClr val="FF0000"/>
                </a:solidFill>
              </a:rPr>
              <a:t>(15×)</a:t>
            </a:r>
            <a:r>
              <a:rPr lang="en-US" altLang="zh-CN" sz="2400" i="1" dirty="0"/>
              <a:t> </a:t>
            </a:r>
            <a:r>
              <a:rPr lang="en-US" altLang="zh-CN" sz="2400" i="1" dirty="0">
                <a:solidFill>
                  <a:srgbClr val="FF0000"/>
                </a:solidFill>
              </a:rPr>
              <a:t>more</a:t>
            </a:r>
            <a:r>
              <a:rPr lang="en-US" altLang="zh-CN" sz="2400" i="1" dirty="0"/>
              <a:t> </a:t>
            </a:r>
            <a:r>
              <a:rPr lang="en-US" altLang="zh-CN" sz="2400" b="1" i="1" dirty="0"/>
              <a:t>initial loading time</a:t>
            </a:r>
            <a:r>
              <a:rPr lang="en-US" altLang="zh-CN" sz="2400" i="1" dirty="0"/>
              <a:t> and increases </a:t>
            </a:r>
            <a:r>
              <a:rPr lang="en-US" altLang="zh-CN" sz="2400" b="1" i="1" dirty="0"/>
              <a:t>the </a:t>
            </a:r>
            <a:r>
              <a:rPr lang="en-US" altLang="zh-CN" sz="2400" b="1" i="1" dirty="0" err="1"/>
              <a:t>rebuffering</a:t>
            </a:r>
            <a:r>
              <a:rPr lang="en-US" altLang="zh-CN" sz="2400" b="1" i="1" dirty="0"/>
              <a:t> ratio </a:t>
            </a:r>
            <a:r>
              <a:rPr lang="en-US" altLang="zh-CN" sz="2400" i="1" dirty="0">
                <a:solidFill>
                  <a:srgbClr val="FF0000"/>
                </a:solidFill>
              </a:rPr>
              <a:t>from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~ </a:t>
            </a:r>
            <a:r>
              <a:rPr lang="en-US" altLang="zh-CN" sz="2400" b="1" i="1" dirty="0">
                <a:solidFill>
                  <a:srgbClr val="FF0000"/>
                </a:solidFill>
              </a:rPr>
              <a:t>0% </a:t>
            </a:r>
            <a:r>
              <a:rPr lang="en-US" altLang="zh-CN" sz="2400" i="1" dirty="0">
                <a:solidFill>
                  <a:srgbClr val="FF0000"/>
                </a:solidFill>
              </a:rPr>
              <a:t>to</a:t>
            </a:r>
            <a:r>
              <a:rPr lang="en-US" altLang="zh-CN" sz="2400" b="1" i="1" dirty="0">
                <a:solidFill>
                  <a:srgbClr val="FF0000"/>
                </a:solidFill>
              </a:rPr>
              <a:t> 50% </a:t>
            </a:r>
            <a:r>
              <a:rPr lang="en-US" altLang="zh-CN" sz="2400" i="1" dirty="0">
                <a:solidFill>
                  <a:srgbClr val="FF0000"/>
                </a:solidFill>
              </a:rPr>
              <a:t>on average</a:t>
            </a:r>
            <a:r>
              <a:rPr lang="en-US" altLang="zh-CN" sz="2400" i="1" dirty="0" smtClean="0"/>
              <a:t>.</a:t>
            </a:r>
            <a:endParaRPr lang="zh-CN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105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YouTube: </a:t>
            </a:r>
            <a:r>
              <a:rPr lang="en-US" altLang="zh-CN" dirty="0" smtClean="0"/>
              <a:t>carrier throttling impact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5" y="1671685"/>
            <a:ext cx="7483426" cy="46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4761186" y="2317531"/>
            <a:ext cx="2049517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864069" y="4424855"/>
            <a:ext cx="82506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962400" y="3060287"/>
            <a:ext cx="499832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Better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/>
              <a:t>initial </a:t>
            </a:r>
            <a:r>
              <a:rPr lang="en-US" altLang="zh-CN" sz="2400" b="1" dirty="0"/>
              <a:t>loading time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 </a:t>
            </a:r>
            <a:r>
              <a:rPr lang="en-US" altLang="zh-CN" sz="2400" b="1" dirty="0" err="1"/>
              <a:t>rebuffering</a:t>
            </a:r>
            <a:r>
              <a:rPr lang="en-US" altLang="zh-CN" sz="2400" b="1" dirty="0"/>
              <a:t> ratio </a:t>
            </a:r>
            <a:r>
              <a:rPr lang="en-US" altLang="zh-CN" sz="2400" dirty="0" smtClean="0"/>
              <a:t>in </a:t>
            </a:r>
            <a:r>
              <a:rPr lang="en-US" altLang="zh-CN" sz="2400" b="1" dirty="0" smtClean="0"/>
              <a:t>3G</a:t>
            </a:r>
            <a:r>
              <a:rPr lang="en-US" altLang="zh-CN" sz="2400" dirty="0" smtClean="0"/>
              <a:t> than in </a:t>
            </a:r>
            <a:r>
              <a:rPr lang="en-US" altLang="zh-CN" sz="2400" b="1" dirty="0" smtClean="0"/>
              <a:t>LTE </a:t>
            </a:r>
            <a:r>
              <a:rPr lang="en-US" altLang="zh-CN" sz="2400" dirty="0" smtClean="0"/>
              <a:t>under throttling. </a:t>
            </a:r>
            <a:r>
              <a:rPr lang="en-US" altLang="zh-CN" sz="2400" b="1" dirty="0" smtClean="0"/>
              <a:t>Why?</a:t>
            </a:r>
            <a:endParaRPr lang="zh-CN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764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YouTube: </a:t>
            </a:r>
            <a:r>
              <a:rPr lang="en-US" altLang="zh-CN" dirty="0" smtClean="0"/>
              <a:t>carrier throttling impact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Locally control bandwidth</a:t>
            </a:r>
          </a:p>
          <a:p>
            <a:pPr lvl="1"/>
            <a:r>
              <a:rPr lang="en-US" altLang="zh-CN" dirty="0"/>
              <a:t>repeat the bandwidth limits of </a:t>
            </a:r>
            <a:r>
              <a:rPr lang="en-US" altLang="zh-CN" dirty="0" smtClean="0"/>
              <a:t>100, 200, 300, 400, </a:t>
            </a:r>
            <a:r>
              <a:rPr lang="en-US" altLang="zh-CN" dirty="0"/>
              <a:t>and 500 kbps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7" y="3184640"/>
            <a:ext cx="8938167" cy="30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320611" y="2194961"/>
            <a:ext cx="5192768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From cross-layer analyzer, in</a:t>
            </a:r>
            <a:r>
              <a:rPr lang="en-US" altLang="zh-CN" sz="2400" b="1" dirty="0" smtClean="0"/>
              <a:t> LTE</a:t>
            </a:r>
            <a:r>
              <a:rPr lang="en-US" altLang="zh-CN" sz="2400" dirty="0" smtClean="0"/>
              <a:t> around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96.6% (40 MB) </a:t>
            </a:r>
            <a:r>
              <a:rPr lang="en-US" altLang="zh-CN" sz="2400" dirty="0">
                <a:solidFill>
                  <a:srgbClr val="FF0000"/>
                </a:solidFill>
              </a:rPr>
              <a:t>more data</a:t>
            </a:r>
            <a:r>
              <a:rPr lang="en-US" altLang="zh-CN" sz="2400" dirty="0"/>
              <a:t> is downloaded </a:t>
            </a:r>
            <a:r>
              <a:rPr lang="en-US" altLang="zh-CN" sz="2400" dirty="0" smtClean="0"/>
              <a:t>than in </a:t>
            </a:r>
            <a:r>
              <a:rPr lang="en-US" altLang="zh-CN" sz="2400" b="1" dirty="0" smtClean="0"/>
              <a:t>3G </a:t>
            </a:r>
            <a:r>
              <a:rPr lang="en-US" altLang="zh-CN" sz="2400" dirty="0" smtClean="0"/>
              <a:t>for </a:t>
            </a:r>
            <a:r>
              <a:rPr lang="en-US" altLang="zh-CN" sz="2400" b="1" dirty="0" smtClean="0"/>
              <a:t>~90 s videos</a:t>
            </a:r>
            <a:r>
              <a:rPr lang="en-US" altLang="zh-CN" sz="2400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</a:t>
            </a:r>
            <a:r>
              <a:rPr lang="en-US" altLang="zh-CN" sz="2400" dirty="0" smtClean="0"/>
              <a:t>efault </a:t>
            </a:r>
            <a:r>
              <a:rPr lang="en-US" altLang="zh-CN" sz="2400" dirty="0"/>
              <a:t>video resolution is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HQ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for </a:t>
            </a:r>
            <a:r>
              <a:rPr lang="en-US" altLang="zh-CN" sz="2400" b="1" dirty="0"/>
              <a:t>3G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HD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for </a:t>
            </a:r>
            <a:r>
              <a:rPr lang="en-US" altLang="zh-CN" sz="2400" b="1" dirty="0" smtClean="0"/>
              <a:t>LTE</a:t>
            </a:r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Should</a:t>
            </a:r>
            <a:r>
              <a:rPr lang="en-US" altLang="zh-CN" sz="2400" b="1" i="1" dirty="0" smtClean="0"/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not</a:t>
            </a:r>
            <a:r>
              <a:rPr lang="en-US" altLang="zh-CN" sz="2400" b="1" i="1" dirty="0" smtClean="0"/>
              <a:t> adapt video quality simply based on network type!</a:t>
            </a:r>
            <a:endParaRPr lang="zh-CN" alt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 rot="1477863">
            <a:off x="2746600" y="3968311"/>
            <a:ext cx="4076467" cy="1446550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FF0000"/>
                </a:solidFill>
              </a:rPr>
              <a:t>Fixed!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9" y="915631"/>
            <a:ext cx="3513931" cy="200098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 b="19644"/>
          <a:stretch/>
        </p:blipFill>
        <p:spPr>
          <a:xfrm>
            <a:off x="5778059" y="403501"/>
            <a:ext cx="3074277" cy="35829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0" name="直接箭头连接符 9"/>
          <p:cNvCxnSpPr/>
          <p:nvPr/>
        </p:nvCxnSpPr>
        <p:spPr>
          <a:xfrm>
            <a:off x="3972910" y="1916125"/>
            <a:ext cx="1623849" cy="8497"/>
          </a:xfrm>
          <a:prstGeom prst="straightConnector1">
            <a:avLst/>
          </a:prstGeom>
          <a:ln w="161925">
            <a:solidFill>
              <a:srgbClr val="FF000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41865" y="1117692"/>
            <a:ext cx="8860220" cy="5391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62651" y="1087329"/>
            <a:ext cx="8770885" cy="5291951"/>
            <a:chOff x="-919661" y="2974799"/>
            <a:chExt cx="8770885" cy="5291951"/>
          </a:xfrm>
        </p:grpSpPr>
        <p:sp>
          <p:nvSpPr>
            <p:cNvPr id="13" name="圆角矩形 12"/>
            <p:cNvSpPr/>
            <p:nvPr/>
          </p:nvSpPr>
          <p:spPr>
            <a:xfrm>
              <a:off x="4461632" y="3821852"/>
              <a:ext cx="3058510" cy="963774"/>
            </a:xfrm>
            <a:prstGeom prst="roundRect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Application layer</a:t>
              </a:r>
            </a:p>
            <a:p>
              <a:pPr algn="ctr"/>
              <a:r>
                <a:rPr lang="en-US" altLang="zh-CN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analyzer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461632" y="5472904"/>
              <a:ext cx="3058510" cy="959376"/>
            </a:xfrm>
            <a:prstGeom prst="roundRect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Transport/network layer analyzer</a:t>
              </a:r>
              <a:endPara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5307664" y="4785626"/>
              <a:ext cx="0" cy="70122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4291509" y="3479291"/>
              <a:ext cx="3430287" cy="4787459"/>
            </a:xfrm>
            <a:prstGeom prst="roundRect">
              <a:avLst>
                <a:gd name="adj" fmla="val 7054"/>
              </a:avLst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67334" y="4759111"/>
              <a:ext cx="167114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Cross-layer</a:t>
              </a:r>
              <a:endPara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altLang="zh-CN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analyzer</a:t>
              </a:r>
              <a:endPara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-919661" y="2974799"/>
              <a:ext cx="8770885" cy="5260419"/>
              <a:chOff x="262753" y="1166648"/>
              <a:chExt cx="8770885" cy="52604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41421" y="1817228"/>
                <a:ext cx="2254449" cy="1366002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UI</a:t>
                </a:r>
              </a:p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controller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441421" y="3665102"/>
                <a:ext cx="2254448" cy="2613204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App-specific </a:t>
                </a:r>
                <a:r>
                  <a:rPr lang="en-US" altLang="zh-CN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QoE</a:t>
                </a:r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-related</a:t>
                </a:r>
              </a:p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behavior</a:t>
                </a:r>
              </a:p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control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3155703" y="1798663"/>
                <a:ext cx="1778876" cy="1384567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QoE</a:t>
                </a:r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-related UI logger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3155703" y="3665103"/>
                <a:ext cx="1778876" cy="959026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Network logger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3155703" y="5318930"/>
                <a:ext cx="1778876" cy="959376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RRC/RLC</a:t>
                </a:r>
                <a:r>
                  <a:rPr lang="zh-CN" altLang="en-US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logger</a:t>
                </a: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644046" y="5318930"/>
                <a:ext cx="3058510" cy="959376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RRC/RLC layer</a:t>
                </a:r>
              </a:p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analyzer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5" name="直接箭头连接符 24"/>
              <p:cNvCxnSpPr>
                <a:stCxn id="19" idx="3"/>
                <a:endCxn id="21" idx="1"/>
              </p:cNvCxnSpPr>
              <p:nvPr/>
            </p:nvCxnSpPr>
            <p:spPr>
              <a:xfrm flipV="1">
                <a:off x="2695870" y="2490947"/>
                <a:ext cx="459833" cy="9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>
                <a:stCxn id="21" idx="3"/>
                <a:endCxn id="13" idx="1"/>
              </p:cNvCxnSpPr>
              <p:nvPr/>
            </p:nvCxnSpPr>
            <p:spPr>
              <a:xfrm>
                <a:off x="4934579" y="2490947"/>
                <a:ext cx="709467" cy="46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>
                <a:stCxn id="22" idx="3"/>
                <a:endCxn id="14" idx="1"/>
              </p:cNvCxnSpPr>
              <p:nvPr/>
            </p:nvCxnSpPr>
            <p:spPr>
              <a:xfrm flipV="1">
                <a:off x="4934579" y="4144441"/>
                <a:ext cx="709467" cy="1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>
                <a:stCxn id="23" idx="3"/>
                <a:endCxn id="24" idx="1"/>
              </p:cNvCxnSpPr>
              <p:nvPr/>
            </p:nvCxnSpPr>
            <p:spPr>
              <a:xfrm>
                <a:off x="4934579" y="5798618"/>
                <a:ext cx="70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>
                <a:stCxn id="19" idx="2"/>
                <a:endCxn id="20" idx="0"/>
              </p:cNvCxnSpPr>
              <p:nvPr/>
            </p:nvCxnSpPr>
            <p:spPr>
              <a:xfrm flipH="1">
                <a:off x="1568645" y="3183230"/>
                <a:ext cx="1" cy="4818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>
                <a:off x="6495363" y="4633436"/>
                <a:ext cx="0" cy="6854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圆角矩形 30"/>
              <p:cNvSpPr/>
              <p:nvPr/>
            </p:nvSpPr>
            <p:spPr>
              <a:xfrm>
                <a:off x="262753" y="1655374"/>
                <a:ext cx="4871545" cy="4771693"/>
              </a:xfrm>
              <a:prstGeom prst="roundRect">
                <a:avLst>
                  <a:gd name="adj" fmla="val 7054"/>
                </a:avLst>
              </a:pr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630685" y="4586404"/>
                <a:ext cx="16711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Cross-layer</a:t>
                </a:r>
                <a:endParaRPr lang="en-US" altLang="zh-CN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en-US" altLang="zh-CN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analyzer</a:t>
                </a:r>
                <a:endParaRPr lang="zh-CN" altLang="en-US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5644046" y="2009059"/>
                <a:ext cx="3058510" cy="96377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  <a:effectLst>
                <a:glow rad="838200">
                  <a:schemeClr val="tx2">
                    <a:lumMod val="20000"/>
                    <a:lumOff val="80000"/>
                    <a:alpha val="75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rgbClr val="FF0000"/>
                    </a:solidFill>
                  </a:rPr>
                  <a:t>Application layer</a:t>
                </a:r>
              </a:p>
              <a:p>
                <a:pPr algn="ctr"/>
                <a:r>
                  <a:rPr lang="en-US" altLang="zh-CN" sz="2600" b="1" dirty="0">
                    <a:solidFill>
                      <a:srgbClr val="FF0000"/>
                    </a:solidFill>
                  </a:rPr>
                  <a:t>analyzer</a:t>
                </a:r>
                <a:endParaRPr lang="zh-CN" altLang="en-US" sz="2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5644046" y="3660192"/>
                <a:ext cx="3058510" cy="95937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  <a:effectLst>
                <a:glow rad="838200">
                  <a:schemeClr val="tx2">
                    <a:lumMod val="20000"/>
                    <a:lumOff val="80000"/>
                    <a:alpha val="75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rgbClr val="FF0000"/>
                    </a:solidFill>
                  </a:rPr>
                  <a:t>Transport/network layer analyzer</a:t>
                </a:r>
                <a:endParaRPr lang="zh-CN" altLang="en-US" sz="2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646445" y="2940693"/>
                <a:ext cx="16711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b="1" dirty="0" smtClean="0">
                    <a:solidFill>
                      <a:srgbClr val="FF0000"/>
                    </a:solidFill>
                  </a:rPr>
                  <a:t>Cross-layer</a:t>
                </a:r>
                <a:endParaRPr lang="en-US" altLang="zh-CN" sz="2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sz="2200" b="1" dirty="0">
                    <a:solidFill>
                      <a:srgbClr val="FF0000"/>
                    </a:solidFill>
                  </a:rPr>
                  <a:t>analyzer</a:t>
                </a:r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>
                <a:off x="6490078" y="2974799"/>
                <a:ext cx="0" cy="7012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262753" y="1166648"/>
                <a:ext cx="48715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QoE</a:t>
                </a:r>
                <a:r>
                  <a:rPr lang="en-US" altLang="zh-CN" sz="2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-aware UI controller</a:t>
                </a:r>
                <a:endParaRPr lang="zh-CN" alt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226248" y="1166648"/>
                <a:ext cx="38073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Multi-layer </a:t>
                </a:r>
                <a:r>
                  <a:rPr lang="en-US" altLang="zh-CN" sz="26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QoE</a:t>
                </a:r>
                <a:r>
                  <a:rPr lang="en-US" altLang="zh-CN" sz="2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analyzer</a:t>
                </a:r>
                <a:endParaRPr lang="zh-CN" alt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17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9" grpId="0" animBg="1"/>
      <p:bldP spid="3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800" dirty="0" smtClean="0"/>
              <a:t>Facebook: post upload time breakdown</a:t>
            </a:r>
            <a:endParaRPr lang="zh-CN" altLang="en-US" sz="3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Measure </a:t>
            </a:r>
            <a:r>
              <a:rPr lang="en-US" altLang="zh-CN" dirty="0" smtClean="0">
                <a:solidFill>
                  <a:srgbClr val="FF0000"/>
                </a:solidFill>
              </a:rPr>
              <a:t>device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network latency </a:t>
            </a:r>
            <a:r>
              <a:rPr lang="en-US" altLang="zh-CN" dirty="0" smtClean="0"/>
              <a:t>when posting a status, a check-in, and 2 photos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8" y="2626705"/>
            <a:ext cx="5219408" cy="38529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170362" y="2712815"/>
            <a:ext cx="888149" cy="141227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84426" y="2712815"/>
            <a:ext cx="2235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Sometimes</a:t>
            </a:r>
            <a:r>
              <a:rPr lang="en-US" altLang="zh-CN" sz="2800" dirty="0" smtClean="0">
                <a:solidFill>
                  <a:srgbClr val="FF0000"/>
                </a:solidFill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no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network latency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why</a:t>
            </a:r>
            <a:r>
              <a:rPr lang="en-US" altLang="zh-CN" sz="2800" dirty="0" smtClean="0"/>
              <a:t>?</a:t>
            </a:r>
            <a:endParaRPr lang="zh-CN" altLang="en-US" sz="2800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200328" y="3812191"/>
            <a:ext cx="1250748" cy="7409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329576" y="4199630"/>
            <a:ext cx="2589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/>
              <a:t>[Finding]</a:t>
            </a:r>
            <a:r>
              <a:rPr lang="en-US" altLang="zh-CN" sz="2400" i="1" dirty="0" smtClean="0"/>
              <a:t>: network </a:t>
            </a:r>
          </a:p>
          <a:p>
            <a:r>
              <a:rPr lang="en-US" altLang="zh-CN" sz="2400" i="1" dirty="0" smtClean="0"/>
              <a:t>delay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not</a:t>
            </a:r>
            <a:r>
              <a:rPr lang="en-US" altLang="zh-CN" sz="2400" i="1" dirty="0" smtClean="0"/>
              <a:t> always</a:t>
            </a:r>
          </a:p>
          <a:p>
            <a:r>
              <a:rPr lang="en-US" altLang="zh-CN" sz="2400" i="1" dirty="0"/>
              <a:t>o</a:t>
            </a:r>
            <a:r>
              <a:rPr lang="en-US" altLang="zh-CN" sz="2400" i="1" dirty="0" smtClean="0"/>
              <a:t>n the critical path!</a:t>
            </a:r>
            <a:endParaRPr lang="zh-CN" altLang="en-US" sz="2400" i="1" dirty="0"/>
          </a:p>
        </p:txBody>
      </p:sp>
      <p:sp>
        <p:nvSpPr>
          <p:cNvPr id="11" name="椭圆 10"/>
          <p:cNvSpPr/>
          <p:nvPr/>
        </p:nvSpPr>
        <p:spPr>
          <a:xfrm>
            <a:off x="2669599" y="4677097"/>
            <a:ext cx="3379102" cy="141227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151562" y="3343655"/>
            <a:ext cx="888149" cy="12095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2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2" grpId="0"/>
      <p:bldP spid="11" grpId="0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dirty="0">
                <a:solidFill>
                  <a:prstClr val="black"/>
                </a:solidFill>
              </a:rPr>
              <a:t>Facebook: </a:t>
            </a:r>
            <a:r>
              <a:rPr lang="en-US" altLang="zh-CN" sz="3800" dirty="0" smtClean="0">
                <a:solidFill>
                  <a:prstClr val="black"/>
                </a:solidFill>
              </a:rPr>
              <a:t>post upload time breakdown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Measure </a:t>
            </a:r>
            <a:r>
              <a:rPr lang="en-US" altLang="zh-CN" dirty="0" smtClean="0">
                <a:solidFill>
                  <a:srgbClr val="FF0000"/>
                </a:solidFill>
              </a:rPr>
              <a:t>device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network latency </a:t>
            </a:r>
            <a:r>
              <a:rPr lang="en-US" altLang="zh-CN" dirty="0" smtClean="0"/>
              <a:t>when posting a status, a check-in, and 2 photos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8" y="2626705"/>
            <a:ext cx="5219408" cy="38529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51076" y="2712815"/>
            <a:ext cx="2677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Big difference</a:t>
            </a:r>
            <a:r>
              <a:rPr lang="en-US" altLang="zh-CN" sz="2800" dirty="0" smtClean="0"/>
              <a:t> in network latency between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3G</a:t>
            </a:r>
            <a:r>
              <a:rPr lang="en-US" altLang="zh-CN" sz="2800" dirty="0" smtClean="0"/>
              <a:t> and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LTE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why</a:t>
            </a:r>
            <a:r>
              <a:rPr lang="en-US" altLang="zh-CN" sz="2800" dirty="0" smtClean="0"/>
              <a:t>?</a:t>
            </a:r>
            <a:endParaRPr lang="zh-CN" altLang="en-US" sz="2800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155328" y="3499946"/>
            <a:ext cx="1295748" cy="88286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049524" y="3389586"/>
            <a:ext cx="1103586" cy="2427890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25307" y="4014073"/>
            <a:ext cx="1130021" cy="1882229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942900" y="3137340"/>
            <a:ext cx="3386676" cy="44143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499864" y="4607525"/>
            <a:ext cx="2628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i="1" dirty="0" smtClean="0"/>
              <a:t>Let’s</a:t>
            </a:r>
            <a:r>
              <a:rPr lang="en-US" altLang="zh-CN" sz="2800" b="1" i="1" dirty="0" smtClean="0"/>
              <a:t> further</a:t>
            </a:r>
          </a:p>
          <a:p>
            <a:pPr algn="ctr"/>
            <a:r>
              <a:rPr lang="en-US" altLang="zh-CN" sz="2800" b="1" i="1" dirty="0" smtClean="0"/>
              <a:t>breakdown </a:t>
            </a:r>
            <a:r>
              <a:rPr lang="en-US" altLang="zh-CN" sz="2800" b="1" i="1" dirty="0"/>
              <a:t>!</a:t>
            </a:r>
            <a:endParaRPr lang="zh-CN" altLang="en-US" sz="2800" b="1" i="1" dirty="0"/>
          </a:p>
        </p:txBody>
      </p:sp>
      <p:sp>
        <p:nvSpPr>
          <p:cNvPr id="14" name="矩形 13"/>
          <p:cNvSpPr/>
          <p:nvPr/>
        </p:nvSpPr>
        <p:spPr>
          <a:xfrm>
            <a:off x="141865" y="1117692"/>
            <a:ext cx="8860220" cy="5391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46966" y="1107186"/>
            <a:ext cx="8770885" cy="5291951"/>
            <a:chOff x="246966" y="1107186"/>
            <a:chExt cx="8770885" cy="5291951"/>
          </a:xfrm>
        </p:grpSpPr>
        <p:grpSp>
          <p:nvGrpSpPr>
            <p:cNvPr id="15" name="组合 14"/>
            <p:cNvGrpSpPr/>
            <p:nvPr/>
          </p:nvGrpSpPr>
          <p:grpSpPr>
            <a:xfrm>
              <a:off x="246966" y="1107186"/>
              <a:ext cx="8770885" cy="5291951"/>
              <a:chOff x="-919661" y="2974799"/>
              <a:chExt cx="8770885" cy="5291951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4461632" y="3821852"/>
                <a:ext cx="3058510" cy="963774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Application layer</a:t>
                </a:r>
              </a:p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analyzer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461632" y="5472904"/>
                <a:ext cx="3058510" cy="959376"/>
              </a:xfrm>
              <a:prstGeom prst="roundRect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Transport/network layer analyzer</a:t>
                </a:r>
                <a:endPara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>
                <a:off x="5307664" y="4785626"/>
                <a:ext cx="0" cy="70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圆角矩形 19"/>
              <p:cNvSpPr/>
              <p:nvPr/>
            </p:nvSpPr>
            <p:spPr>
              <a:xfrm>
                <a:off x="4291509" y="3479291"/>
                <a:ext cx="3430287" cy="4787459"/>
              </a:xfrm>
              <a:prstGeom prst="roundRect">
                <a:avLst>
                  <a:gd name="adj" fmla="val 7054"/>
                </a:avLst>
              </a:pr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467334" y="4759111"/>
                <a:ext cx="16711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Cross-layer</a:t>
                </a:r>
                <a:endParaRPr lang="en-US" altLang="zh-CN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en-US" altLang="zh-CN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analyzer</a:t>
                </a:r>
                <a:endParaRPr lang="zh-CN" altLang="en-US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919661" y="2974799"/>
                <a:ext cx="8770885" cy="5260419"/>
                <a:chOff x="262753" y="1166648"/>
                <a:chExt cx="8770885" cy="5260419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41421" y="1817228"/>
                  <a:ext cx="2254449" cy="1366002"/>
                </a:xfrm>
                <a:prstGeom prst="roundRect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UI</a:t>
                  </a:r>
                </a:p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controller</a:t>
                  </a:r>
                  <a:endParaRPr lang="zh-CN" altLang="en-US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41421" y="3665102"/>
                  <a:ext cx="2254448" cy="2613204"/>
                </a:xfrm>
                <a:prstGeom prst="roundRect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App-specific </a:t>
                  </a:r>
                  <a:r>
                    <a:rPr lang="en-US" altLang="zh-CN" sz="26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QoE</a:t>
                  </a:r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-related</a:t>
                  </a:r>
                </a:p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behavior</a:t>
                  </a:r>
                </a:p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control</a:t>
                  </a:r>
                  <a:endParaRPr lang="zh-CN" altLang="en-US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3155703" y="1798663"/>
                  <a:ext cx="1778876" cy="1384567"/>
                </a:xfrm>
                <a:prstGeom prst="roundRect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QoE</a:t>
                  </a:r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-related UI logger</a:t>
                  </a:r>
                  <a:endParaRPr lang="zh-CN" altLang="en-US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55703" y="3665103"/>
                  <a:ext cx="1778876" cy="959026"/>
                </a:xfrm>
                <a:prstGeom prst="roundRect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Network logger</a:t>
                  </a:r>
                  <a:endParaRPr lang="zh-CN" altLang="en-US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3155703" y="5318930"/>
                  <a:ext cx="1778876" cy="959376"/>
                </a:xfrm>
                <a:prstGeom prst="roundRect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RRC/RLC</a:t>
                  </a:r>
                  <a:r>
                    <a:rPr lang="zh-CN" altLang="en-US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</a:t>
                  </a:r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logger</a:t>
                  </a: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5644046" y="5318930"/>
                  <a:ext cx="3058510" cy="959376"/>
                </a:xfrm>
                <a:prstGeom prst="roundRect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RRC/RLC layer</a:t>
                  </a:r>
                </a:p>
                <a:p>
                  <a:pPr algn="ctr"/>
                  <a:r>
                    <a:rPr lang="en-US" altLang="zh-CN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analyzer</a:t>
                  </a:r>
                  <a:endParaRPr lang="zh-CN" altLang="en-US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cxnSp>
              <p:nvCxnSpPr>
                <p:cNvPr id="29" name="直接箭头连接符 28"/>
                <p:cNvCxnSpPr>
                  <a:stCxn id="23" idx="3"/>
                  <a:endCxn id="25" idx="1"/>
                </p:cNvCxnSpPr>
                <p:nvPr/>
              </p:nvCxnSpPr>
              <p:spPr>
                <a:xfrm flipV="1">
                  <a:off x="2695870" y="2490947"/>
                  <a:ext cx="459833" cy="928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/>
                <p:cNvCxnSpPr>
                  <a:stCxn id="25" idx="3"/>
                  <a:endCxn id="17" idx="1"/>
                </p:cNvCxnSpPr>
                <p:nvPr/>
              </p:nvCxnSpPr>
              <p:spPr>
                <a:xfrm>
                  <a:off x="4934579" y="2490947"/>
                  <a:ext cx="709467" cy="464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箭头连接符 30"/>
                <p:cNvCxnSpPr>
                  <a:stCxn id="26" idx="3"/>
                  <a:endCxn id="18" idx="1"/>
                </p:cNvCxnSpPr>
                <p:nvPr/>
              </p:nvCxnSpPr>
              <p:spPr>
                <a:xfrm flipV="1">
                  <a:off x="4934579" y="4144441"/>
                  <a:ext cx="709467" cy="1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箭头连接符 31"/>
                <p:cNvCxnSpPr>
                  <a:stCxn id="27" idx="3"/>
                  <a:endCxn id="28" idx="1"/>
                </p:cNvCxnSpPr>
                <p:nvPr/>
              </p:nvCxnSpPr>
              <p:spPr>
                <a:xfrm>
                  <a:off x="4934579" y="5798618"/>
                  <a:ext cx="70946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箭头连接符 32"/>
                <p:cNvCxnSpPr>
                  <a:stCxn id="23" idx="2"/>
                  <a:endCxn id="24" idx="0"/>
                </p:cNvCxnSpPr>
                <p:nvPr/>
              </p:nvCxnSpPr>
              <p:spPr>
                <a:xfrm flipH="1">
                  <a:off x="1568645" y="3183230"/>
                  <a:ext cx="1" cy="4818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箭头连接符 33"/>
                <p:cNvCxnSpPr/>
                <p:nvPr/>
              </p:nvCxnSpPr>
              <p:spPr>
                <a:xfrm>
                  <a:off x="6495363" y="4633436"/>
                  <a:ext cx="0" cy="6854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圆角矩形 34"/>
                <p:cNvSpPr/>
                <p:nvPr/>
              </p:nvSpPr>
              <p:spPr>
                <a:xfrm>
                  <a:off x="262753" y="1655374"/>
                  <a:ext cx="4871545" cy="4771693"/>
                </a:xfrm>
                <a:prstGeom prst="roundRect">
                  <a:avLst>
                    <a:gd name="adj" fmla="val 7054"/>
                  </a:avLst>
                </a:prstGeom>
                <a:noFill/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6630685" y="4586404"/>
                  <a:ext cx="167114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2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Cross-layer</a:t>
                  </a:r>
                  <a:endParaRPr lang="en-US" altLang="zh-CN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/>
                  <a:r>
                    <a:rPr lang="en-US" altLang="zh-CN" sz="22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analyzer</a:t>
                  </a:r>
                  <a:endParaRPr lang="zh-CN" altLang="en-US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5644046" y="3660192"/>
                  <a:ext cx="3058510" cy="959376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  <a:effectLst>
                  <a:glow rad="8382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600" b="1" dirty="0">
                      <a:solidFill>
                        <a:srgbClr val="FF0000"/>
                      </a:solidFill>
                    </a:rPr>
                    <a:t>Transport/network layer analyzer</a:t>
                  </a:r>
                  <a:endParaRPr lang="zh-CN" altLang="en-US" sz="2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62753" y="1166648"/>
                  <a:ext cx="487154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600" b="1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QoE</a:t>
                  </a:r>
                  <a:r>
                    <a:rPr lang="en-US" altLang="zh-CN" sz="26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-aware UI controller</a:t>
                  </a:r>
                  <a:endParaRPr lang="zh-CN" altLang="en-US" sz="2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226248" y="1166648"/>
                  <a:ext cx="380739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6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Multi-layer </a:t>
                  </a:r>
                  <a:r>
                    <a:rPr lang="en-US" altLang="zh-CN" sz="2600" b="1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QoE</a:t>
                  </a:r>
                  <a:r>
                    <a:rPr lang="en-US" altLang="zh-CN" sz="26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analyzer</a:t>
                  </a:r>
                  <a:endParaRPr lang="zh-CN" altLang="en-US" sz="2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3" name="圆角矩形 42"/>
            <p:cNvSpPr/>
            <p:nvPr/>
          </p:nvSpPr>
          <p:spPr>
            <a:xfrm>
              <a:off x="5628280" y="5255094"/>
              <a:ext cx="3058510" cy="95937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glow rad="838200">
                <a:schemeClr val="tx2">
                  <a:lumMod val="20000"/>
                  <a:lumOff val="80000"/>
                  <a:alpha val="75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b="1" dirty="0">
                  <a:solidFill>
                    <a:srgbClr val="FF0000"/>
                  </a:solidFill>
                </a:rPr>
                <a:t>RRC/RLC layer</a:t>
              </a:r>
            </a:p>
            <a:p>
              <a:pPr algn="ctr"/>
              <a:r>
                <a:rPr lang="en-US" altLang="zh-CN" sz="2600" b="1" dirty="0">
                  <a:solidFill>
                    <a:srgbClr val="FF0000"/>
                  </a:solidFill>
                </a:rPr>
                <a:t>analyzer</a:t>
              </a:r>
              <a:endParaRPr lang="zh-CN" altLang="en-US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608306" y="4528024"/>
              <a:ext cx="167114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rgbClr val="FF0000"/>
                  </a:solidFill>
                </a:rPr>
                <a:t>Cross-layer</a:t>
              </a: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</a:rPr>
                <a:t>analyzer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>
            <a:xfrm>
              <a:off x="6484818" y="4562130"/>
              <a:ext cx="0" cy="70122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75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1" grpId="0" animBg="1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7" y="2713001"/>
            <a:ext cx="5873969" cy="371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dirty="0">
                <a:solidFill>
                  <a:prstClr val="black"/>
                </a:solidFill>
              </a:rPr>
              <a:t>Facebook: </a:t>
            </a:r>
            <a:r>
              <a:rPr lang="en-US" altLang="zh-CN" sz="3800" dirty="0" smtClean="0">
                <a:solidFill>
                  <a:prstClr val="black"/>
                </a:solidFill>
              </a:rPr>
              <a:t>post upload time breakdown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Measure </a:t>
            </a:r>
            <a:r>
              <a:rPr lang="en-US" altLang="zh-CN" dirty="0" smtClean="0">
                <a:solidFill>
                  <a:srgbClr val="FF0000"/>
                </a:solidFill>
              </a:rPr>
              <a:t>device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network latency </a:t>
            </a:r>
            <a:r>
              <a:rPr lang="en-US" altLang="zh-CN" dirty="0" smtClean="0"/>
              <a:t>when posting a status, a check-in, and 2 photos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6451076" y="2728593"/>
            <a:ext cx="27462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/>
              <a:t>[Finding]</a:t>
            </a:r>
            <a:r>
              <a:rPr lang="en-US" altLang="zh-CN" sz="2400" i="1" dirty="0" smtClean="0"/>
              <a:t>: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Much</a:t>
            </a:r>
            <a:r>
              <a:rPr lang="en-US" altLang="zh-CN" sz="2400" i="1" dirty="0" smtClean="0"/>
              <a:t> </a:t>
            </a:r>
          </a:p>
          <a:p>
            <a:r>
              <a:rPr lang="en-US" altLang="zh-CN" sz="2400" i="1" dirty="0" smtClean="0">
                <a:solidFill>
                  <a:srgbClr val="FF0000"/>
                </a:solidFill>
              </a:rPr>
              <a:t>longer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transmission </a:t>
            </a:r>
          </a:p>
          <a:p>
            <a:r>
              <a:rPr lang="en-US" altLang="zh-CN" sz="2400" b="1" i="1" dirty="0" smtClean="0">
                <a:solidFill>
                  <a:srgbClr val="FF0000"/>
                </a:solidFill>
              </a:rPr>
              <a:t>delay</a:t>
            </a:r>
            <a:r>
              <a:rPr lang="en-US" altLang="zh-CN" sz="2400" i="1" dirty="0" smtClean="0"/>
              <a:t> in 3G, </a:t>
            </a:r>
          </a:p>
          <a:p>
            <a:r>
              <a:rPr lang="en-US" altLang="zh-CN" sz="2400" i="1" dirty="0"/>
              <a:t>l</a:t>
            </a:r>
            <a:r>
              <a:rPr lang="en-US" altLang="zh-CN" sz="2400" i="1" dirty="0" smtClean="0"/>
              <a:t>ikely caused by </a:t>
            </a:r>
          </a:p>
          <a:p>
            <a:r>
              <a:rPr lang="en-US" altLang="zh-CN" sz="2400" i="1" dirty="0" smtClean="0"/>
              <a:t>smaller transmitting</a:t>
            </a:r>
          </a:p>
          <a:p>
            <a:r>
              <a:rPr lang="en-US" altLang="zh-CN" sz="2400" i="1" dirty="0" smtClean="0"/>
              <a:t>segments in 3G.</a:t>
            </a:r>
            <a:endParaRPr lang="zh-CN" altLang="en-US" sz="2400" i="1" dirty="0"/>
          </a:p>
        </p:txBody>
      </p:sp>
      <p:sp>
        <p:nvSpPr>
          <p:cNvPr id="13" name="椭圆 12"/>
          <p:cNvSpPr/>
          <p:nvPr/>
        </p:nvSpPr>
        <p:spPr>
          <a:xfrm>
            <a:off x="1332148" y="4666400"/>
            <a:ext cx="1016914" cy="1689950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661385" y="3831021"/>
            <a:ext cx="1789691" cy="155094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3802079" y="5457522"/>
            <a:ext cx="1016914" cy="969496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349062" y="3291840"/>
            <a:ext cx="3980514" cy="1393286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49062" y="2709543"/>
            <a:ext cx="3207168" cy="4340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181350" y="2926561"/>
            <a:ext cx="2546330" cy="4265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698530" y="3227551"/>
            <a:ext cx="2857699" cy="4265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621318" y="3464287"/>
            <a:ext cx="1934911" cy="4184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1" grpId="0" animBg="1"/>
      <p:bldP spid="11" grpId="1" animBg="1"/>
      <p:bldP spid="11" grpId="2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App design &amp; configuration impact</a:t>
            </a:r>
          </a:p>
          <a:p>
            <a:pPr lvl="1"/>
            <a:r>
              <a:rPr lang="en-US" altLang="zh-CN" dirty="0" smtClean="0"/>
              <a:t>Changing </a:t>
            </a:r>
            <a:r>
              <a:rPr lang="en-US" altLang="zh-CN" dirty="0"/>
              <a:t>one </a:t>
            </a:r>
            <a:r>
              <a:rPr lang="en-US" altLang="zh-CN" b="1" dirty="0"/>
              <a:t>Facebook default configuration </a:t>
            </a:r>
            <a:r>
              <a:rPr lang="en-US" altLang="zh-CN" dirty="0"/>
              <a:t>can reduce </a:t>
            </a:r>
            <a:r>
              <a:rPr lang="en-US" altLang="zh-CN" b="1" dirty="0">
                <a:solidFill>
                  <a:srgbClr val="FF0000"/>
                </a:solidFill>
              </a:rPr>
              <a:t>≥ </a:t>
            </a:r>
            <a:r>
              <a:rPr lang="en-US" altLang="zh-CN" b="1" dirty="0" smtClean="0">
                <a:solidFill>
                  <a:srgbClr val="FF0000"/>
                </a:solidFill>
              </a:rPr>
              <a:t>20</a:t>
            </a:r>
            <a:r>
              <a:rPr lang="en-US" altLang="zh-CN" b="1" dirty="0">
                <a:solidFill>
                  <a:srgbClr val="FF0000"/>
                </a:solidFill>
              </a:rPr>
              <a:t>% </a:t>
            </a:r>
            <a:r>
              <a:rPr lang="en-US" altLang="zh-CN" dirty="0" smtClean="0"/>
              <a:t>of </a:t>
            </a:r>
            <a:r>
              <a:rPr lang="en-US" altLang="zh-CN" b="1" dirty="0"/>
              <a:t>data</a:t>
            </a:r>
            <a:r>
              <a:rPr lang="en-US" altLang="zh-CN" dirty="0"/>
              <a:t> </a:t>
            </a:r>
            <a:r>
              <a:rPr lang="en-US" altLang="zh-CN" dirty="0" smtClean="0"/>
              <a:t>&amp; </a:t>
            </a:r>
            <a:r>
              <a:rPr lang="en-US" altLang="zh-CN" b="1" dirty="0"/>
              <a:t>energy</a:t>
            </a:r>
            <a:r>
              <a:rPr lang="en-US" altLang="zh-CN" dirty="0"/>
              <a:t> consumption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Compared to </a:t>
            </a:r>
            <a:r>
              <a:rPr lang="en-US" altLang="zh-CN" dirty="0" err="1" smtClean="0"/>
              <a:t>WebView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ListView</a:t>
            </a:r>
            <a:r>
              <a:rPr lang="en-US" altLang="zh-CN" dirty="0" smtClean="0"/>
              <a:t>  </a:t>
            </a:r>
            <a:r>
              <a:rPr lang="en-US" altLang="zh-CN" dirty="0"/>
              <a:t>v</a:t>
            </a:r>
            <a:r>
              <a:rPr lang="en-US" altLang="zh-CN" dirty="0" smtClean="0"/>
              <a:t>ersion Facebook </a:t>
            </a:r>
            <a:r>
              <a:rPr lang="en-US" altLang="zh-CN" b="1" dirty="0" smtClean="0"/>
              <a:t>reduces</a:t>
            </a:r>
            <a:r>
              <a:rPr lang="en-US" altLang="zh-CN" dirty="0" smtClean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≥ 67% </a:t>
            </a:r>
            <a:r>
              <a:rPr lang="en-US" altLang="zh-CN" b="1" dirty="0" smtClean="0"/>
              <a:t>device latency</a:t>
            </a:r>
            <a:r>
              <a:rPr lang="en-US" altLang="zh-CN" dirty="0" smtClean="0"/>
              <a:t>,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≥ 30</a:t>
            </a:r>
            <a:r>
              <a:rPr lang="en-US" altLang="zh-CN" b="1" dirty="0" smtClean="0">
                <a:solidFill>
                  <a:srgbClr val="FF0000"/>
                </a:solidFill>
              </a:rPr>
              <a:t>% </a:t>
            </a:r>
            <a:r>
              <a:rPr lang="en-US" altLang="zh-CN" b="1" dirty="0" smtClean="0"/>
              <a:t>network latency</a:t>
            </a:r>
            <a:r>
              <a:rPr lang="en-US" altLang="zh-CN" dirty="0" smtClean="0"/>
              <a:t>, </a:t>
            </a:r>
            <a:r>
              <a:rPr lang="en-US" altLang="zh-CN" b="1" dirty="0">
                <a:solidFill>
                  <a:srgbClr val="FF0000"/>
                </a:solidFill>
              </a:rPr>
              <a:t>≥ </a:t>
            </a:r>
            <a:r>
              <a:rPr lang="en-US" altLang="zh-CN" b="1" dirty="0" smtClean="0">
                <a:solidFill>
                  <a:srgbClr val="FF0000"/>
                </a:solidFill>
              </a:rPr>
              <a:t>77%</a:t>
            </a:r>
            <a:r>
              <a:rPr lang="en-US" altLang="zh-CN" dirty="0" smtClean="0"/>
              <a:t> </a:t>
            </a:r>
            <a:r>
              <a:rPr lang="en-US" altLang="zh-CN" b="1" dirty="0" smtClean="0"/>
              <a:t>downlink </a:t>
            </a:r>
            <a:r>
              <a:rPr lang="en-US" altLang="zh-CN" b="1" dirty="0"/>
              <a:t>data </a:t>
            </a:r>
            <a:r>
              <a:rPr lang="en-US" altLang="zh-CN" b="1" dirty="0" smtClean="0"/>
              <a:t>consumption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YouTube ads </a:t>
            </a:r>
            <a:r>
              <a:rPr lang="en-US" altLang="zh-CN" b="1" dirty="0" smtClean="0"/>
              <a:t>reduce</a:t>
            </a:r>
            <a:r>
              <a:rPr lang="en-US" altLang="zh-CN" dirty="0" smtClean="0"/>
              <a:t> </a:t>
            </a:r>
            <a:r>
              <a:rPr lang="en-US" altLang="zh-CN" dirty="0"/>
              <a:t>the </a:t>
            </a:r>
            <a:r>
              <a:rPr lang="en-US" altLang="zh-CN" b="1" dirty="0"/>
              <a:t>initial loading time</a:t>
            </a:r>
            <a:r>
              <a:rPr lang="en-US" altLang="zh-CN" dirty="0"/>
              <a:t> of the </a:t>
            </a:r>
            <a:r>
              <a:rPr lang="en-US" altLang="zh-CN" dirty="0" smtClean="0"/>
              <a:t>main video</a:t>
            </a:r>
            <a:r>
              <a:rPr lang="en-US" altLang="zh-CN" dirty="0"/>
              <a:t>, but </a:t>
            </a:r>
            <a:r>
              <a:rPr lang="en-US" altLang="zh-CN" b="1" dirty="0" smtClean="0">
                <a:solidFill>
                  <a:srgbClr val="FF0000"/>
                </a:solidFill>
              </a:rPr>
              <a:t>doubling </a:t>
            </a:r>
            <a:r>
              <a:rPr lang="en-US" altLang="zh-CN" dirty="0" smtClean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total loading </a:t>
            </a:r>
            <a:r>
              <a:rPr lang="en-US" altLang="zh-CN" dirty="0"/>
              <a:t>on cellular networks.</a:t>
            </a:r>
          </a:p>
          <a:p>
            <a:r>
              <a:rPr lang="en-US" altLang="zh-CN" dirty="0" smtClean="0"/>
              <a:t>Carrier side design</a:t>
            </a:r>
          </a:p>
          <a:p>
            <a:pPr lvl="1"/>
            <a:r>
              <a:rPr lang="en-US" altLang="zh-CN" dirty="0" smtClean="0"/>
              <a:t>Simplifying </a:t>
            </a:r>
            <a:r>
              <a:rPr lang="en-US" altLang="zh-CN" dirty="0"/>
              <a:t>the 3G RRC state machine can </a:t>
            </a:r>
            <a:r>
              <a:rPr lang="en-US" altLang="zh-CN" b="1" dirty="0"/>
              <a:t>reduce web </a:t>
            </a:r>
            <a:r>
              <a:rPr lang="en-US" altLang="zh-CN" b="1" dirty="0" smtClean="0"/>
              <a:t>page loading </a:t>
            </a:r>
            <a:r>
              <a:rPr lang="en-US" altLang="zh-CN" b="1" dirty="0"/>
              <a:t>time</a:t>
            </a:r>
            <a:r>
              <a:rPr lang="en-US" altLang="zh-CN" dirty="0"/>
              <a:t> by </a:t>
            </a:r>
            <a:r>
              <a:rPr lang="en-US" altLang="zh-CN" b="1" dirty="0" smtClean="0">
                <a:solidFill>
                  <a:srgbClr val="FF0000"/>
                </a:solidFill>
              </a:rPr>
              <a:t>22%</a:t>
            </a:r>
            <a:r>
              <a:rPr lang="en-US" altLang="zh-CN" dirty="0" smtClean="0"/>
              <a:t> </a:t>
            </a:r>
            <a:r>
              <a:rPr lang="en-US" altLang="zh-CN" dirty="0"/>
              <a:t>for web </a:t>
            </a:r>
            <a:r>
              <a:rPr lang="en-US" altLang="zh-CN" dirty="0" smtClean="0"/>
              <a:t>browsing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i="1" dirty="0" err="1" smtClean="0"/>
              <a:t>QoE</a:t>
            </a:r>
            <a:r>
              <a:rPr lang="en-US" altLang="zh-CN" b="1" i="1" dirty="0" smtClean="0"/>
              <a:t> Doctor</a:t>
            </a:r>
            <a:r>
              <a:rPr lang="en-US" altLang="zh-CN" dirty="0" smtClean="0"/>
              <a:t> for systematic mobile </a:t>
            </a:r>
            <a:r>
              <a:rPr lang="en-US" altLang="zh-CN" dirty="0"/>
              <a:t>app </a:t>
            </a:r>
            <a:r>
              <a:rPr lang="en-US" altLang="zh-CN" dirty="0" err="1"/>
              <a:t>QoE</a:t>
            </a:r>
            <a:r>
              <a:rPr lang="en-US" altLang="zh-CN" dirty="0"/>
              <a:t> </a:t>
            </a:r>
            <a:r>
              <a:rPr lang="en-US" altLang="zh-CN" dirty="0" smtClean="0"/>
              <a:t>measurement 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Automated</a:t>
            </a:r>
            <a:r>
              <a:rPr lang="en-US" altLang="zh-CN" dirty="0"/>
              <a:t> replay of </a:t>
            </a:r>
            <a:r>
              <a:rPr lang="en-US" altLang="zh-CN" dirty="0" err="1"/>
              <a:t>QoE</a:t>
            </a:r>
            <a:r>
              <a:rPr lang="en-US" altLang="zh-CN" dirty="0"/>
              <a:t>-related user behavior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Accurate</a:t>
            </a:r>
            <a:r>
              <a:rPr lang="en-US" altLang="zh-CN" dirty="0"/>
              <a:t> measurement  of </a:t>
            </a:r>
            <a:r>
              <a:rPr lang="en-US" altLang="zh-CN" dirty="0" err="1"/>
              <a:t>QoE</a:t>
            </a:r>
            <a:r>
              <a:rPr lang="en-US" altLang="zh-CN" dirty="0"/>
              <a:t> metric at UI layer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Multi-layer </a:t>
            </a:r>
            <a:r>
              <a:rPr lang="en-US" altLang="zh-CN" dirty="0"/>
              <a:t>diagnosis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of </a:t>
            </a:r>
            <a:r>
              <a:rPr lang="en-US" altLang="zh-CN" dirty="0" err="1"/>
              <a:t>QoE</a:t>
            </a:r>
            <a:r>
              <a:rPr lang="en-US" altLang="zh-CN" dirty="0"/>
              <a:t> </a:t>
            </a:r>
            <a:r>
              <a:rPr lang="en-US" altLang="zh-CN" dirty="0" smtClean="0"/>
              <a:t>problems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Applicable</a:t>
            </a:r>
            <a:r>
              <a:rPr lang="en-US" altLang="zh-CN" dirty="0" smtClean="0"/>
              <a:t> to popular apps</a:t>
            </a:r>
          </a:p>
          <a:p>
            <a:r>
              <a:rPr lang="en-US" altLang="zh-CN" dirty="0" smtClean="0"/>
              <a:t>Systematically quantify various </a:t>
            </a:r>
            <a:r>
              <a:rPr lang="en-US" altLang="zh-CN" dirty="0"/>
              <a:t>factors that impact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of popular apps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app </a:t>
            </a:r>
            <a:r>
              <a:rPr lang="en-US" altLang="zh-CN" dirty="0" err="1"/>
              <a:t>QoE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Mobile apps are increasingly important for our daily </a:t>
            </a:r>
            <a:r>
              <a:rPr lang="en-US" altLang="zh-CN" dirty="0" smtClean="0"/>
              <a:t>lives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24" y="3795675"/>
            <a:ext cx="1348826" cy="134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655" y="3811926"/>
            <a:ext cx="14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Expect</a:t>
            </a:r>
            <a:endParaRPr lang="zh-CN" altLang="en-US" sz="3200" b="1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158706" y="4447841"/>
            <a:ext cx="12228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左大括号 8"/>
          <p:cNvSpPr/>
          <p:nvPr/>
        </p:nvSpPr>
        <p:spPr>
          <a:xfrm>
            <a:off x="3413454" y="2919637"/>
            <a:ext cx="640961" cy="3056407"/>
          </a:xfrm>
          <a:prstGeom prst="leftBrace">
            <a:avLst>
              <a:gd name="adj1" fmla="val 5291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119256" y="2681916"/>
            <a:ext cx="379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Faster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response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9256" y="4146922"/>
            <a:ext cx="379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Less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energy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9256" y="5580099"/>
            <a:ext cx="379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Less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mobile data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54" y="2323902"/>
            <a:ext cx="1191469" cy="11914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69" y="4222638"/>
            <a:ext cx="1169640" cy="6423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29" y="5425947"/>
            <a:ext cx="1249519" cy="95463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796624" y="2209800"/>
            <a:ext cx="5271175" cy="43338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 rot="1477863">
            <a:off x="4170350" y="3510576"/>
            <a:ext cx="4641465" cy="1569660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</a:rPr>
              <a:t>Quality of </a:t>
            </a:r>
          </a:p>
          <a:p>
            <a:pPr algn="ctr"/>
            <a:r>
              <a:rPr lang="en-US" altLang="zh-CN" sz="4800" b="1" dirty="0" smtClean="0">
                <a:solidFill>
                  <a:srgbClr val="FF0000"/>
                </a:solidFill>
              </a:rPr>
              <a:t>Experience (</a:t>
            </a:r>
            <a:r>
              <a:rPr lang="en-US" altLang="zh-CN" sz="4800" b="1" dirty="0" err="1" smtClean="0">
                <a:solidFill>
                  <a:srgbClr val="FF0000"/>
                </a:solidFill>
              </a:rPr>
              <a:t>QoE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)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34549 -1.85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/>
      <p:bldP spid="14" grpId="0"/>
      <p:bldP spid="15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in studying </a:t>
            </a:r>
            <a:r>
              <a:rPr lang="en-US" altLang="zh-CN" dirty="0" err="1" smtClean="0"/>
              <a:t>QoE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easurement methodology</a:t>
            </a:r>
          </a:p>
          <a:p>
            <a:pPr lvl="1"/>
            <a:r>
              <a:rPr lang="en-US" altLang="zh-CN" dirty="0" smtClean="0"/>
              <a:t>Relying on user study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Costly</a:t>
            </a:r>
            <a:r>
              <a:rPr lang="en-US" altLang="zh-CN" dirty="0" smtClean="0"/>
              <a:t>, </a:t>
            </a:r>
            <a:r>
              <a:rPr lang="en-US" altLang="zh-CN" b="1" dirty="0" smtClean="0">
                <a:solidFill>
                  <a:srgbClr val="FF0000"/>
                </a:solidFill>
              </a:rPr>
              <a:t>hard to control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behavior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variations</a:t>
            </a:r>
          </a:p>
          <a:p>
            <a:pPr lvl="1"/>
            <a:r>
              <a:rPr lang="en-US" altLang="zh-CN" dirty="0" smtClean="0"/>
              <a:t>Instrumenting the source code or binary</a:t>
            </a:r>
          </a:p>
          <a:p>
            <a:pPr lvl="2"/>
            <a:r>
              <a:rPr lang="en-US" altLang="zh-CN" b="1" dirty="0" smtClean="0"/>
              <a:t>Hard to </a:t>
            </a:r>
            <a:r>
              <a:rPr lang="en-US" altLang="zh-CN" b="1" dirty="0" smtClean="0">
                <a:solidFill>
                  <a:srgbClr val="FF0000"/>
                </a:solidFill>
              </a:rPr>
              <a:t>automate </a:t>
            </a:r>
            <a:r>
              <a:rPr lang="en-US" altLang="zh-CN" dirty="0" smtClean="0"/>
              <a:t>testing</a:t>
            </a:r>
          </a:p>
          <a:p>
            <a:pPr lvl="2"/>
            <a:r>
              <a:rPr lang="en-US" altLang="zh-CN" b="1" dirty="0" smtClean="0"/>
              <a:t>Not applicable</a:t>
            </a:r>
            <a:r>
              <a:rPr lang="en-US" altLang="zh-CN" dirty="0" smtClean="0"/>
              <a:t> to </a:t>
            </a:r>
            <a:r>
              <a:rPr lang="en-US" altLang="zh-CN" dirty="0" smtClean="0">
                <a:solidFill>
                  <a:srgbClr val="FF0000"/>
                </a:solidFill>
              </a:rPr>
              <a:t>popular apps</a:t>
            </a:r>
            <a:r>
              <a:rPr lang="en-US" altLang="zh-CN" dirty="0" smtClean="0"/>
              <a:t> like Facebook</a:t>
            </a:r>
          </a:p>
          <a:p>
            <a:r>
              <a:rPr lang="en-US" altLang="zh-CN" dirty="0"/>
              <a:t>R</a:t>
            </a:r>
            <a:r>
              <a:rPr lang="en-US" altLang="zh-CN" dirty="0" smtClean="0"/>
              <a:t>esult analysis</a:t>
            </a:r>
          </a:p>
          <a:p>
            <a:pPr lvl="1"/>
            <a:r>
              <a:rPr lang="en-US" altLang="zh-CN" dirty="0" smtClean="0"/>
              <a:t>Complicated by </a:t>
            </a:r>
            <a:r>
              <a:rPr lang="en-US" altLang="zh-CN" dirty="0" smtClean="0">
                <a:solidFill>
                  <a:srgbClr val="FF0000"/>
                </a:solidFill>
              </a:rPr>
              <a:t>multi-layer </a:t>
            </a:r>
            <a:r>
              <a:rPr lang="en-US" altLang="zh-CN" dirty="0">
                <a:solidFill>
                  <a:srgbClr val="FF0000"/>
                </a:solidFill>
              </a:rPr>
              <a:t>dynamics</a:t>
            </a:r>
            <a:r>
              <a:rPr lang="en-US" altLang="zh-CN" dirty="0"/>
              <a:t> </a:t>
            </a:r>
            <a:r>
              <a:rPr lang="en-US" altLang="zh-CN" dirty="0" smtClean="0"/>
              <a:t>&amp; </a:t>
            </a:r>
            <a:r>
              <a:rPr lang="en-US" altLang="zh-CN" dirty="0" smtClean="0">
                <a:solidFill>
                  <a:srgbClr val="FF0000"/>
                </a:solidFill>
              </a:rPr>
              <a:t>inter-dependencies </a:t>
            </a:r>
            <a:r>
              <a:rPr lang="en-US" altLang="zh-CN" dirty="0" smtClean="0"/>
              <a:t>in system &amp; network stacks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20934" b="15909"/>
          <a:stretch/>
        </p:blipFill>
        <p:spPr>
          <a:xfrm>
            <a:off x="7791441" y="2073963"/>
            <a:ext cx="1255820" cy="1111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1" y="3384719"/>
            <a:ext cx="1255820" cy="11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solution: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Doctor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5745"/>
          </a:xfrm>
        </p:spPr>
        <p:txBody>
          <a:bodyPr>
            <a:norm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upport </a:t>
            </a:r>
            <a:r>
              <a:rPr lang="en-US" altLang="zh-CN" dirty="0"/>
              <a:t>more </a:t>
            </a:r>
            <a:r>
              <a:rPr lang="en-US" altLang="zh-CN" b="1" dirty="0">
                <a:solidFill>
                  <a:srgbClr val="FF0000"/>
                </a:solidFill>
              </a:rPr>
              <a:t>accurate</a:t>
            </a:r>
            <a:r>
              <a:rPr lang="en-US" altLang="zh-CN" dirty="0"/>
              <a:t>, </a:t>
            </a:r>
            <a:r>
              <a:rPr lang="en-US" altLang="zh-CN" b="1" dirty="0">
                <a:solidFill>
                  <a:srgbClr val="FF0000"/>
                </a:solidFill>
              </a:rPr>
              <a:t>systematic</a:t>
            </a:r>
            <a:r>
              <a:rPr lang="en-US" altLang="zh-CN" dirty="0"/>
              <a:t>, and </a:t>
            </a:r>
            <a:r>
              <a:rPr lang="en-US" altLang="zh-CN" b="1" dirty="0">
                <a:solidFill>
                  <a:srgbClr val="FF0000"/>
                </a:solidFill>
              </a:rPr>
              <a:t>repeatable</a:t>
            </a:r>
            <a:r>
              <a:rPr lang="en-US" altLang="zh-CN" dirty="0"/>
              <a:t>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measurements &amp; </a:t>
            </a:r>
            <a:r>
              <a:rPr lang="en-US" altLang="zh-CN" dirty="0"/>
              <a:t>analysis </a:t>
            </a:r>
          </a:p>
          <a:p>
            <a:r>
              <a:rPr lang="en-US" altLang="zh-CN" dirty="0" smtClean="0"/>
              <a:t>Introduce </a:t>
            </a:r>
            <a:r>
              <a:rPr lang="en-US" altLang="zh-CN" b="1" dirty="0" smtClean="0"/>
              <a:t>UI automation</a:t>
            </a:r>
            <a:r>
              <a:rPr lang="en-US" altLang="zh-CN" dirty="0" smtClean="0"/>
              <a:t> into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measurement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Automatically</a:t>
            </a:r>
            <a:r>
              <a:rPr lang="en-US" altLang="zh-CN" dirty="0" smtClean="0"/>
              <a:t> </a:t>
            </a:r>
            <a:r>
              <a:rPr lang="en-US" altLang="zh-CN" dirty="0"/>
              <a:t>replay </a:t>
            </a:r>
            <a:r>
              <a:rPr lang="en-US" altLang="zh-CN" dirty="0" smtClean="0"/>
              <a:t>user </a:t>
            </a:r>
            <a:r>
              <a:rPr lang="en-US" altLang="zh-CN" dirty="0"/>
              <a:t>behavior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Accurately</a:t>
            </a:r>
            <a:r>
              <a:rPr lang="en-US" altLang="zh-CN" dirty="0" smtClean="0"/>
              <a:t> measure UI layer </a:t>
            </a:r>
            <a:r>
              <a:rPr lang="en-US" altLang="zh-CN" dirty="0" err="1" smtClean="0"/>
              <a:t>QoE</a:t>
            </a:r>
            <a:r>
              <a:rPr lang="en-US" altLang="zh-CN" dirty="0" smtClean="0"/>
              <a:t> metrics</a:t>
            </a:r>
          </a:p>
          <a:p>
            <a:pPr lvl="1"/>
            <a:r>
              <a:rPr lang="en-US" altLang="zh-CN" b="1" dirty="0" smtClean="0">
                <a:solidFill>
                  <a:srgbClr val="0070C0"/>
                </a:solidFill>
              </a:rPr>
              <a:t>No need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to modify app source code or the system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31" y="5480577"/>
            <a:ext cx="670226" cy="6640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22" y="5302935"/>
            <a:ext cx="1052993" cy="10529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0" y="5416683"/>
            <a:ext cx="791870" cy="791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20824"/>
          <a:stretch/>
        </p:blipFill>
        <p:spPr>
          <a:xfrm>
            <a:off x="4666606" y="5378834"/>
            <a:ext cx="945000" cy="8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</a:t>
            </a:r>
            <a:r>
              <a:rPr lang="en-US" altLang="zh-CN" dirty="0" smtClean="0"/>
              <a:t>solution</a:t>
            </a:r>
            <a:r>
              <a:rPr lang="en-US" altLang="zh-CN" dirty="0"/>
              <a:t>: </a:t>
            </a:r>
            <a:r>
              <a:rPr lang="en-US" altLang="zh-CN" dirty="0" err="1"/>
              <a:t>QoE</a:t>
            </a:r>
            <a:r>
              <a:rPr lang="en-US" altLang="zh-CN" dirty="0"/>
              <a:t> Doctor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esult analysis</a:t>
            </a:r>
          </a:p>
          <a:p>
            <a:pPr lvl="1"/>
            <a:r>
              <a:rPr lang="en-US" altLang="zh-CN" dirty="0"/>
              <a:t>Support</a:t>
            </a:r>
            <a:r>
              <a:rPr lang="en-US" altLang="zh-CN" dirty="0">
                <a:solidFill>
                  <a:srgbClr val="FF0000"/>
                </a:solidFill>
              </a:rPr>
              <a:t> multi-layer diagnosis </a:t>
            </a:r>
            <a:r>
              <a:rPr lang="en-US" altLang="zh-CN" dirty="0"/>
              <a:t>of </a:t>
            </a:r>
            <a:r>
              <a:rPr lang="en-US" altLang="zh-CN" dirty="0" err="1"/>
              <a:t>QoE</a:t>
            </a:r>
            <a:r>
              <a:rPr lang="en-US" altLang="zh-CN" dirty="0"/>
              <a:t> problems</a:t>
            </a:r>
          </a:p>
          <a:p>
            <a:pPr lvl="2"/>
            <a:r>
              <a:rPr lang="en-US" altLang="zh-CN" dirty="0" smtClean="0"/>
              <a:t>Collect data </a:t>
            </a:r>
            <a:r>
              <a:rPr lang="en-US" altLang="zh-CN" dirty="0"/>
              <a:t>across </a:t>
            </a:r>
            <a:r>
              <a:rPr lang="en-US" altLang="zh-CN" b="1" dirty="0" smtClean="0"/>
              <a:t>application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transport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network</a:t>
            </a:r>
            <a:r>
              <a:rPr lang="en-US" altLang="zh-CN" dirty="0" smtClean="0"/>
              <a:t>, </a:t>
            </a:r>
            <a:r>
              <a:rPr lang="en-US" altLang="zh-CN" dirty="0"/>
              <a:t>and </a:t>
            </a:r>
            <a:r>
              <a:rPr lang="en-US" altLang="zh-CN" b="1" dirty="0"/>
              <a:t>cellular radio link </a:t>
            </a:r>
            <a:r>
              <a:rPr lang="en-US" altLang="zh-CN" dirty="0" smtClean="0"/>
              <a:t>layers</a:t>
            </a:r>
          </a:p>
          <a:p>
            <a:pPr lvl="2"/>
            <a:r>
              <a:rPr lang="en-US" altLang="zh-CN" dirty="0" smtClean="0"/>
              <a:t>Enable </a:t>
            </a:r>
            <a:r>
              <a:rPr lang="en-US" altLang="zh-CN" b="1" dirty="0" smtClean="0"/>
              <a:t>cross-layer analysis</a:t>
            </a: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5493"/>
              </p:ext>
            </p:extLst>
          </p:nvPr>
        </p:nvGraphicFramePr>
        <p:xfrm>
          <a:off x="110357" y="1176704"/>
          <a:ext cx="8923284" cy="50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953"/>
                <a:gridCol w="1245476"/>
                <a:gridCol w="1823545"/>
                <a:gridCol w="1681655"/>
                <a:gridCol w="1681655"/>
              </a:tblGrid>
              <a:tr h="791235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12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289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123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15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155">
                <a:tc>
                  <a:txBody>
                    <a:bodyPr/>
                    <a:lstStyle/>
                    <a:p>
                      <a:pPr algn="ctr"/>
                      <a:endParaRPr lang="zh-CN" alt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dirty="0" smtClean="0">
                        <a:solidFill>
                          <a:srgbClr val="11FF05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866021" y="1343357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err="1"/>
              <a:t>QoE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3923287" y="1158692"/>
            <a:ext cx="175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prstClr val="black"/>
                </a:solidFill>
              </a:rPr>
              <a:t>Test automation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22969" y="1158691"/>
            <a:ext cx="1532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</a:rPr>
              <a:t>Popular apps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355880" y="1158692"/>
            <a:ext cx="170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prstClr val="black"/>
                </a:solidFill>
              </a:rPr>
              <a:t>Cross-layer analysis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633" y="1942390"/>
            <a:ext cx="21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400" dirty="0" smtClean="0">
                <a:solidFill>
                  <a:prstClr val="black"/>
                </a:solidFill>
              </a:rPr>
              <a:t>Monkey, PUMA</a:t>
            </a:r>
            <a:r>
              <a:rPr lang="en-US" altLang="zh-CN" sz="2400" dirty="0">
                <a:solidFill>
                  <a:prstClr val="black"/>
                </a:solidFill>
              </a:rPr>
              <a:t>, </a:t>
            </a:r>
            <a:r>
              <a:rPr lang="en-US" altLang="zh-CN" sz="2400" dirty="0" smtClean="0">
                <a:solidFill>
                  <a:prstClr val="black"/>
                </a:solidFill>
              </a:rPr>
              <a:t>AMC, etc</a:t>
            </a:r>
            <a:r>
              <a:rPr lang="en-US" altLang="zh-CN" sz="2400" dirty="0">
                <a:solidFill>
                  <a:prstClr val="black"/>
                </a:solidFill>
              </a:rPr>
              <a:t>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0607" y="2930153"/>
            <a:ext cx="2159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dirty="0" err="1">
                <a:solidFill>
                  <a:prstClr val="black"/>
                </a:solidFill>
              </a:rPr>
              <a:t>Joumblatt</a:t>
            </a:r>
            <a:r>
              <a:rPr lang="en-US" altLang="zh-CN" sz="2400" dirty="0">
                <a:solidFill>
                  <a:prstClr val="black"/>
                </a:solidFill>
              </a:rPr>
              <a:t>, et al. Infocom’13, etc.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479" y="3887275"/>
            <a:ext cx="2585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dirty="0" err="1">
                <a:solidFill>
                  <a:prstClr val="black"/>
                </a:solidFill>
              </a:rPr>
              <a:t>AppInsight</a:t>
            </a:r>
            <a:r>
              <a:rPr lang="en-US" altLang="zh-CN" sz="2400" dirty="0">
                <a:solidFill>
                  <a:prstClr val="black"/>
                </a:solidFill>
              </a:rPr>
              <a:t>, Timecard, SIF, etc.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058" y="4826401"/>
            <a:ext cx="1744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dirty="0">
                <a:solidFill>
                  <a:prstClr val="black"/>
                </a:solidFill>
              </a:rPr>
              <a:t>Prometheus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090" y="5516453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i="1" dirty="0" err="1">
                <a:solidFill>
                  <a:srgbClr val="FF0000"/>
                </a:solidFill>
              </a:rPr>
              <a:t>QoE</a:t>
            </a:r>
            <a:r>
              <a:rPr lang="en-US" altLang="zh-CN" sz="2800" b="1" i="1" dirty="0">
                <a:solidFill>
                  <a:srgbClr val="FF0000"/>
                </a:solidFill>
              </a:rPr>
              <a:t> Doctor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75826" y="20962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28" name="矩形 27"/>
          <p:cNvSpPr/>
          <p:nvPr/>
        </p:nvSpPr>
        <p:spPr>
          <a:xfrm>
            <a:off x="7938660" y="20962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29" name="矩形 28"/>
          <p:cNvSpPr/>
          <p:nvPr/>
        </p:nvSpPr>
        <p:spPr>
          <a:xfrm>
            <a:off x="6317554" y="20962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0" name="矩形 29"/>
          <p:cNvSpPr/>
          <p:nvPr/>
        </p:nvSpPr>
        <p:spPr>
          <a:xfrm>
            <a:off x="4530311" y="20962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1" name="矩形 30"/>
          <p:cNvSpPr/>
          <p:nvPr/>
        </p:nvSpPr>
        <p:spPr>
          <a:xfrm>
            <a:off x="7938659" y="30840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32" name="矩形 31"/>
          <p:cNvSpPr/>
          <p:nvPr/>
        </p:nvSpPr>
        <p:spPr>
          <a:xfrm>
            <a:off x="7938660" y="40411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33" name="矩形 32"/>
          <p:cNvSpPr/>
          <p:nvPr/>
        </p:nvSpPr>
        <p:spPr>
          <a:xfrm>
            <a:off x="7938660" y="47956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34" name="矩形 33"/>
          <p:cNvSpPr/>
          <p:nvPr/>
        </p:nvSpPr>
        <p:spPr>
          <a:xfrm>
            <a:off x="7938660" y="554798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5" name="矩形 34"/>
          <p:cNvSpPr/>
          <p:nvPr/>
        </p:nvSpPr>
        <p:spPr>
          <a:xfrm>
            <a:off x="6317554" y="554125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6" name="矩形 35"/>
          <p:cNvSpPr/>
          <p:nvPr/>
        </p:nvSpPr>
        <p:spPr>
          <a:xfrm>
            <a:off x="4530311" y="554125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7" name="矩形 36"/>
          <p:cNvSpPr/>
          <p:nvPr/>
        </p:nvSpPr>
        <p:spPr>
          <a:xfrm>
            <a:off x="2975826" y="554798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8" name="矩形 37"/>
          <p:cNvSpPr/>
          <p:nvPr/>
        </p:nvSpPr>
        <p:spPr>
          <a:xfrm>
            <a:off x="2975825" y="47956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39" name="矩形 38"/>
          <p:cNvSpPr/>
          <p:nvPr/>
        </p:nvSpPr>
        <p:spPr>
          <a:xfrm>
            <a:off x="2975826" y="40411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40" name="矩形 39"/>
          <p:cNvSpPr/>
          <p:nvPr/>
        </p:nvSpPr>
        <p:spPr>
          <a:xfrm>
            <a:off x="2975824" y="30840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41" name="矩形 40"/>
          <p:cNvSpPr/>
          <p:nvPr/>
        </p:nvSpPr>
        <p:spPr>
          <a:xfrm>
            <a:off x="4530311" y="30840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42" name="矩形 41"/>
          <p:cNvSpPr/>
          <p:nvPr/>
        </p:nvSpPr>
        <p:spPr>
          <a:xfrm>
            <a:off x="4530310" y="40411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43" name="矩形 42"/>
          <p:cNvSpPr/>
          <p:nvPr/>
        </p:nvSpPr>
        <p:spPr>
          <a:xfrm>
            <a:off x="6317553" y="47956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44" name="矩形 43"/>
          <p:cNvSpPr/>
          <p:nvPr/>
        </p:nvSpPr>
        <p:spPr>
          <a:xfrm>
            <a:off x="6317552" y="30840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45" name="矩形 44"/>
          <p:cNvSpPr/>
          <p:nvPr/>
        </p:nvSpPr>
        <p:spPr>
          <a:xfrm>
            <a:off x="6317551" y="40148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  <p:sp>
        <p:nvSpPr>
          <p:cNvPr id="46" name="矩形 45"/>
          <p:cNvSpPr/>
          <p:nvPr/>
        </p:nvSpPr>
        <p:spPr>
          <a:xfrm>
            <a:off x="4529748" y="47956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11FF05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2576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QoE</a:t>
            </a:r>
            <a:r>
              <a:rPr lang="en-US" altLang="zh-CN" dirty="0" smtClean="0"/>
              <a:t> metrics in focus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9519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In this work, we focus on measuring</a:t>
            </a:r>
          </a:p>
          <a:p>
            <a:pPr lvl="1"/>
            <a:r>
              <a:rPr lang="en-US" altLang="zh-CN" dirty="0"/>
              <a:t>User-perceived </a:t>
            </a:r>
            <a:r>
              <a:rPr lang="en-US" altLang="zh-CN" dirty="0" smtClean="0"/>
              <a:t>latency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Mobile </a:t>
            </a:r>
            <a:r>
              <a:rPr lang="en-US" altLang="zh-CN" dirty="0"/>
              <a:t>data consumption</a:t>
            </a:r>
          </a:p>
          <a:p>
            <a:pPr lvl="1"/>
            <a:r>
              <a:rPr lang="en-US" altLang="zh-CN" dirty="0"/>
              <a:t>Mobile </a:t>
            </a:r>
            <a:r>
              <a:rPr lang="en-US" altLang="zh-CN" dirty="0" smtClean="0"/>
              <a:t>energy consumption</a:t>
            </a:r>
          </a:p>
          <a:p>
            <a:pPr lvl="2"/>
            <a:r>
              <a:rPr lang="en-US" altLang="zh-CN" dirty="0" smtClean="0"/>
              <a:t>Network energy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8" y="3018513"/>
            <a:ext cx="3767955" cy="1740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50" y="2590266"/>
            <a:ext cx="2860713" cy="1759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>
          <a:xfrm>
            <a:off x="4834594" y="3018513"/>
            <a:ext cx="3857625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441421" y="1817228"/>
            <a:ext cx="2254449" cy="1366002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1421" y="3665102"/>
            <a:ext cx="2254448" cy="261320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App-specific </a:t>
            </a:r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55703" y="1798663"/>
            <a:ext cx="1778876" cy="1384567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QoE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-related UI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55703" y="3665103"/>
            <a:ext cx="1778876" cy="95902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logger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55703" y="5318930"/>
            <a:ext cx="1778876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</a:t>
            </a:r>
            <a:r>
              <a:rPr lang="zh-CN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logger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644046" y="2009059"/>
            <a:ext cx="3058510" cy="963774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44046" y="367406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Transport/network layer 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44046" y="5318930"/>
            <a:ext cx="3058510" cy="959376"/>
          </a:xfrm>
          <a:prstGeom prst="round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RRC/RLC layer</a:t>
            </a:r>
          </a:p>
          <a:p>
            <a:pPr algn="ctr"/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直接箭头连接符 13"/>
          <p:cNvCxnSpPr>
            <a:stCxn id="5" idx="3"/>
            <a:endCxn id="7" idx="1"/>
          </p:cNvCxnSpPr>
          <p:nvPr/>
        </p:nvCxnSpPr>
        <p:spPr>
          <a:xfrm flipV="1">
            <a:off x="2695870" y="2490947"/>
            <a:ext cx="459833" cy="9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10" idx="1"/>
          </p:cNvCxnSpPr>
          <p:nvPr/>
        </p:nvCxnSpPr>
        <p:spPr>
          <a:xfrm flipV="1">
            <a:off x="4934579" y="2490946"/>
            <a:ext cx="70946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  <a:endCxn id="11" idx="1"/>
          </p:cNvCxnSpPr>
          <p:nvPr/>
        </p:nvCxnSpPr>
        <p:spPr>
          <a:xfrm>
            <a:off x="4934579" y="4144616"/>
            <a:ext cx="709467" cy="9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3"/>
            <a:endCxn id="12" idx="1"/>
          </p:cNvCxnSpPr>
          <p:nvPr/>
        </p:nvCxnSpPr>
        <p:spPr>
          <a:xfrm>
            <a:off x="4934579" y="5798618"/>
            <a:ext cx="7094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5" idx="2"/>
            <a:endCxn id="6" idx="0"/>
          </p:cNvCxnSpPr>
          <p:nvPr/>
        </p:nvCxnSpPr>
        <p:spPr>
          <a:xfrm flipH="1">
            <a:off x="1568645" y="3183230"/>
            <a:ext cx="1" cy="48187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95363" y="2972833"/>
            <a:ext cx="0" cy="70122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95363" y="4633436"/>
            <a:ext cx="0" cy="6854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5423335" y="1655373"/>
            <a:ext cx="3430287" cy="4787459"/>
          </a:xfrm>
          <a:prstGeom prst="roundRect">
            <a:avLst>
              <a:gd name="adj" fmla="val 705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62753" y="1655374"/>
            <a:ext cx="4871545" cy="4771693"/>
          </a:xfrm>
          <a:prstGeom prst="roundRect">
            <a:avLst>
              <a:gd name="adj" fmla="val 7054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53" y="1166648"/>
            <a:ext cx="4871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err="1" smtClean="0">
                <a:solidFill>
                  <a:srgbClr val="FF0000"/>
                </a:solidFill>
              </a:rPr>
              <a:t>QoE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-aware UI controller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6248" y="1166648"/>
            <a:ext cx="3807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0070C0"/>
                </a:solidFill>
              </a:rPr>
              <a:t>Multi-layer </a:t>
            </a:r>
            <a:r>
              <a:rPr lang="en-US" altLang="zh-CN" sz="2600" b="1" dirty="0" err="1" smtClean="0">
                <a:solidFill>
                  <a:srgbClr val="0070C0"/>
                </a:solidFill>
              </a:rPr>
              <a:t>QoE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 analyzer</a:t>
            </a:r>
            <a:endParaRPr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30685" y="2937216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0685" y="4586404"/>
            <a:ext cx="167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Cross-layer</a:t>
            </a:r>
            <a:endParaRPr lang="en-US" altLang="zh-CN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analyzer</a:t>
            </a:r>
            <a:endParaRPr lang="zh-CN" alt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12462</TotalTime>
  <Words>1313</Words>
  <Application>Microsoft Office PowerPoint</Application>
  <PresentationFormat>全屏显示(4:3)</PresentationFormat>
  <Paragraphs>414</Paragraphs>
  <Slides>28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Theme</vt:lpstr>
      <vt:lpstr>QoE Doctor: Diagnosing Mobile App QoE with Automated UI Control &amp; Cross-layer Analysis</vt:lpstr>
      <vt:lpstr>Mobile app QoE</vt:lpstr>
      <vt:lpstr>Mobile app QoE</vt:lpstr>
      <vt:lpstr>Challenges in studying QoE</vt:lpstr>
      <vt:lpstr>Our solution: QoE Doctor</vt:lpstr>
      <vt:lpstr>Our solution: QoE Doctor</vt:lpstr>
      <vt:lpstr>Related work</vt:lpstr>
      <vt:lpstr>QoE metrics in focus</vt:lpstr>
      <vt:lpstr>Design overview</vt:lpstr>
      <vt:lpstr>Design overview</vt:lpstr>
      <vt:lpstr>UI controller</vt:lpstr>
      <vt:lpstr>UI controller</vt:lpstr>
      <vt:lpstr>Design overview</vt:lpstr>
      <vt:lpstr>User behavior replay</vt:lpstr>
      <vt:lpstr>Design overview</vt:lpstr>
      <vt:lpstr>Design overview</vt:lpstr>
      <vt:lpstr>Cross-layer analyzer</vt:lpstr>
      <vt:lpstr>Experiments: study app QoE</vt:lpstr>
      <vt:lpstr>YouTube: carrier throttling impact</vt:lpstr>
      <vt:lpstr>YouTube: carrier throttling impact</vt:lpstr>
      <vt:lpstr>YouTube: carrier throttling impact</vt:lpstr>
      <vt:lpstr>YouTube: carrier throttling impact</vt:lpstr>
      <vt:lpstr>Facebook: post upload time breakdown</vt:lpstr>
      <vt:lpstr>Facebook: post upload time breakdown</vt:lpstr>
      <vt:lpstr>Facebook: post upload time breakdown</vt:lpstr>
      <vt:lpstr>Other results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Embedded User Interfaces: Android and Beyond</dc:title>
  <dc:creator>Franzi Roesner</dc:creator>
  <cp:lastModifiedBy>Alfred</cp:lastModifiedBy>
  <cp:revision>2097</cp:revision>
  <cp:lastPrinted>2013-08-08T20:47:47Z</cp:lastPrinted>
  <dcterms:created xsi:type="dcterms:W3CDTF">2013-07-29T17:40:27Z</dcterms:created>
  <dcterms:modified xsi:type="dcterms:W3CDTF">2014-11-30T05:26:09Z</dcterms:modified>
</cp:coreProperties>
</file>