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38" r:id="rId2"/>
    <p:sldId id="522" r:id="rId3"/>
    <p:sldId id="523" r:id="rId4"/>
    <p:sldId id="535" r:id="rId5"/>
    <p:sldId id="524" r:id="rId6"/>
    <p:sldId id="525" r:id="rId7"/>
    <p:sldId id="526" r:id="rId8"/>
    <p:sldId id="527" r:id="rId9"/>
    <p:sldId id="528" r:id="rId10"/>
    <p:sldId id="530" r:id="rId11"/>
    <p:sldId id="531" r:id="rId12"/>
    <p:sldId id="532" r:id="rId13"/>
    <p:sldId id="543" r:id="rId14"/>
    <p:sldId id="544" r:id="rId15"/>
    <p:sldId id="533" r:id="rId16"/>
    <p:sldId id="542" r:id="rId17"/>
    <p:sldId id="536" r:id="rId18"/>
    <p:sldId id="3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43C8"/>
    <a:srgbClr val="FF3300"/>
    <a:srgbClr val="FFFFFF"/>
    <a:srgbClr val="FF9966"/>
    <a:srgbClr val="11FF05"/>
    <a:srgbClr val="FFFF66"/>
    <a:srgbClr val="002A7E"/>
    <a:srgbClr val="002E8A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86567" autoAdjust="0"/>
  </p:normalViewPr>
  <p:slideViewPr>
    <p:cSldViewPr snapToGrid="0" snapToObjects="1">
      <p:cViewPr varScale="1">
        <p:scale>
          <a:sx n="75" d="100"/>
          <a:sy n="75" d="100"/>
        </p:scale>
        <p:origin x="158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 snapToObject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1D4B-7653-C14D-941F-424F07F92748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4C52-5AB3-F545-A117-779A6EFEB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0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E367D-32D5-1645-9130-A35F69AFA314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E70D9-D696-EC4D-BCC7-471FDAE0B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7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7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8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1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033D-B5F3-9746-8D25-6DE03521A0F6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580A-C695-C14A-8584-6575EA1FB566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DD31-8D2B-8B47-B031-ACC3E86DDB26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E715-31AD-714F-83DD-A6B182D43666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21BD-5802-DB4A-8BA8-386C29FA0B2E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60E5-BDBA-6347-A102-67D20FC6C5EC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3013-4EF5-7B47-8F5E-DDC19B90B294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58AB-4C5E-F54F-8705-B8B1C8EEA800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D09F-3CA1-0346-B137-BD437DAFA730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B24-178A-4A4D-A1BA-ED9CF865ACB9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0E77-8EA7-454D-8623-322D54EB532B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D36D-81C1-F740-88C7-1E694CC3F46F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01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0323-D599-124E-AC2E-B402BC4796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0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0.jp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7390"/>
            <a:ext cx="9144000" cy="1724916"/>
          </a:xfrm>
        </p:spPr>
        <p:txBody>
          <a:bodyPr>
            <a:noAutofit/>
          </a:bodyPr>
          <a:lstStyle/>
          <a:p>
            <a:r>
              <a:rPr lang="en-US" sz="3500" b="1" dirty="0"/>
              <a:t>Exposing Congestion Attack on Emerging Connected Vehicle based Traffic Signal Control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D094A1-68A6-443A-ACC7-0B65F9FB7230}"/>
              </a:ext>
            </a:extLst>
          </p:cNvPr>
          <p:cNvSpPr/>
          <p:nvPr/>
        </p:nvSpPr>
        <p:spPr>
          <a:xfrm>
            <a:off x="0" y="355744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Qi Alfred Chen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Yucheng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Yin,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Yiheng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Feng, Z. Morley Mao, Henry X. Liu</a:t>
            </a:r>
            <a:br>
              <a:rPr lang="en-US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Michigan</a:t>
            </a:r>
          </a:p>
        </p:txBody>
      </p:sp>
      <p:pic>
        <p:nvPicPr>
          <p:cNvPr id="7" name="图片 4" descr="logo3.jpg">
            <a:extLst>
              <a:ext uri="{FF2B5EF4-FFF2-40B4-BE49-F238E27FC236}">
                <a16:creationId xmlns:a16="http://schemas.microsoft.com/office/drawing/2014/main" id="{A2EA33C4-9ACA-4CCA-9FCF-13293E179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2" y="4934500"/>
            <a:ext cx="3825447" cy="784950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DD2108D6-3A0F-4DD9-B2EA-6C03987E0C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7" t="35019" r="3791" b="35229"/>
          <a:stretch/>
        </p:blipFill>
        <p:spPr>
          <a:xfrm>
            <a:off x="4389119" y="4863380"/>
            <a:ext cx="4500881" cy="93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40"/>
    </mc:Choice>
    <mc:Fallback xmlns="">
      <p:transition spd="slow" advTm="274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1191-F45C-414A-97D3-6A57DCF8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Vuln</a:t>
            </a:r>
            <a:r>
              <a:rPr lang="en-US" dirty="0"/>
              <a:t> #1: Curse of transition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16813-072D-4F5C-BAC6-55748E41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I-SIG has 2 operation modes based on PR:</a:t>
            </a:r>
          </a:p>
          <a:p>
            <a:pPr lvl="1"/>
            <a:r>
              <a:rPr lang="en-US" sz="2000" dirty="0"/>
              <a:t>PR ≥ 95%, full deployment: Directly run </a:t>
            </a:r>
            <a:r>
              <a:rPr lang="en-US" sz="2000" b="1" i="1" dirty="0"/>
              <a:t>an optimal signal planning algorithm</a:t>
            </a:r>
          </a:p>
          <a:p>
            <a:pPr lvl="1"/>
            <a:r>
              <a:rPr lang="en-US" sz="2000" dirty="0"/>
              <a:t>PR &lt; 95%, transition: The optimal algorithm becomes ineffective, use </a:t>
            </a:r>
            <a:r>
              <a:rPr lang="en-US" sz="2000" b="1" i="1" dirty="0"/>
              <a:t>an unequipped vehicle estimation algorithm</a:t>
            </a:r>
            <a:r>
              <a:rPr lang="en-US" sz="2000" dirty="0"/>
              <a:t> as pre-step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FEFF-366F-48AC-A5B9-07E1974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32CEAF-023B-4222-8A85-5B64E08D50B4}"/>
              </a:ext>
            </a:extLst>
          </p:cNvPr>
          <p:cNvSpPr/>
          <p:nvPr/>
        </p:nvSpPr>
        <p:spPr>
          <a:xfrm>
            <a:off x="478484" y="4286250"/>
            <a:ext cx="1419225" cy="8763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 ≥ 95%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0851AB-0D80-4044-8678-3067A78DC075}"/>
              </a:ext>
            </a:extLst>
          </p:cNvPr>
          <p:cNvSpPr/>
          <p:nvPr/>
        </p:nvSpPr>
        <p:spPr>
          <a:xfrm>
            <a:off x="2882265" y="5124450"/>
            <a:ext cx="2362200" cy="8763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Unequipped vehicle estimation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4FB530-1ACE-4CCE-B20E-755ABF94C421}"/>
              </a:ext>
            </a:extLst>
          </p:cNvPr>
          <p:cNvSpPr/>
          <p:nvPr/>
        </p:nvSpPr>
        <p:spPr>
          <a:xfrm>
            <a:off x="6271260" y="4286250"/>
            <a:ext cx="2372677" cy="8763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Optimal</a:t>
            </a:r>
            <a:r>
              <a:rPr lang="en-US" sz="2000" b="1" dirty="0">
                <a:solidFill>
                  <a:schemeClr val="tx1"/>
                </a:solidFill>
              </a:rPr>
              <a:t> signal planning algorithm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3CC280-1914-4244-80FF-7E4925DBC64A}"/>
              </a:ext>
            </a:extLst>
          </p:cNvPr>
          <p:cNvCxnSpPr>
            <a:stCxn id="5" idx="3"/>
          </p:cNvCxnSpPr>
          <p:nvPr/>
        </p:nvCxnSpPr>
        <p:spPr>
          <a:xfrm>
            <a:off x="1897709" y="4724400"/>
            <a:ext cx="361950" cy="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BF5E47-9708-422E-AB43-FD64B4FE3BD2}"/>
              </a:ext>
            </a:extLst>
          </p:cNvPr>
          <p:cNvCxnSpPr>
            <a:cxnSpLocks/>
          </p:cNvCxnSpPr>
          <p:nvPr/>
        </p:nvCxnSpPr>
        <p:spPr>
          <a:xfrm>
            <a:off x="2238375" y="3973830"/>
            <a:ext cx="0" cy="7505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CF45F3-D7C5-4243-B207-E559A9D3A69D}"/>
              </a:ext>
            </a:extLst>
          </p:cNvPr>
          <p:cNvCxnSpPr>
            <a:cxnSpLocks/>
          </p:cNvCxnSpPr>
          <p:nvPr/>
        </p:nvCxnSpPr>
        <p:spPr>
          <a:xfrm>
            <a:off x="2238375" y="3973830"/>
            <a:ext cx="3621405" cy="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F0B744-D106-4F95-BA8C-0DE67403DF8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47289" y="5562600"/>
            <a:ext cx="634976" cy="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13CFE-0466-4FBC-854C-166B0E3CBD55}"/>
              </a:ext>
            </a:extLst>
          </p:cNvPr>
          <p:cNvCxnSpPr>
            <a:cxnSpLocks/>
          </p:cNvCxnSpPr>
          <p:nvPr/>
        </p:nvCxnSpPr>
        <p:spPr>
          <a:xfrm>
            <a:off x="5890260" y="4724400"/>
            <a:ext cx="361950" cy="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3869AB-B820-4D8C-A30A-6874B7C7C0A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244465" y="5562600"/>
            <a:ext cx="61531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2BFEEFA-C5F1-496A-8EC4-674B271A04CA}"/>
              </a:ext>
            </a:extLst>
          </p:cNvPr>
          <p:cNvSpPr/>
          <p:nvPr/>
        </p:nvSpPr>
        <p:spPr>
          <a:xfrm>
            <a:off x="2300253" y="3585448"/>
            <a:ext cx="291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43C8"/>
                </a:solidFill>
              </a:rPr>
              <a:t>Yes (full deployment period)</a:t>
            </a:r>
            <a:endParaRPr lang="en-US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CBF758-CDF1-43C4-9A96-0389AC367CDF}"/>
              </a:ext>
            </a:extLst>
          </p:cNvPr>
          <p:cNvSpPr/>
          <p:nvPr/>
        </p:nvSpPr>
        <p:spPr>
          <a:xfrm>
            <a:off x="2324105" y="4728210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43C8"/>
                </a:solidFill>
              </a:rPr>
              <a:t>No (transition period)</a:t>
            </a:r>
            <a:endParaRPr lang="en-US" i="1" dirty="0"/>
          </a:p>
        </p:txBody>
      </p:sp>
      <p:sp>
        <p:nvSpPr>
          <p:cNvPr id="34" name="爆炸形 1 22">
            <a:extLst>
              <a:ext uri="{FF2B5EF4-FFF2-40B4-BE49-F238E27FC236}">
                <a16:creationId xmlns:a16="http://schemas.microsoft.com/office/drawing/2014/main" id="{EAF3E3C1-3AFF-4B93-8903-3BFB53D3A7DC}"/>
              </a:ext>
            </a:extLst>
          </p:cNvPr>
          <p:cNvSpPr/>
          <p:nvPr/>
        </p:nvSpPr>
        <p:spPr>
          <a:xfrm>
            <a:off x="4818693" y="5308981"/>
            <a:ext cx="2101543" cy="1480122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3D68E3-02C5-46EA-BE6F-1D2F42D1BCE9}"/>
              </a:ext>
            </a:extLst>
          </p:cNvPr>
          <p:cNvSpPr txBox="1"/>
          <p:nvPr/>
        </p:nvSpPr>
        <p:spPr>
          <a:xfrm>
            <a:off x="5103430" y="5828170"/>
            <a:ext cx="156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Vulnerable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6E0307-D911-4384-B683-72937B921327}"/>
              </a:ext>
            </a:extLst>
          </p:cNvPr>
          <p:cNvCxnSpPr>
            <a:cxnSpLocks/>
          </p:cNvCxnSpPr>
          <p:nvPr/>
        </p:nvCxnSpPr>
        <p:spPr>
          <a:xfrm>
            <a:off x="2238375" y="4728210"/>
            <a:ext cx="0" cy="8343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E7DF55-9CE8-437B-B103-B1F6ACC4726A}"/>
              </a:ext>
            </a:extLst>
          </p:cNvPr>
          <p:cNvCxnSpPr>
            <a:cxnSpLocks/>
          </p:cNvCxnSpPr>
          <p:nvPr/>
        </p:nvCxnSpPr>
        <p:spPr>
          <a:xfrm>
            <a:off x="5850255" y="3973830"/>
            <a:ext cx="0" cy="7505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D2326-7A93-47C4-8029-635349E1A014}"/>
              </a:ext>
            </a:extLst>
          </p:cNvPr>
          <p:cNvCxnSpPr>
            <a:cxnSpLocks/>
          </p:cNvCxnSpPr>
          <p:nvPr/>
        </p:nvCxnSpPr>
        <p:spPr>
          <a:xfrm>
            <a:off x="5850255" y="4728210"/>
            <a:ext cx="0" cy="8343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672AAC8-92BF-4B1B-BF94-CBE34DA90628}"/>
              </a:ext>
            </a:extLst>
          </p:cNvPr>
          <p:cNvSpPr/>
          <p:nvPr/>
        </p:nvSpPr>
        <p:spPr>
          <a:xfrm>
            <a:off x="0" y="6539023"/>
            <a:ext cx="9144000" cy="318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</a:rPr>
              <a:t>PR = Penetration 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17"/>
    </mc:Choice>
    <mc:Fallback xmlns="">
      <p:transition spd="slow" advTm="6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3" grpId="0"/>
      <p:bldP spid="24" grpId="0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8DB8B50B-1B4B-48A6-A239-6F480139D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87" y="5362143"/>
            <a:ext cx="957270" cy="66883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06AAA49-F238-4C0C-94C5-ABBD9242B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831" y="5376596"/>
            <a:ext cx="957270" cy="66883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0FE17A1-379C-4E99-8E49-7EE372E66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928" y="5369763"/>
            <a:ext cx="957270" cy="668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4572BA-35B0-4C92-9A07-6245BD7D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988" y="3547238"/>
            <a:ext cx="957270" cy="668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04C851-717A-47B8-A8BA-E26ABFBC5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991" y="3547796"/>
            <a:ext cx="957270" cy="668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2418AC-1159-413F-8C71-9501602F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Vulnerable queue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7503-E971-4C00-9002-763A9E57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 the queue estimation part highly vulnerable</a:t>
            </a:r>
          </a:p>
          <a:p>
            <a:pPr lvl="1"/>
            <a:r>
              <a:rPr lang="en-US" sz="2000" dirty="0"/>
              <a:t>Data from </a:t>
            </a:r>
            <a:r>
              <a:rPr lang="en-US" sz="2000" b="1" i="1" dirty="0"/>
              <a:t>one single</a:t>
            </a:r>
            <a:r>
              <a:rPr lang="en-US" sz="2000" i="1" dirty="0"/>
              <a:t> </a:t>
            </a:r>
            <a:r>
              <a:rPr lang="en-US" sz="2000" b="1" i="1" dirty="0"/>
              <a:t>attack vehicle</a:t>
            </a:r>
            <a:r>
              <a:rPr lang="en-US" sz="2000" b="1" dirty="0"/>
              <a:t> </a:t>
            </a:r>
            <a:r>
              <a:rPr lang="en-US" sz="2000" dirty="0"/>
              <a:t>can add a queue with tens of “ghost” vehicles</a:t>
            </a:r>
          </a:p>
          <a:p>
            <a:pPr lvl="1"/>
            <a:r>
              <a:rPr lang="en-US" sz="2000" dirty="0"/>
              <a:t>Cause delay increased by 20-50%, sometimes even </a:t>
            </a:r>
            <a:r>
              <a:rPr lang="en-US" sz="2000" b="1" dirty="0"/>
              <a:t>&gt; 70%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6521C-B93F-4AE8-9D55-41B6B447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395FCE-5295-4569-BE9A-FCFC08E52F08}"/>
              </a:ext>
            </a:extLst>
          </p:cNvPr>
          <p:cNvCxnSpPr>
            <a:cxnSpLocks/>
          </p:cNvCxnSpPr>
          <p:nvPr/>
        </p:nvCxnSpPr>
        <p:spPr>
          <a:xfrm flipV="1">
            <a:off x="457200" y="3543052"/>
            <a:ext cx="7292340" cy="47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7C4E4E-3684-42B8-B553-882BD66EBF60}"/>
              </a:ext>
            </a:extLst>
          </p:cNvPr>
          <p:cNvCxnSpPr>
            <a:cxnSpLocks/>
          </p:cNvCxnSpPr>
          <p:nvPr/>
        </p:nvCxnSpPr>
        <p:spPr>
          <a:xfrm>
            <a:off x="457200" y="4234821"/>
            <a:ext cx="7292340" cy="19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69E3270-2F1A-4531-92E8-7F181C1ED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787" y="3481346"/>
            <a:ext cx="865663" cy="865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610B9-EC78-468D-9D4F-49EAAF802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21628">
            <a:off x="5253453" y="3346900"/>
            <a:ext cx="511414" cy="51141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D430965-16B8-4D0E-90BC-892A03860A10}"/>
              </a:ext>
            </a:extLst>
          </p:cNvPr>
          <p:cNvSpPr/>
          <p:nvPr/>
        </p:nvSpPr>
        <p:spPr>
          <a:xfrm>
            <a:off x="4684042" y="3895988"/>
            <a:ext cx="108646" cy="1086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ABDE26-BD4E-42DF-9F60-3071FD415B7C}"/>
              </a:ext>
            </a:extLst>
          </p:cNvPr>
          <p:cNvSpPr/>
          <p:nvPr/>
        </p:nvSpPr>
        <p:spPr>
          <a:xfrm>
            <a:off x="5822484" y="3902668"/>
            <a:ext cx="108646" cy="1086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25CC36-F157-4E1C-8635-37E832094B6E}"/>
              </a:ext>
            </a:extLst>
          </p:cNvPr>
          <p:cNvSpPr/>
          <p:nvPr/>
        </p:nvSpPr>
        <p:spPr>
          <a:xfrm>
            <a:off x="6842318" y="3895988"/>
            <a:ext cx="108646" cy="1086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9F9D0B3-FAFC-4925-BB51-6C7388B8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68" y="5383658"/>
            <a:ext cx="957270" cy="6688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01A383-B99C-47B2-A388-C991ED805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991" y="5384216"/>
            <a:ext cx="957270" cy="66883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3F9BC7D-A35A-48CD-86E6-CBE2B845EBD3}"/>
              </a:ext>
            </a:extLst>
          </p:cNvPr>
          <p:cNvCxnSpPr>
            <a:cxnSpLocks/>
          </p:cNvCxnSpPr>
          <p:nvPr/>
        </p:nvCxnSpPr>
        <p:spPr>
          <a:xfrm flipV="1">
            <a:off x="457200" y="5379472"/>
            <a:ext cx="7292340" cy="47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0ED92B-77C7-43FD-9C6E-15392D923362}"/>
              </a:ext>
            </a:extLst>
          </p:cNvPr>
          <p:cNvCxnSpPr>
            <a:cxnSpLocks/>
          </p:cNvCxnSpPr>
          <p:nvPr/>
        </p:nvCxnSpPr>
        <p:spPr>
          <a:xfrm>
            <a:off x="457200" y="6071241"/>
            <a:ext cx="7292340" cy="19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BDDE3B0F-4FE8-4891-8BD6-E5DF3E77F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927" y="5317766"/>
            <a:ext cx="865663" cy="8656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85C0558-E89A-457B-95B3-679554B80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21628">
            <a:off x="5230593" y="5183320"/>
            <a:ext cx="511414" cy="51141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BE1694E6-1E10-4DFD-A27D-F72218BA5331}"/>
              </a:ext>
            </a:extLst>
          </p:cNvPr>
          <p:cNvSpPr/>
          <p:nvPr/>
        </p:nvSpPr>
        <p:spPr>
          <a:xfrm>
            <a:off x="4661182" y="5732408"/>
            <a:ext cx="108646" cy="1086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557D234-18EC-4CD9-9160-A35D25BF5F7A}"/>
              </a:ext>
            </a:extLst>
          </p:cNvPr>
          <p:cNvSpPr/>
          <p:nvPr/>
        </p:nvSpPr>
        <p:spPr>
          <a:xfrm>
            <a:off x="5814864" y="5739088"/>
            <a:ext cx="108646" cy="1086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05F17ED-E658-4169-A450-C4DF6A89C8F2}"/>
              </a:ext>
            </a:extLst>
          </p:cNvPr>
          <p:cNvSpPr/>
          <p:nvPr/>
        </p:nvSpPr>
        <p:spPr>
          <a:xfrm>
            <a:off x="6842318" y="5732408"/>
            <a:ext cx="108646" cy="1086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91A7B7B-8794-48C2-84E1-55AAAC1BA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27" y="5285647"/>
            <a:ext cx="865663" cy="8656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BCD8E8-68B1-4D3D-A31A-31F49E7D5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21628">
            <a:off x="1077693" y="5166441"/>
            <a:ext cx="511414" cy="511414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8BDB29FE-D12F-47BF-9D57-52314AF27A46}"/>
              </a:ext>
            </a:extLst>
          </p:cNvPr>
          <p:cNvSpPr/>
          <p:nvPr/>
        </p:nvSpPr>
        <p:spPr>
          <a:xfrm>
            <a:off x="455465" y="5707613"/>
            <a:ext cx="108646" cy="1086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3450D52-2B38-4A40-972B-43DF9D173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4" y="4902576"/>
            <a:ext cx="775546" cy="702381"/>
          </a:xfrm>
          <a:prstGeom prst="rect">
            <a:avLst/>
          </a:prstGeom>
        </p:spPr>
      </p:pic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C0911E1F-7A34-4E9E-A6D6-2EA8A83A165F}"/>
              </a:ext>
            </a:extLst>
          </p:cNvPr>
          <p:cNvSpPr/>
          <p:nvPr/>
        </p:nvSpPr>
        <p:spPr>
          <a:xfrm>
            <a:off x="1201012" y="4394545"/>
            <a:ext cx="1998746" cy="561500"/>
          </a:xfrm>
          <a:prstGeom prst="wedgeRoundRectCallout">
            <a:avLst>
              <a:gd name="adj1" fmla="val -61344"/>
              <a:gd name="adj2" fmla="val 45857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Spoof the vehicle location!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FD8876-57DC-4555-8F82-312CA90742D5}"/>
              </a:ext>
            </a:extLst>
          </p:cNvPr>
          <p:cNvSpPr/>
          <p:nvPr/>
        </p:nvSpPr>
        <p:spPr>
          <a:xfrm>
            <a:off x="4595101" y="4347009"/>
            <a:ext cx="3154439" cy="293571"/>
          </a:xfrm>
          <a:prstGeom prst="rect">
            <a:avLst/>
          </a:prstGeom>
          <a:noFill/>
          <a:ln w="38100">
            <a:solidFill>
              <a:srgbClr val="0043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43C8"/>
                </a:solidFill>
              </a:rPr>
              <a:t>Est. queue length = 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42F62C-D878-4D32-8A50-D3E720074515}"/>
              </a:ext>
            </a:extLst>
          </p:cNvPr>
          <p:cNvSpPr/>
          <p:nvPr/>
        </p:nvSpPr>
        <p:spPr>
          <a:xfrm>
            <a:off x="457200" y="6252683"/>
            <a:ext cx="7292340" cy="293571"/>
          </a:xfrm>
          <a:prstGeom prst="rect">
            <a:avLst/>
          </a:prstGeom>
          <a:noFill/>
          <a:ln w="38100">
            <a:solidFill>
              <a:srgbClr val="0043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Est. queue length = 7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C949072-EE7B-458C-AB25-5DEE404F0D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627" y="5037669"/>
            <a:ext cx="447667" cy="44766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560376E-EEF0-487F-9D33-59C275435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004" y="5023216"/>
            <a:ext cx="447667" cy="44766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64B4D3-5260-44F2-8E83-A8420D5C1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483" y="5023216"/>
            <a:ext cx="447667" cy="4476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9068A18-2EF7-47FC-AA48-7C3496465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5602" y="3527066"/>
            <a:ext cx="585017" cy="6882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B707008-2B84-4127-A66A-02663DD78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5602" y="5363486"/>
            <a:ext cx="585017" cy="688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41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35"/>
    </mc:Choice>
    <mc:Fallback xmlns="">
      <p:transition spd="slow" advTm="106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0" grpId="0" animBg="1"/>
      <p:bldP spid="41" grpId="0" animBg="1"/>
      <p:bldP spid="42" grpId="0" animBg="1"/>
      <p:bldP spid="45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F837-D75B-4CB4-A847-975867FB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urgent &amp; fundamental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5B72-621D-432C-A49F-6AE3DD159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268"/>
          </a:xfrm>
        </p:spPr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/>
              <a:t>urgent</a:t>
            </a:r>
            <a:r>
              <a:rPr lang="en-US" sz="2800" dirty="0"/>
              <a:t> problem for the current design</a:t>
            </a:r>
          </a:p>
          <a:p>
            <a:pPr lvl="1"/>
            <a:r>
              <a:rPr lang="en-US" sz="2000" dirty="0"/>
              <a:t>Transition period is </a:t>
            </a:r>
            <a:r>
              <a:rPr lang="en-US" sz="2000" b="1" dirty="0"/>
              <a:t>unavoidable</a:t>
            </a:r>
            <a:r>
              <a:rPr lang="en-US" sz="2000" dirty="0"/>
              <a:t>, and </a:t>
            </a:r>
            <a:r>
              <a:rPr lang="en-US" sz="2000" b="1" dirty="0"/>
              <a:t>long</a:t>
            </a:r>
            <a:r>
              <a:rPr lang="en-US" sz="2000" dirty="0"/>
              <a:t> (</a:t>
            </a:r>
            <a:r>
              <a:rPr lang="en-US" sz="2000" b="1" i="1" dirty="0"/>
              <a:t>25-30 </a:t>
            </a:r>
            <a:r>
              <a:rPr lang="en-US" sz="2000" b="1" i="1" dirty="0" err="1"/>
              <a:t>yrs</a:t>
            </a:r>
            <a:r>
              <a:rPr lang="en-US" sz="2000" i="1" dirty="0"/>
              <a:t> est. by USDOT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First thing needs to be resolved for its deployment in practice</a:t>
            </a:r>
          </a:p>
          <a:p>
            <a:r>
              <a:rPr lang="en-US" sz="2800" b="1" dirty="0"/>
              <a:t>Fundament cause: </a:t>
            </a:r>
            <a:r>
              <a:rPr lang="en-US" sz="2800" dirty="0"/>
              <a:t>Lack a sufficiently robust signal control algorithm for the transition period</a:t>
            </a:r>
          </a:p>
          <a:p>
            <a:pPr lvl="1"/>
            <a:r>
              <a:rPr lang="en-US" altLang="zh-CN" sz="2000" dirty="0"/>
              <a:t>Low PR is </a:t>
            </a:r>
            <a:r>
              <a:rPr lang="en-US" altLang="zh-CN" sz="2000" b="1" i="1" dirty="0"/>
              <a:t>i</a:t>
            </a:r>
            <a:r>
              <a:rPr lang="en-US" sz="2000" b="1" i="1" dirty="0"/>
              <a:t>nherently more sensitive</a:t>
            </a:r>
            <a:r>
              <a:rPr lang="en-US" sz="2000" dirty="0"/>
              <a:t> to data spoofing</a:t>
            </a:r>
          </a:p>
          <a:p>
            <a:pPr lvl="2"/>
            <a:r>
              <a:rPr lang="en-US" sz="2000" i="1" dirty="0"/>
              <a:t>Fundamentally more challenging to ensure robustness</a:t>
            </a:r>
          </a:p>
          <a:p>
            <a:pPr lvl="1"/>
            <a:r>
              <a:rPr lang="en-US" sz="2000" dirty="0"/>
              <a:t>Need joint research effort in both transportation &amp; security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B2379-67ED-470F-807A-D9514E06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A7CD4-5D3E-4FD4-BDF9-1C9EB094FAAD}"/>
              </a:ext>
            </a:extLst>
          </p:cNvPr>
          <p:cNvSpPr/>
          <p:nvPr/>
        </p:nvSpPr>
        <p:spPr>
          <a:xfrm>
            <a:off x="0" y="6539023"/>
            <a:ext cx="9144000" cy="318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</a:rPr>
              <a:t>USDOT = United States Department of Transportation                                                   PR = Penetration 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9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93"/>
    </mc:Choice>
    <mc:Fallback xmlns="">
      <p:transition spd="slow" advTm="76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1191-F45C-414A-97D3-6A57DCF8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 deployment period is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FEFF-366F-48AC-A5B9-07E1974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32CEAF-023B-4222-8A85-5B64E08D50B4}"/>
              </a:ext>
            </a:extLst>
          </p:cNvPr>
          <p:cNvSpPr/>
          <p:nvPr/>
        </p:nvSpPr>
        <p:spPr>
          <a:xfrm>
            <a:off x="478484" y="3009900"/>
            <a:ext cx="1419225" cy="8763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 ≥ 95%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0851AB-0D80-4044-8678-3067A78DC075}"/>
              </a:ext>
            </a:extLst>
          </p:cNvPr>
          <p:cNvSpPr/>
          <p:nvPr/>
        </p:nvSpPr>
        <p:spPr>
          <a:xfrm>
            <a:off x="2882265" y="3848100"/>
            <a:ext cx="2362200" cy="8763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Unequipped vehicle estimation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4FB530-1ACE-4CCE-B20E-755ABF94C421}"/>
              </a:ext>
            </a:extLst>
          </p:cNvPr>
          <p:cNvSpPr/>
          <p:nvPr/>
        </p:nvSpPr>
        <p:spPr>
          <a:xfrm>
            <a:off x="6271260" y="3009900"/>
            <a:ext cx="2372677" cy="8763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Optimal</a:t>
            </a:r>
            <a:r>
              <a:rPr lang="en-US" sz="2000" b="1" dirty="0">
                <a:solidFill>
                  <a:schemeClr val="tx1"/>
                </a:solidFill>
              </a:rPr>
              <a:t> signal planning algorithm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3CC280-1914-4244-80FF-7E4925DBC64A}"/>
              </a:ext>
            </a:extLst>
          </p:cNvPr>
          <p:cNvCxnSpPr>
            <a:stCxn id="5" idx="3"/>
          </p:cNvCxnSpPr>
          <p:nvPr/>
        </p:nvCxnSpPr>
        <p:spPr>
          <a:xfrm>
            <a:off x="1897709" y="3448050"/>
            <a:ext cx="361950" cy="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BF5E47-9708-422E-AB43-FD64B4FE3BD2}"/>
              </a:ext>
            </a:extLst>
          </p:cNvPr>
          <p:cNvCxnSpPr>
            <a:cxnSpLocks/>
          </p:cNvCxnSpPr>
          <p:nvPr/>
        </p:nvCxnSpPr>
        <p:spPr>
          <a:xfrm>
            <a:off x="2238375" y="2697480"/>
            <a:ext cx="0" cy="7505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CF45F3-D7C5-4243-B207-E559A9D3A69D}"/>
              </a:ext>
            </a:extLst>
          </p:cNvPr>
          <p:cNvCxnSpPr>
            <a:cxnSpLocks/>
          </p:cNvCxnSpPr>
          <p:nvPr/>
        </p:nvCxnSpPr>
        <p:spPr>
          <a:xfrm>
            <a:off x="2238375" y="2697480"/>
            <a:ext cx="3621405" cy="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F0B744-D106-4F95-BA8C-0DE67403DF8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47289" y="4286250"/>
            <a:ext cx="634976" cy="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13CFE-0466-4FBC-854C-166B0E3CBD55}"/>
              </a:ext>
            </a:extLst>
          </p:cNvPr>
          <p:cNvCxnSpPr>
            <a:cxnSpLocks/>
          </p:cNvCxnSpPr>
          <p:nvPr/>
        </p:nvCxnSpPr>
        <p:spPr>
          <a:xfrm>
            <a:off x="5890260" y="3448050"/>
            <a:ext cx="361950" cy="0"/>
          </a:xfrm>
          <a:prstGeom prst="line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3869AB-B820-4D8C-A30A-6874B7C7C0A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244465" y="4286250"/>
            <a:ext cx="61531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2BFEEFA-C5F1-496A-8EC4-674B271A04CA}"/>
              </a:ext>
            </a:extLst>
          </p:cNvPr>
          <p:cNvSpPr/>
          <p:nvPr/>
        </p:nvSpPr>
        <p:spPr>
          <a:xfrm>
            <a:off x="2300253" y="2309098"/>
            <a:ext cx="291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43C8"/>
                </a:solidFill>
              </a:rPr>
              <a:t>Yes (full deployment period)</a:t>
            </a:r>
            <a:endParaRPr lang="en-US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CBF758-CDF1-43C4-9A96-0389AC367CDF}"/>
              </a:ext>
            </a:extLst>
          </p:cNvPr>
          <p:cNvSpPr/>
          <p:nvPr/>
        </p:nvSpPr>
        <p:spPr>
          <a:xfrm>
            <a:off x="2324105" y="3451860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43C8"/>
                </a:solidFill>
              </a:rPr>
              <a:t>No (transition period)</a:t>
            </a:r>
            <a:endParaRPr lang="en-US" i="1" dirty="0"/>
          </a:p>
        </p:txBody>
      </p:sp>
      <p:sp>
        <p:nvSpPr>
          <p:cNvPr id="34" name="爆炸形 1 22">
            <a:extLst>
              <a:ext uri="{FF2B5EF4-FFF2-40B4-BE49-F238E27FC236}">
                <a16:creationId xmlns:a16="http://schemas.microsoft.com/office/drawing/2014/main" id="{EAF3E3C1-3AFF-4B93-8903-3BFB53D3A7DC}"/>
              </a:ext>
            </a:extLst>
          </p:cNvPr>
          <p:cNvSpPr/>
          <p:nvPr/>
        </p:nvSpPr>
        <p:spPr>
          <a:xfrm>
            <a:off x="4818693" y="4032631"/>
            <a:ext cx="2101543" cy="1480122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3D68E3-02C5-46EA-BE6F-1D2F42D1BCE9}"/>
              </a:ext>
            </a:extLst>
          </p:cNvPr>
          <p:cNvSpPr txBox="1"/>
          <p:nvPr/>
        </p:nvSpPr>
        <p:spPr>
          <a:xfrm>
            <a:off x="5103430" y="4551820"/>
            <a:ext cx="156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Vulnerable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6E0307-D911-4384-B683-72937B921327}"/>
              </a:ext>
            </a:extLst>
          </p:cNvPr>
          <p:cNvCxnSpPr>
            <a:cxnSpLocks/>
          </p:cNvCxnSpPr>
          <p:nvPr/>
        </p:nvCxnSpPr>
        <p:spPr>
          <a:xfrm>
            <a:off x="2238375" y="3451860"/>
            <a:ext cx="0" cy="8343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E7DF55-9CE8-437B-B103-B1F6ACC4726A}"/>
              </a:ext>
            </a:extLst>
          </p:cNvPr>
          <p:cNvCxnSpPr>
            <a:cxnSpLocks/>
          </p:cNvCxnSpPr>
          <p:nvPr/>
        </p:nvCxnSpPr>
        <p:spPr>
          <a:xfrm>
            <a:off x="5850255" y="2697480"/>
            <a:ext cx="0" cy="7505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D2326-7A93-47C4-8029-635349E1A014}"/>
              </a:ext>
            </a:extLst>
          </p:cNvPr>
          <p:cNvCxnSpPr>
            <a:cxnSpLocks/>
          </p:cNvCxnSpPr>
          <p:nvPr/>
        </p:nvCxnSpPr>
        <p:spPr>
          <a:xfrm>
            <a:off x="5850255" y="3451860"/>
            <a:ext cx="0" cy="8343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672AAC8-92BF-4B1B-BF94-CBE34DA90628}"/>
              </a:ext>
            </a:extLst>
          </p:cNvPr>
          <p:cNvSpPr/>
          <p:nvPr/>
        </p:nvSpPr>
        <p:spPr>
          <a:xfrm>
            <a:off x="0" y="6539023"/>
            <a:ext cx="9144000" cy="318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</a:rPr>
              <a:t>PR = Penetration Rate</a:t>
            </a:r>
          </a:p>
        </p:txBody>
      </p:sp>
      <p:sp>
        <p:nvSpPr>
          <p:cNvPr id="26" name="爆炸形 1 22">
            <a:extLst>
              <a:ext uri="{FF2B5EF4-FFF2-40B4-BE49-F238E27FC236}">
                <a16:creationId xmlns:a16="http://schemas.microsoft.com/office/drawing/2014/main" id="{B3C4E3E6-B7D7-4F3E-80D1-0096A043AE9C}"/>
              </a:ext>
            </a:extLst>
          </p:cNvPr>
          <p:cNvSpPr/>
          <p:nvPr/>
        </p:nvSpPr>
        <p:spPr>
          <a:xfrm>
            <a:off x="6746713" y="1981597"/>
            <a:ext cx="2101543" cy="1480122"/>
          </a:xfrm>
          <a:prstGeom prst="irregularSeal1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EABD2-D600-491B-AA15-9BBFAF3BA3A9}"/>
              </a:ext>
            </a:extLst>
          </p:cNvPr>
          <p:cNvSpPr txBox="1"/>
          <p:nvPr/>
        </p:nvSpPr>
        <p:spPr>
          <a:xfrm>
            <a:off x="7031450" y="2500786"/>
            <a:ext cx="156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Vulnerable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0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17"/>
    </mc:Choice>
    <mc:Fallback xmlns="">
      <p:transition spd="slow" advTm="6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962E-FBD0-4B71-991B-C923878E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Vuln</a:t>
            </a:r>
            <a:r>
              <a:rPr lang="en-US" dirty="0"/>
              <a:t> #2: Last vehicle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F373-5ACB-42D6-B241-B09C57B11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Vulnerability</a:t>
            </a:r>
            <a:r>
              <a:rPr lang="en-US" sz="2400" dirty="0"/>
              <a:t>: Latest arriving vehicle determines signal plan</a:t>
            </a:r>
          </a:p>
          <a:p>
            <a:r>
              <a:rPr lang="en-US" sz="2400" b="1" dirty="0"/>
              <a:t>Attack</a:t>
            </a:r>
            <a:r>
              <a:rPr lang="en-US" sz="2400" dirty="0"/>
              <a:t>: Spoof to arrive as late as possible to increase the delay of queuing vehicles in other directions</a:t>
            </a:r>
          </a:p>
          <a:p>
            <a:r>
              <a:rPr lang="en-US" sz="2400" b="1" dirty="0"/>
              <a:t>Fundamental cause</a:t>
            </a:r>
            <a:r>
              <a:rPr lang="en-US" sz="2400" dirty="0"/>
              <a:t>: </a:t>
            </a:r>
            <a:r>
              <a:rPr lang="en-US" sz="2400" i="1" dirty="0"/>
              <a:t>Security vs </a:t>
            </a:r>
            <a:r>
              <a:rPr lang="en-US" sz="2400" i="1" dirty="0" err="1"/>
              <a:t>deployability</a:t>
            </a:r>
            <a:r>
              <a:rPr lang="en-US" sz="2400" i="1" dirty="0"/>
              <a:t> trade-off</a:t>
            </a:r>
          </a:p>
          <a:p>
            <a:pPr lvl="1"/>
            <a:r>
              <a:rPr lang="en-US" sz="2200" dirty="0"/>
              <a:t>Limited decision time forces choice of </a:t>
            </a:r>
            <a:r>
              <a:rPr lang="en-US" sz="2200" b="1" i="1" dirty="0"/>
              <a:t>a sub-optimal config.</a:t>
            </a:r>
            <a:r>
              <a:rPr lang="en-US" sz="2200" b="1" dirty="0"/>
              <a:t> </a:t>
            </a:r>
            <a:endParaRPr lang="en-US" sz="2200" dirty="0"/>
          </a:p>
          <a:p>
            <a:pPr lvl="1"/>
            <a:r>
              <a:rPr lang="en-US" sz="2200" dirty="0"/>
              <a:t>Such sub-optimal config unexpectedly exposes such </a:t>
            </a:r>
            <a:r>
              <a:rPr lang="en-US" sz="2200" dirty="0" err="1"/>
              <a:t>vuln</a:t>
            </a:r>
            <a:r>
              <a:rPr lang="en-US" sz="2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0F1F9-14B4-49B3-A812-D1C0A9F6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E5F7D4-4E0C-49F6-8479-7FF9B709B648}"/>
              </a:ext>
            </a:extLst>
          </p:cNvPr>
          <p:cNvCxnSpPr>
            <a:cxnSpLocks/>
          </p:cNvCxnSpPr>
          <p:nvPr/>
        </p:nvCxnSpPr>
        <p:spPr>
          <a:xfrm flipV="1">
            <a:off x="457200" y="5260092"/>
            <a:ext cx="7292340" cy="47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E9ADD-984F-4C72-A481-03D98B423439}"/>
              </a:ext>
            </a:extLst>
          </p:cNvPr>
          <p:cNvCxnSpPr>
            <a:cxnSpLocks/>
          </p:cNvCxnSpPr>
          <p:nvPr/>
        </p:nvCxnSpPr>
        <p:spPr>
          <a:xfrm>
            <a:off x="457200" y="5951861"/>
            <a:ext cx="7292340" cy="19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C9ED116-9E9A-4733-BEFA-F43E8736C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22" y="5198386"/>
            <a:ext cx="865663" cy="865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EE3A8-5213-4C59-B97E-31367E9AF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1628">
            <a:off x="6244688" y="5063940"/>
            <a:ext cx="511414" cy="511414"/>
          </a:xfrm>
          <a:prstGeom prst="rect">
            <a:avLst/>
          </a:prstGeom>
        </p:spPr>
      </p:pic>
      <p:pic>
        <p:nvPicPr>
          <p:cNvPr id="1026" name="Picture 2" descr="Image result for signal light green">
            <a:extLst>
              <a:ext uri="{FF2B5EF4-FFF2-40B4-BE49-F238E27FC236}">
                <a16:creationId xmlns:a16="http://schemas.microsoft.com/office/drawing/2014/main" id="{E26B7406-74D8-493D-B54E-4B55C0E9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773" y="5123612"/>
            <a:ext cx="717816" cy="8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4BE51D-C5ED-4914-A04E-6FB235191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82" y="5198386"/>
            <a:ext cx="865663" cy="865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C7E50A-7DAC-4E8D-8635-DC1A47848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1628">
            <a:off x="7245148" y="5063940"/>
            <a:ext cx="511414" cy="511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28C4B-9808-4CC0-AD8C-31BC9758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982" y="5197116"/>
            <a:ext cx="865663" cy="8656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ADCE84-F6ED-42F6-B97C-1638DD610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1628">
            <a:off x="5243648" y="5062670"/>
            <a:ext cx="511414" cy="5114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8410BB5-EB2E-4808-8E81-38C45FFA9A8F}"/>
              </a:ext>
            </a:extLst>
          </p:cNvPr>
          <p:cNvSpPr/>
          <p:nvPr/>
        </p:nvSpPr>
        <p:spPr>
          <a:xfrm>
            <a:off x="5636772" y="6104899"/>
            <a:ext cx="2089667" cy="31389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Green light length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AC171A-6430-45A8-AA52-D352FF53F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46" y="5178066"/>
            <a:ext cx="865663" cy="8656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0FAA52-AE83-4D76-AD50-7E8FA4938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1628">
            <a:off x="2803312" y="5043620"/>
            <a:ext cx="511414" cy="5114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5495B0-B3AF-4A98-A3DB-E7A44BA5C10B}"/>
              </a:ext>
            </a:extLst>
          </p:cNvPr>
          <p:cNvSpPr/>
          <p:nvPr/>
        </p:nvSpPr>
        <p:spPr>
          <a:xfrm>
            <a:off x="4702407" y="6100762"/>
            <a:ext cx="3024031" cy="31968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Green light length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D276E1-62CA-40C7-B9F0-B8F2C4678ECC}"/>
              </a:ext>
            </a:extLst>
          </p:cNvPr>
          <p:cNvSpPr/>
          <p:nvPr/>
        </p:nvSpPr>
        <p:spPr>
          <a:xfrm>
            <a:off x="2290647" y="6115533"/>
            <a:ext cx="5435792" cy="30602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Green light length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4E617ED-ED1E-45B9-B0FE-EB62DBA0A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58" y="4746827"/>
            <a:ext cx="775546" cy="7023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C6227B-BCD6-444F-B4D9-478C0024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0" y="5178066"/>
            <a:ext cx="865663" cy="8656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C17281-C38D-4369-85F3-36A99F091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1628">
            <a:off x="1032926" y="5043620"/>
            <a:ext cx="511414" cy="511414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537584D6-C062-41C1-A70C-BC02406ACAAF}"/>
              </a:ext>
            </a:extLst>
          </p:cNvPr>
          <p:cNvSpPr/>
          <p:nvPr/>
        </p:nvSpPr>
        <p:spPr>
          <a:xfrm>
            <a:off x="98587" y="4158907"/>
            <a:ext cx="1998746" cy="561500"/>
          </a:xfrm>
          <a:prstGeom prst="wedgeRoundRectCallout">
            <a:avLst>
              <a:gd name="adj1" fmla="val 3212"/>
              <a:gd name="adj2" fmla="val 94712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Spoof to arrive as late as possible!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2274F3-C849-4927-A974-F8205FCE3F20}"/>
              </a:ext>
            </a:extLst>
          </p:cNvPr>
          <p:cNvSpPr/>
          <p:nvPr/>
        </p:nvSpPr>
        <p:spPr>
          <a:xfrm>
            <a:off x="530420" y="6115970"/>
            <a:ext cx="7206179" cy="31618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Green light length</a:t>
            </a:r>
          </a:p>
        </p:txBody>
      </p:sp>
      <p:pic>
        <p:nvPicPr>
          <p:cNvPr id="6" name="Picture 5" descr="A picture containing umbrella, clipart&#10;&#10;Description generated with high confidence">
            <a:extLst>
              <a:ext uri="{FF2B5EF4-FFF2-40B4-BE49-F238E27FC236}">
                <a16:creationId xmlns:a16="http://schemas.microsoft.com/office/drawing/2014/main" id="{1B9B6B56-722C-4928-A6B4-E52D5B664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767" y="5965489"/>
            <a:ext cx="867959" cy="8679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23D8FF-7FA9-4EEB-9897-824BB4BC66F4}"/>
              </a:ext>
            </a:extLst>
          </p:cNvPr>
          <p:cNvSpPr/>
          <p:nvPr/>
        </p:nvSpPr>
        <p:spPr>
          <a:xfrm>
            <a:off x="7571895" y="6454762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More optimal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E08A07-BF0A-4F05-8ABF-8D9EBF4DC74E}"/>
              </a:ext>
            </a:extLst>
          </p:cNvPr>
          <p:cNvCxnSpPr>
            <a:cxnSpLocks/>
          </p:cNvCxnSpPr>
          <p:nvPr/>
        </p:nvCxnSpPr>
        <p:spPr>
          <a:xfrm>
            <a:off x="7859763" y="4291244"/>
            <a:ext cx="0" cy="664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FC4B4B-185B-423E-9C9E-B7D0F4434CE0}"/>
              </a:ext>
            </a:extLst>
          </p:cNvPr>
          <p:cNvCxnSpPr>
            <a:cxnSpLocks/>
          </p:cNvCxnSpPr>
          <p:nvPr/>
        </p:nvCxnSpPr>
        <p:spPr>
          <a:xfrm>
            <a:off x="8779699" y="4297684"/>
            <a:ext cx="0" cy="664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B4E1580-9800-4C81-9BC6-2E018CBA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662" y="4369639"/>
            <a:ext cx="717364" cy="717364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AC584C7E-DD96-45EC-AFD9-C90493A52879}"/>
              </a:ext>
            </a:extLst>
          </p:cNvPr>
          <p:cNvSpPr/>
          <p:nvPr/>
        </p:nvSpPr>
        <p:spPr>
          <a:xfrm>
            <a:off x="7917070" y="4678842"/>
            <a:ext cx="108646" cy="1086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2">
            <a:extLst>
              <a:ext uri="{FF2B5EF4-FFF2-40B4-BE49-F238E27FC236}">
                <a16:creationId xmlns:a16="http://schemas.microsoft.com/office/drawing/2014/main" id="{84643833-64CA-4E65-AB29-20AFFF1B6F0A}"/>
              </a:ext>
            </a:extLst>
          </p:cNvPr>
          <p:cNvSpPr/>
          <p:nvPr/>
        </p:nvSpPr>
        <p:spPr>
          <a:xfrm>
            <a:off x="7952323" y="4118241"/>
            <a:ext cx="1035241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Delay++</a:t>
            </a:r>
          </a:p>
        </p:txBody>
      </p:sp>
    </p:spTree>
    <p:extLst>
      <p:ext uri="{BB962C8B-B14F-4D97-AF65-F5344CB8AC3E}">
        <p14:creationId xmlns:p14="http://schemas.microsoft.com/office/powerpoint/2010/main" val="2213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33" grpId="0" animBg="1"/>
      <p:bldP spid="34" grpId="0" animBg="1"/>
      <p:bldP spid="11" grpId="0"/>
      <p:bldP spid="11" grpId="1"/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C77F-79D8-4AFA-B400-833D4B03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video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EB8F-F628-46BE-974F-E2118B2E9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0C5AF-1129-44F0-8BC3-518F023F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"/>
    </mc:Choice>
    <mc:Fallback xmlns="">
      <p:transition spd="slow" advTm="425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BC56-F42D-4A2B-BD68-FFEB9D6A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FE846-2824-4450-AB8A-9BE704195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9125"/>
          </a:xfrm>
        </p:spPr>
        <p:txBody>
          <a:bodyPr>
            <a:normAutofit/>
          </a:bodyPr>
          <a:lstStyle/>
          <a:p>
            <a:r>
              <a:rPr lang="en-US" sz="2400" dirty="0"/>
              <a:t>Robust algorithm design for the transition period</a:t>
            </a:r>
          </a:p>
          <a:p>
            <a:pPr lvl="1"/>
            <a:r>
              <a:rPr lang="en-US" sz="2000" dirty="0"/>
              <a:t>Inherently challenging, need joint research efforts in both transportation &amp; security communities</a:t>
            </a:r>
          </a:p>
          <a:p>
            <a:r>
              <a:rPr lang="en-US" altLang="zh-CN" sz="2400" dirty="0"/>
              <a:t>Speed-up control algorithm to avoid sub-optimal config.</a:t>
            </a:r>
          </a:p>
          <a:p>
            <a:pPr lvl="1"/>
            <a:r>
              <a:rPr lang="en-US" sz="2000" dirty="0"/>
              <a:t>E.g., offload computation to a nearby workstation or cloud</a:t>
            </a:r>
          </a:p>
          <a:p>
            <a:r>
              <a:rPr lang="en-US" sz="2400" dirty="0"/>
              <a:t>Data spoofing detection using infrastructure-controlled sensors, e.g., camera</a:t>
            </a:r>
          </a:p>
          <a:p>
            <a:pPr lvl="1"/>
            <a:r>
              <a:rPr lang="en-US" sz="2000" dirty="0"/>
              <a:t>Cross check validity of driving data from OBUs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D5441-CE18-49B5-ABBE-E8AE652A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1BD5F-A601-408A-B382-809EBC0A787E}"/>
              </a:ext>
            </a:extLst>
          </p:cNvPr>
          <p:cNvSpPr/>
          <p:nvPr/>
        </p:nvSpPr>
        <p:spPr>
          <a:xfrm>
            <a:off x="0" y="6539023"/>
            <a:ext cx="9144000" cy="318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</a:rPr>
              <a:t>CV = Connected Vehicle                                 OBU = On-Board Unit                                     RSU =</a:t>
            </a:r>
            <a:r>
              <a:rPr lang="zh-CN" altLang="en-US" sz="1700" dirty="0">
                <a:solidFill>
                  <a:schemeClr val="tx1"/>
                </a:solidFill>
              </a:rPr>
              <a:t> </a:t>
            </a:r>
            <a:r>
              <a:rPr lang="en-US" altLang="zh-CN" sz="1700" dirty="0">
                <a:solidFill>
                  <a:schemeClr val="tx1"/>
                </a:solidFill>
              </a:rPr>
              <a:t>Road-Side Unit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26"/>
    </mc:Choice>
    <mc:Fallback xmlns="">
      <p:transition spd="slow" advTm="78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7FF3-0CE9-425A-90DF-ADBF0DF8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26F90-9C6B-4E6E-9D55-923AC7CD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700" dirty="0"/>
              <a:t>The </a:t>
            </a:r>
            <a:r>
              <a:rPr lang="en-US" sz="2700" b="1" dirty="0"/>
              <a:t>first security analysis </a:t>
            </a:r>
            <a:r>
              <a:rPr lang="en-US" sz="2700" dirty="0"/>
              <a:t>of a CV based transportation system, I-SIG</a:t>
            </a:r>
          </a:p>
          <a:p>
            <a:pPr lvl="1"/>
            <a:r>
              <a:rPr lang="en-US" sz="2300" dirty="0"/>
              <a:t>Discover new vulnerability &amp; analyze causes</a:t>
            </a:r>
          </a:p>
          <a:p>
            <a:pPr lvl="2"/>
            <a:r>
              <a:rPr lang="en-US" sz="2000" i="1" dirty="0"/>
              <a:t>Current control algorithm design &amp; config. are </a:t>
            </a:r>
            <a:r>
              <a:rPr lang="en-US" sz="2000" b="1" i="1" dirty="0"/>
              <a:t>highly vulnerable</a:t>
            </a:r>
          </a:p>
          <a:p>
            <a:pPr lvl="1"/>
            <a:r>
              <a:rPr lang="en-US" sz="2300" dirty="0"/>
              <a:t>Construct &amp; evaluate exploits to show the severity in practice</a:t>
            </a:r>
            <a:endParaRPr lang="en-US" sz="2000" dirty="0"/>
          </a:p>
          <a:p>
            <a:pPr lvl="1"/>
            <a:r>
              <a:rPr lang="en-US" sz="2300" dirty="0"/>
              <a:t>Propose defense directions based on the analysis insights</a:t>
            </a:r>
          </a:p>
          <a:p>
            <a:r>
              <a:rPr lang="en-US" sz="2700" dirty="0"/>
              <a:t>Hope to inspire follow-up studies</a:t>
            </a:r>
          </a:p>
          <a:p>
            <a:pPr lvl="1"/>
            <a:r>
              <a:rPr lang="en-US" sz="2300" dirty="0"/>
              <a:t>E.g., other attack goals, other types of CV systems (</a:t>
            </a:r>
            <a:r>
              <a:rPr lang="en-US" sz="2300" b="1" i="1" dirty="0"/>
              <a:t>60+ open sourced</a:t>
            </a:r>
            <a:r>
              <a:rPr lang="en-US" sz="2300" dirty="0"/>
              <a:t>), defense solutions</a:t>
            </a:r>
          </a:p>
          <a:p>
            <a:r>
              <a:rPr lang="en-US" sz="2700" dirty="0"/>
              <a:t>Reported to USDOT CV Pilot Program office &amp; sites (NYC and Tampa)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A32DF-28D0-48C7-A3AF-38B93CDD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FC7D0-88D1-4647-A81E-BCD87E52FF71}"/>
              </a:ext>
            </a:extLst>
          </p:cNvPr>
          <p:cNvSpPr/>
          <p:nvPr/>
        </p:nvSpPr>
        <p:spPr>
          <a:xfrm>
            <a:off x="0" y="6539023"/>
            <a:ext cx="9144000" cy="318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</a:rPr>
              <a:t>CV = Connected Vehicle                                                USDOT = United States Department of Transportation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C2F60B-20E5-46F7-B6E1-6C714A1CC706}"/>
              </a:ext>
            </a:extLst>
          </p:cNvPr>
          <p:cNvSpPr/>
          <p:nvPr/>
        </p:nvSpPr>
        <p:spPr>
          <a:xfrm>
            <a:off x="0" y="592110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altLang="zh-CN" sz="2800" b="1" u="sng" dirty="0">
                <a:solidFill>
                  <a:srgbClr val="FF0000"/>
                </a:solidFill>
              </a:rPr>
              <a:t>https://tinyurl.com/congestion-attack</a:t>
            </a:r>
          </a:p>
        </p:txBody>
      </p:sp>
    </p:spTree>
    <p:extLst>
      <p:ext uri="{BB962C8B-B14F-4D97-AF65-F5344CB8AC3E}">
        <p14:creationId xmlns:p14="http://schemas.microsoft.com/office/powerpoint/2010/main" val="6548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46"/>
    </mc:Choice>
    <mc:Fallback xmlns="">
      <p:transition spd="slow" advTm="5334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Questions?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6"/>
    </mc:Choice>
    <mc:Fallback xmlns="">
      <p:transition spd="slow" advTm="52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83B6469-C5B5-472A-A900-68976A0A99F1}"/>
              </a:ext>
            </a:extLst>
          </p:cNvPr>
          <p:cNvSpPr/>
          <p:nvPr/>
        </p:nvSpPr>
        <p:spPr>
          <a:xfrm>
            <a:off x="0" y="6539023"/>
            <a:ext cx="9144000" cy="318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</a:rPr>
              <a:t>CV = Connected Vehicle                                 OBU = On-Board Unit                                     RSU =</a:t>
            </a:r>
            <a:r>
              <a:rPr lang="zh-CN" altLang="en-US" sz="1700" dirty="0">
                <a:solidFill>
                  <a:schemeClr val="tx1"/>
                </a:solidFill>
              </a:rPr>
              <a:t> </a:t>
            </a:r>
            <a:r>
              <a:rPr lang="en-US" altLang="zh-CN" sz="1700" dirty="0">
                <a:solidFill>
                  <a:schemeClr val="tx1"/>
                </a:solidFill>
              </a:rPr>
              <a:t>Road-Side Unit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6814-084B-488B-8922-F07A8FAA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Background: Connected Vehicle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D710-A425-46A6-BD7E-29F4475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Wirelessly connect vehicles &amp; infrastructure</a:t>
            </a:r>
          </a:p>
          <a:p>
            <a:r>
              <a:rPr lang="en-US" sz="2800" b="1" dirty="0"/>
              <a:t>Goal</a:t>
            </a:r>
            <a:r>
              <a:rPr lang="en-US" sz="2800" dirty="0"/>
              <a:t>: Dramatically improve mobility, safety, environmental impact, &amp; public agency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A95A-DC44-4408-B5FD-FEC5A73D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0C2A0-8867-44F7-BD18-381238AC3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03" b="5045"/>
          <a:stretch/>
        </p:blipFill>
        <p:spPr>
          <a:xfrm>
            <a:off x="3394832" y="5177604"/>
            <a:ext cx="1029542" cy="721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F6A4A1-190E-45B8-87E9-D390957B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483" y="3993763"/>
            <a:ext cx="1010132" cy="1010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374EEA-6545-45A4-912B-3CE87FF4C3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6" r="3176"/>
          <a:stretch/>
        </p:blipFill>
        <p:spPr>
          <a:xfrm>
            <a:off x="3394832" y="4121270"/>
            <a:ext cx="1023621" cy="717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63CC3F-9DC8-4A8E-A094-1ACFC0EED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520" y="5137050"/>
            <a:ext cx="653087" cy="7683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0ABEB2A-4EFC-40C8-BB47-064003AFFF88}"/>
              </a:ext>
            </a:extLst>
          </p:cNvPr>
          <p:cNvSpPr/>
          <p:nvPr/>
        </p:nvSpPr>
        <p:spPr>
          <a:xfrm>
            <a:off x="3164521" y="3993763"/>
            <a:ext cx="3012829" cy="95365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92D5DE-E15D-483F-A3D8-2726D6B5D069}"/>
              </a:ext>
            </a:extLst>
          </p:cNvPr>
          <p:cNvSpPr/>
          <p:nvPr/>
        </p:nvSpPr>
        <p:spPr>
          <a:xfrm>
            <a:off x="3164521" y="5069226"/>
            <a:ext cx="3012830" cy="95365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DA5D7C-3122-442D-BDCD-C94C555172E3}"/>
              </a:ext>
            </a:extLst>
          </p:cNvPr>
          <p:cNvCxnSpPr/>
          <p:nvPr/>
        </p:nvCxnSpPr>
        <p:spPr>
          <a:xfrm>
            <a:off x="4530259" y="4498829"/>
            <a:ext cx="3985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BE65E7-D7D0-437B-852E-2043E7F42B38}"/>
              </a:ext>
            </a:extLst>
          </p:cNvPr>
          <p:cNvCxnSpPr/>
          <p:nvPr/>
        </p:nvCxnSpPr>
        <p:spPr>
          <a:xfrm>
            <a:off x="4530259" y="5565685"/>
            <a:ext cx="3985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BF7EEE3-3736-4C6B-8508-BB84E2C42494}"/>
              </a:ext>
            </a:extLst>
          </p:cNvPr>
          <p:cNvSpPr/>
          <p:nvPr/>
        </p:nvSpPr>
        <p:spPr>
          <a:xfrm>
            <a:off x="3954551" y="5623371"/>
            <a:ext cx="463101" cy="2528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1652F-6920-46A5-94AA-70106025DF23}"/>
              </a:ext>
            </a:extLst>
          </p:cNvPr>
          <p:cNvSpPr/>
          <p:nvPr/>
        </p:nvSpPr>
        <p:spPr>
          <a:xfrm>
            <a:off x="3401858" y="4571629"/>
            <a:ext cx="497417" cy="2528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532E5-E772-485E-81B7-0EE1AAE8C461}"/>
              </a:ext>
            </a:extLst>
          </p:cNvPr>
          <p:cNvSpPr/>
          <p:nvPr/>
        </p:nvSpPr>
        <p:spPr>
          <a:xfrm>
            <a:off x="3883774" y="5573140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RSU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7F9ABB-D96F-4AB0-9F2F-1FB72D5DE383}"/>
              </a:ext>
            </a:extLst>
          </p:cNvPr>
          <p:cNvSpPr/>
          <p:nvPr/>
        </p:nvSpPr>
        <p:spPr>
          <a:xfrm>
            <a:off x="3335239" y="451797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OBU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3A46B6-FE39-4281-A9AC-2EDEA8BFEBDD}"/>
              </a:ext>
            </a:extLst>
          </p:cNvPr>
          <p:cNvSpPr/>
          <p:nvPr/>
        </p:nvSpPr>
        <p:spPr>
          <a:xfrm>
            <a:off x="2912038" y="3383052"/>
            <a:ext cx="3485121" cy="2781300"/>
          </a:xfrm>
          <a:prstGeom prst="rect">
            <a:avLst/>
          </a:prstGeom>
          <a:noFill/>
          <a:ln w="57150">
            <a:solidFill>
              <a:srgbClr val="0043C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3769A5-C3FE-43FD-A894-42D9B0841115}"/>
              </a:ext>
            </a:extLst>
          </p:cNvPr>
          <p:cNvSpPr/>
          <p:nvPr/>
        </p:nvSpPr>
        <p:spPr>
          <a:xfrm>
            <a:off x="2912038" y="3424188"/>
            <a:ext cx="3485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43C8"/>
                </a:solidFill>
              </a:rPr>
              <a:t>CV </a:t>
            </a:r>
            <a:r>
              <a:rPr lang="en-US" altLang="zh-CN" sz="2800" b="1" dirty="0">
                <a:solidFill>
                  <a:srgbClr val="0043C8"/>
                </a:solidFill>
              </a:rPr>
              <a:t>technology</a:t>
            </a:r>
            <a:endParaRPr lang="en-US" sz="2800" b="1" dirty="0">
              <a:solidFill>
                <a:srgbClr val="0043C8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FF250E8-61B8-40DC-8232-C9E0168F9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081" y="4702636"/>
            <a:ext cx="1265748" cy="12657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3D21C7-EF78-4D6E-9AC0-1AD7C3546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193" y="2634127"/>
            <a:ext cx="1850707" cy="18507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72AAB6-8947-4230-B86F-DCD1B9B82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787" y="4725184"/>
            <a:ext cx="1219200" cy="1219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ED529A-462C-4467-A269-BABA48405D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3903" y="2754904"/>
            <a:ext cx="1617446" cy="161744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E60308C-22B9-4C5C-832D-E74B4C7970ED}"/>
              </a:ext>
            </a:extLst>
          </p:cNvPr>
          <p:cNvSpPr/>
          <p:nvPr/>
        </p:nvSpPr>
        <p:spPr>
          <a:xfrm>
            <a:off x="867307" y="4011436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Mobility</a:t>
            </a:r>
            <a:endParaRPr lang="en-US" sz="2400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DE1853-861D-4868-9500-F5A4DCB68A9C}"/>
              </a:ext>
            </a:extLst>
          </p:cNvPr>
          <p:cNvSpPr/>
          <p:nvPr/>
        </p:nvSpPr>
        <p:spPr>
          <a:xfrm>
            <a:off x="6924939" y="4025346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Safety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ADAAF9-7604-4FAF-BCC2-FCEE2D0C870F}"/>
              </a:ext>
            </a:extLst>
          </p:cNvPr>
          <p:cNvSpPr/>
          <p:nvPr/>
        </p:nvSpPr>
        <p:spPr>
          <a:xfrm>
            <a:off x="411246" y="5822039"/>
            <a:ext cx="2151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/>
              <a:t>Environmental</a:t>
            </a:r>
          </a:p>
          <a:p>
            <a:pPr algn="ctr"/>
            <a:r>
              <a:rPr lang="en-US" sz="2400" b="1" i="1" dirty="0"/>
              <a:t>impact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980B94-5171-4505-AF83-462121FD95D4}"/>
              </a:ext>
            </a:extLst>
          </p:cNvPr>
          <p:cNvSpPr/>
          <p:nvPr/>
        </p:nvSpPr>
        <p:spPr>
          <a:xfrm>
            <a:off x="6382950" y="5825803"/>
            <a:ext cx="2400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Public agency operations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AABFA4D-DF61-4D25-9200-3F01E802FF6C}"/>
              </a:ext>
            </a:extLst>
          </p:cNvPr>
          <p:cNvCxnSpPr/>
          <p:nvPr/>
        </p:nvCxnSpPr>
        <p:spPr>
          <a:xfrm>
            <a:off x="6526354" y="3746354"/>
            <a:ext cx="398585" cy="0"/>
          </a:xfrm>
          <a:prstGeom prst="straightConnector1">
            <a:avLst/>
          </a:prstGeom>
          <a:ln w="76200"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E8619C5-5841-4BB6-A60D-0CD2BACE4640}"/>
              </a:ext>
            </a:extLst>
          </p:cNvPr>
          <p:cNvCxnSpPr/>
          <p:nvPr/>
        </p:nvCxnSpPr>
        <p:spPr>
          <a:xfrm>
            <a:off x="6531496" y="5489188"/>
            <a:ext cx="398585" cy="0"/>
          </a:xfrm>
          <a:prstGeom prst="straightConnector1">
            <a:avLst/>
          </a:prstGeom>
          <a:ln w="76200"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EE5378-A5EF-4C8B-837D-31E00409D7CD}"/>
              </a:ext>
            </a:extLst>
          </p:cNvPr>
          <p:cNvCxnSpPr>
            <a:cxnSpLocks/>
          </p:cNvCxnSpPr>
          <p:nvPr/>
        </p:nvCxnSpPr>
        <p:spPr>
          <a:xfrm flipH="1">
            <a:off x="2432807" y="5489188"/>
            <a:ext cx="405092" cy="20802"/>
          </a:xfrm>
          <a:prstGeom prst="straightConnector1">
            <a:avLst/>
          </a:prstGeom>
          <a:ln w="76200"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0E685A5-A405-4E6C-A7CF-9820C57C3437}"/>
              </a:ext>
            </a:extLst>
          </p:cNvPr>
          <p:cNvCxnSpPr>
            <a:cxnSpLocks/>
          </p:cNvCxnSpPr>
          <p:nvPr/>
        </p:nvCxnSpPr>
        <p:spPr>
          <a:xfrm flipH="1">
            <a:off x="2423282" y="3698488"/>
            <a:ext cx="405092" cy="20802"/>
          </a:xfrm>
          <a:prstGeom prst="straightConnector1">
            <a:avLst/>
          </a:prstGeom>
          <a:ln w="76200"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736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87"/>
    </mc:Choice>
    <mc:Fallback xmlns="">
      <p:transition spd="slow" advTm="38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 animBg="1"/>
      <p:bldP spid="22" grpId="0" animBg="1"/>
      <p:bldP spid="24" grpId="0" animBg="1"/>
      <p:bldP spid="25" grpId="0"/>
      <p:bldP spid="26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6C45E-D2F0-4DCC-8AB1-ECB2C23AF97C}"/>
              </a:ext>
            </a:extLst>
          </p:cNvPr>
          <p:cNvSpPr/>
          <p:nvPr/>
        </p:nvSpPr>
        <p:spPr>
          <a:xfrm>
            <a:off x="0" y="6539023"/>
            <a:ext cx="9144000" cy="318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</a:rPr>
              <a:t>CV = Connected Vehicle                                                USDOT = United States Department of Transportation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EBB3C-2C72-440C-A666-0C127B70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Recent advances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3CD7-62E0-4808-A49B-8208667F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090"/>
          </a:xfrm>
        </p:spPr>
        <p:txBody>
          <a:bodyPr>
            <a:normAutofit/>
          </a:bodyPr>
          <a:lstStyle/>
          <a:p>
            <a:r>
              <a:rPr lang="en-US" sz="2700" dirty="0"/>
              <a:t>Will </a:t>
            </a:r>
            <a:r>
              <a:rPr lang="en-US" sz="2700" b="1" i="1" dirty="0"/>
              <a:t>soon</a:t>
            </a:r>
            <a:r>
              <a:rPr lang="en-US" sz="2700" dirty="0"/>
              <a:t> transform transportation systems today</a:t>
            </a:r>
          </a:p>
          <a:p>
            <a:r>
              <a:rPr lang="en-US" sz="2700" dirty="0"/>
              <a:t>2016.9, USDOT launched </a:t>
            </a:r>
            <a:r>
              <a:rPr lang="en-US" sz="2700" b="1" dirty="0"/>
              <a:t>CV Pilot Program</a:t>
            </a:r>
          </a:p>
          <a:p>
            <a:pPr lvl="1"/>
            <a:r>
              <a:rPr lang="en-US" sz="2300" dirty="0"/>
              <a:t>National effort to deploy, test, &amp; operationalize CV-based transportation systems</a:t>
            </a:r>
          </a:p>
          <a:p>
            <a:pPr lvl="1"/>
            <a:r>
              <a:rPr lang="en-US" altLang="zh-CN" sz="2300" dirty="0"/>
              <a:t>Launched in </a:t>
            </a:r>
            <a:r>
              <a:rPr lang="en-US" altLang="zh-CN" sz="2300" b="1" dirty="0"/>
              <a:t>3 sites</a:t>
            </a:r>
            <a:endParaRPr lang="en-US" altLang="zh-CN" sz="2300" dirty="0"/>
          </a:p>
          <a:p>
            <a:pPr lvl="1"/>
            <a:endParaRPr lang="en-US" altLang="zh-CN" sz="2300" dirty="0"/>
          </a:p>
          <a:p>
            <a:pPr lvl="1"/>
            <a:endParaRPr lang="en-US" altLang="zh-CN" sz="2300" dirty="0"/>
          </a:p>
          <a:p>
            <a:pPr marL="457200" lvl="1" indent="0">
              <a:buNone/>
            </a:pPr>
            <a:endParaRPr lang="en-US" altLang="zh-CN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1CC14-C477-4585-A720-C31A5DEC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465C7-2998-43CA-8B99-FAD13BEAE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3" r="10647"/>
          <a:stretch/>
        </p:blipFill>
        <p:spPr>
          <a:xfrm>
            <a:off x="1417717" y="4036951"/>
            <a:ext cx="1755145" cy="1654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B5D4E-028F-411E-9935-DC98983A9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955" y="4036951"/>
            <a:ext cx="1616824" cy="1616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77A3D8-90B5-4922-88EE-406E95686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7473"/>
          <a:stretch/>
        </p:blipFill>
        <p:spPr>
          <a:xfrm>
            <a:off x="3639758" y="4026083"/>
            <a:ext cx="1755144" cy="169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0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4"/>
    </mc:Choice>
    <mc:Fallback xmlns="">
      <p:transition spd="slow" advTm="35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6814-084B-488B-8922-F07A8FAA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Cybersecurity of CV-based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D710-A425-46A6-BD7E-29F4475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However, such dramatically increased connectivity also opens a new door for </a:t>
            </a:r>
            <a:r>
              <a:rPr lang="en-US" sz="2800" b="1" dirty="0"/>
              <a:t>cyber attacks</a:t>
            </a:r>
          </a:p>
          <a:p>
            <a:r>
              <a:rPr lang="en-US" sz="2800" b="1" dirty="0"/>
              <a:t>Highly important</a:t>
            </a:r>
            <a:r>
              <a:rPr lang="en-US" sz="2800" dirty="0"/>
              <a:t> to understand potential security vulnerabilities &amp; new security challenges</a:t>
            </a:r>
          </a:p>
          <a:p>
            <a:pPr lvl="1"/>
            <a:r>
              <a:rPr lang="en-US" sz="2400" dirty="0"/>
              <a:t>Need to ensure </a:t>
            </a:r>
            <a:r>
              <a:rPr lang="en-US" sz="2400" b="1" i="1" dirty="0"/>
              <a:t>security</a:t>
            </a:r>
            <a:r>
              <a:rPr lang="en-US" sz="2400" dirty="0"/>
              <a:t> &amp; </a:t>
            </a:r>
            <a:r>
              <a:rPr lang="en-US" sz="2400" b="1" i="1" dirty="0"/>
              <a:t>safety</a:t>
            </a:r>
            <a:r>
              <a:rPr lang="en-US" sz="2400" dirty="0"/>
              <a:t> for vehicles, transportation infrastructure, drivers &amp; pedestrians</a:t>
            </a:r>
          </a:p>
          <a:p>
            <a:pPr lvl="1"/>
            <a:r>
              <a:rPr lang="en-US" sz="2400" dirty="0"/>
              <a:t>Need to perform study </a:t>
            </a:r>
            <a:r>
              <a:rPr lang="en-US" sz="2400" b="1" i="1" dirty="0"/>
              <a:t>now</a:t>
            </a:r>
            <a:r>
              <a:rPr lang="en-US" sz="2400" dirty="0"/>
              <a:t> so that they can be proactively addressed before nationwide deployment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A95A-DC44-4408-B5FD-FEC5A73D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8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7"/>
    </mc:Choice>
    <mc:Fallback xmlns="">
      <p:transition spd="slow" advTm="43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73A4-2A4F-4D5B-832E-86880D10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 security analysis of CV-based transp.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8DF5F-468B-4DD6-B429-EF0930F0E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Target</a:t>
            </a:r>
            <a:r>
              <a:rPr lang="en-US" sz="2700" dirty="0"/>
              <a:t>: Intelligent Traffic Signal System (I-SIG)</a:t>
            </a:r>
          </a:p>
          <a:p>
            <a:pPr lvl="1"/>
            <a:r>
              <a:rPr lang="en-US" sz="2300" dirty="0"/>
              <a:t>Use real-time CV data for intelligent signal control</a:t>
            </a:r>
          </a:p>
          <a:p>
            <a:pPr lvl="1"/>
            <a:r>
              <a:rPr lang="en-US" sz="2300" dirty="0"/>
              <a:t>USDOT sponsored design &amp; </a:t>
            </a:r>
            <a:r>
              <a:rPr lang="en-US" sz="2300" dirty="0" err="1"/>
              <a:t>impl</a:t>
            </a:r>
            <a:r>
              <a:rPr lang="en-US" sz="2300" dirty="0"/>
              <a:t>.</a:t>
            </a:r>
          </a:p>
          <a:p>
            <a:pPr lvl="1"/>
            <a:r>
              <a:rPr lang="en-US" sz="2300" dirty="0"/>
              <a:t>Fully implemented &amp; tested in Anthem, AZ, &amp; Palo Alto, CA</a:t>
            </a:r>
          </a:p>
          <a:p>
            <a:pPr lvl="2"/>
            <a:r>
              <a:rPr lang="en-US" sz="1900" dirty="0"/>
              <a:t>26.6% reduction in total vehicle delay</a:t>
            </a:r>
          </a:p>
          <a:p>
            <a:pPr lvl="1"/>
            <a:r>
              <a:rPr lang="en-US" sz="2300" dirty="0"/>
              <a:t>Under deployment in NYC and Tampa, 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D762F-FB1F-4459-A2AA-F89C17B6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8FD632-DEA3-4B5B-A67F-2F3CF9FB0A2C}"/>
              </a:ext>
            </a:extLst>
          </p:cNvPr>
          <p:cNvCxnSpPr/>
          <p:nvPr/>
        </p:nvCxnSpPr>
        <p:spPr>
          <a:xfrm>
            <a:off x="1170039" y="4807972"/>
            <a:ext cx="45228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A7BF6B-7BEB-4FB6-8BE4-793FF2B82513}"/>
              </a:ext>
            </a:extLst>
          </p:cNvPr>
          <p:cNvCxnSpPr/>
          <p:nvPr/>
        </p:nvCxnSpPr>
        <p:spPr>
          <a:xfrm>
            <a:off x="1170039" y="6410633"/>
            <a:ext cx="45228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850048-1B06-481A-8BA6-108D62352CDD}"/>
              </a:ext>
            </a:extLst>
          </p:cNvPr>
          <p:cNvCxnSpPr/>
          <p:nvPr/>
        </p:nvCxnSpPr>
        <p:spPr>
          <a:xfrm>
            <a:off x="1174954" y="5648629"/>
            <a:ext cx="4522838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6470B07-35A8-4781-ADDD-A42E38FE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31" y="4767962"/>
            <a:ext cx="942376" cy="9423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A8075C-CBAC-40C2-AB38-34F961F8CD4C}"/>
              </a:ext>
            </a:extLst>
          </p:cNvPr>
          <p:cNvSpPr/>
          <p:nvPr/>
        </p:nvSpPr>
        <p:spPr>
          <a:xfrm>
            <a:off x="7084999" y="4475574"/>
            <a:ext cx="1061509" cy="584775"/>
          </a:xfrm>
          <a:prstGeom prst="rect">
            <a:avLst/>
          </a:prstGeom>
          <a:ln w="57150">
            <a:solidFill>
              <a:srgbClr val="0043C8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43C8"/>
                </a:solidFill>
              </a:rPr>
              <a:t>I-SIG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4C1C72-4D0C-462A-A795-940BA037D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3" b="5045"/>
          <a:stretch/>
        </p:blipFill>
        <p:spPr>
          <a:xfrm>
            <a:off x="4447005" y="4339707"/>
            <a:ext cx="1248820" cy="875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35E257-3DF4-4D13-845F-9A221DD56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1628">
            <a:off x="2196867" y="4462005"/>
            <a:ext cx="885305" cy="88530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556244-386E-4084-BCB9-766E8445487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576765" y="4767962"/>
            <a:ext cx="1508234" cy="9586"/>
          </a:xfrm>
          <a:prstGeom prst="straightConnector1">
            <a:avLst/>
          </a:prstGeom>
          <a:ln w="57150"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A98579-2524-4875-A6FD-09D2C4CABC54}"/>
              </a:ext>
            </a:extLst>
          </p:cNvPr>
          <p:cNvCxnSpPr>
            <a:cxnSpLocks/>
          </p:cNvCxnSpPr>
          <p:nvPr/>
        </p:nvCxnSpPr>
        <p:spPr>
          <a:xfrm flipH="1">
            <a:off x="6764595" y="5714155"/>
            <a:ext cx="841541" cy="0"/>
          </a:xfrm>
          <a:prstGeom prst="straightConnector1">
            <a:avLst/>
          </a:prstGeom>
          <a:ln w="57150"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8178F2-8C15-4600-8C19-7BE1358CE734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595359" y="5060349"/>
            <a:ext cx="20395" cy="653806"/>
          </a:xfrm>
          <a:prstGeom prst="line">
            <a:avLst/>
          </a:prstGeom>
          <a:ln w="57150">
            <a:solidFill>
              <a:srgbClr val="0043C8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A85109E-274D-4CC9-9829-B812BA437BFD}"/>
              </a:ext>
            </a:extLst>
          </p:cNvPr>
          <p:cNvSpPr/>
          <p:nvPr/>
        </p:nvSpPr>
        <p:spPr>
          <a:xfrm>
            <a:off x="7656878" y="5217726"/>
            <a:ext cx="988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43C8"/>
                </a:solidFill>
              </a:rPr>
              <a:t>Control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C455B6-5C81-4B34-AEE0-C25C28FEE1B5}"/>
              </a:ext>
            </a:extLst>
          </p:cNvPr>
          <p:cNvSpPr/>
          <p:nvPr/>
        </p:nvSpPr>
        <p:spPr>
          <a:xfrm>
            <a:off x="5675435" y="4046615"/>
            <a:ext cx="1429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43C8"/>
                </a:solidFill>
              </a:rPr>
              <a:t>Real-time CV data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F1E6B5-BF4D-49A7-8821-CF78F1089D66}"/>
              </a:ext>
            </a:extLst>
          </p:cNvPr>
          <p:cNvCxnSpPr>
            <a:cxnSpLocks/>
          </p:cNvCxnSpPr>
          <p:nvPr/>
        </p:nvCxnSpPr>
        <p:spPr>
          <a:xfrm flipV="1">
            <a:off x="3057831" y="4641570"/>
            <a:ext cx="1452129" cy="186198"/>
          </a:xfrm>
          <a:prstGeom prst="straightConnector1">
            <a:avLst/>
          </a:prstGeom>
          <a:ln w="57150">
            <a:solidFill>
              <a:srgbClr val="0043C8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E87F8E-0DFF-4261-BE8D-EE44889FCE66}"/>
              </a:ext>
            </a:extLst>
          </p:cNvPr>
          <p:cNvCxnSpPr>
            <a:cxnSpLocks/>
          </p:cNvCxnSpPr>
          <p:nvPr/>
        </p:nvCxnSpPr>
        <p:spPr>
          <a:xfrm flipV="1">
            <a:off x="4121538" y="5131768"/>
            <a:ext cx="582675" cy="409336"/>
          </a:xfrm>
          <a:prstGeom prst="straightConnector1">
            <a:avLst/>
          </a:prstGeom>
          <a:ln w="57150">
            <a:solidFill>
              <a:srgbClr val="0043C8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A7CC6B1B-8538-4CEE-976D-C657BC371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07" y="5579391"/>
            <a:ext cx="942376" cy="9423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39A211-21E7-4FB6-9CE6-941B8EF94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1628">
            <a:off x="3291643" y="5273434"/>
            <a:ext cx="885305" cy="88530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CB3D7CC-593F-4F63-A00F-3443F9855B21}"/>
              </a:ext>
            </a:extLst>
          </p:cNvPr>
          <p:cNvSpPr/>
          <p:nvPr/>
        </p:nvSpPr>
        <p:spPr>
          <a:xfrm>
            <a:off x="5239416" y="4946905"/>
            <a:ext cx="463101" cy="2528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40D782-BE54-41CB-93C0-E5104225C5B2}"/>
              </a:ext>
            </a:extLst>
          </p:cNvPr>
          <p:cNvSpPr/>
          <p:nvPr/>
        </p:nvSpPr>
        <p:spPr>
          <a:xfrm>
            <a:off x="5168639" y="4896674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RSU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B0CC5A5-6D4F-432B-9295-DDAF30B1D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259" y="5157481"/>
            <a:ext cx="823584" cy="96892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B5EC363-A576-465D-AB1E-FEC0BEDAFDD3}"/>
              </a:ext>
            </a:extLst>
          </p:cNvPr>
          <p:cNvSpPr/>
          <p:nvPr/>
        </p:nvSpPr>
        <p:spPr>
          <a:xfrm>
            <a:off x="0" y="6539023"/>
            <a:ext cx="9144000" cy="3189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chemeClr val="tx1"/>
                </a:solidFill>
              </a:rPr>
              <a:t>CV = Connected Vehicle                                 OBU = On-Board Unit                                     RSU =</a:t>
            </a:r>
            <a:r>
              <a:rPr lang="zh-CN" altLang="en-US" sz="1700" dirty="0">
                <a:solidFill>
                  <a:schemeClr val="tx1"/>
                </a:solidFill>
              </a:rPr>
              <a:t> </a:t>
            </a:r>
            <a:r>
              <a:rPr lang="en-US" altLang="zh-CN" sz="1700" dirty="0">
                <a:solidFill>
                  <a:schemeClr val="tx1"/>
                </a:solidFill>
              </a:rPr>
              <a:t>Road-Side Unit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4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82"/>
    </mc:Choice>
    <mc:Fallback xmlns="">
      <p:transition spd="slow" advTm="68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2" grpId="0"/>
      <p:bldP spid="33" grpId="0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A543-9179-46F7-BF80-96823E83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EDEB-88E5-464C-A6A5-F8C66E1F1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Malicious vehicle owners deliberately control the OBU to send spoofed data</a:t>
            </a:r>
          </a:p>
          <a:p>
            <a:pPr lvl="1"/>
            <a:r>
              <a:rPr lang="en-US" sz="2000" dirty="0"/>
              <a:t>OBU is compromised physically</a:t>
            </a:r>
            <a:r>
              <a:rPr lang="en-US" sz="2000" baseline="30000" dirty="0"/>
              <a:t>1</a:t>
            </a:r>
            <a:r>
              <a:rPr lang="en-US" sz="2000" dirty="0"/>
              <a:t>, wirelessly</a:t>
            </a:r>
            <a:r>
              <a:rPr lang="en-US" sz="2000" baseline="30000" dirty="0"/>
              <a:t>2</a:t>
            </a:r>
            <a:r>
              <a:rPr lang="en-US" sz="2000" dirty="0"/>
              <a:t>, or by malware</a:t>
            </a:r>
            <a:r>
              <a:rPr lang="en-US" sz="2000" baseline="30000" dirty="0"/>
              <a:t>3</a:t>
            </a:r>
          </a:p>
          <a:p>
            <a:r>
              <a:rPr lang="en-US" sz="2800" dirty="0"/>
              <a:t>Can only spoof data, e.g., location &amp; speed</a:t>
            </a:r>
          </a:p>
          <a:p>
            <a:pPr lvl="1"/>
            <a:r>
              <a:rPr lang="en-US" sz="2000" dirty="0"/>
              <a:t>Can’t spoof identity due to USDOT’s vehicle certificate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BCAD-0B93-414C-8ADD-4637EF22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5B2045-6024-437D-BCCA-3F7F3208117C}"/>
              </a:ext>
            </a:extLst>
          </p:cNvPr>
          <p:cNvCxnSpPr/>
          <p:nvPr/>
        </p:nvCxnSpPr>
        <p:spPr>
          <a:xfrm>
            <a:off x="1170039" y="4807972"/>
            <a:ext cx="45228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9B066C-F9D9-46CF-97A3-88325F5C7A33}"/>
              </a:ext>
            </a:extLst>
          </p:cNvPr>
          <p:cNvCxnSpPr/>
          <p:nvPr/>
        </p:nvCxnSpPr>
        <p:spPr>
          <a:xfrm>
            <a:off x="1170039" y="6410633"/>
            <a:ext cx="45228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801C1F-B04B-4466-9059-0CA2CB59FE78}"/>
              </a:ext>
            </a:extLst>
          </p:cNvPr>
          <p:cNvCxnSpPr/>
          <p:nvPr/>
        </p:nvCxnSpPr>
        <p:spPr>
          <a:xfrm>
            <a:off x="1174954" y="5648629"/>
            <a:ext cx="4522838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6A3AC3A-F67B-4A6F-B7D8-CA0A8FF32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31" y="4767962"/>
            <a:ext cx="942376" cy="9423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F4116A-A70F-4555-92E1-25C4F874399F}"/>
              </a:ext>
            </a:extLst>
          </p:cNvPr>
          <p:cNvSpPr/>
          <p:nvPr/>
        </p:nvSpPr>
        <p:spPr>
          <a:xfrm>
            <a:off x="7086754" y="4475574"/>
            <a:ext cx="1061509" cy="584775"/>
          </a:xfrm>
          <a:prstGeom prst="rect">
            <a:avLst/>
          </a:prstGeom>
          <a:ln w="57150">
            <a:solidFill>
              <a:srgbClr val="0043C8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43C8"/>
                </a:solidFill>
              </a:rPr>
              <a:t>I-SIG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C9CC2E-2082-4D81-BD37-5968D2BB8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3" b="5045"/>
          <a:stretch/>
        </p:blipFill>
        <p:spPr>
          <a:xfrm>
            <a:off x="4447005" y="4339707"/>
            <a:ext cx="1248820" cy="875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1AABBB-1289-4105-8391-213FCF517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1628">
            <a:off x="2196867" y="4462005"/>
            <a:ext cx="885305" cy="88530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8DE-6B14-4105-B49E-2CB09AF7EC4C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470965" y="4767962"/>
            <a:ext cx="1615789" cy="74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8BE6FB-8EA3-430F-B656-A35083705636}"/>
              </a:ext>
            </a:extLst>
          </p:cNvPr>
          <p:cNvCxnSpPr>
            <a:cxnSpLocks/>
          </p:cNvCxnSpPr>
          <p:nvPr/>
        </p:nvCxnSpPr>
        <p:spPr>
          <a:xfrm flipH="1">
            <a:off x="6784992" y="5714155"/>
            <a:ext cx="83251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18B77-F956-4DAE-9E47-B993D54F3056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597114" y="5060349"/>
            <a:ext cx="20395" cy="65380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C3F59E9-A08D-4E66-A56B-045DDC8402BA}"/>
              </a:ext>
            </a:extLst>
          </p:cNvPr>
          <p:cNvSpPr/>
          <p:nvPr/>
        </p:nvSpPr>
        <p:spPr>
          <a:xfrm>
            <a:off x="7744440" y="5216113"/>
            <a:ext cx="1233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Influence signal control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935A77-F88A-4E39-9AE8-DB8BDFDEEA9A}"/>
              </a:ext>
            </a:extLst>
          </p:cNvPr>
          <p:cNvSpPr/>
          <p:nvPr/>
        </p:nvSpPr>
        <p:spPr>
          <a:xfrm>
            <a:off x="2679484" y="4077549"/>
            <a:ext cx="1429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Spoofed CV data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A7E552-DE8C-4686-B504-9083FB64CFD4}"/>
              </a:ext>
            </a:extLst>
          </p:cNvPr>
          <p:cNvCxnSpPr>
            <a:cxnSpLocks/>
          </p:cNvCxnSpPr>
          <p:nvPr/>
        </p:nvCxnSpPr>
        <p:spPr>
          <a:xfrm flipV="1">
            <a:off x="3057831" y="4641570"/>
            <a:ext cx="1452129" cy="18619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C47B630-BF1F-43D7-9FC7-AB7000DB9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07" y="5579391"/>
            <a:ext cx="942376" cy="9423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616329-3B35-4956-9B95-DA3750D0F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1628">
            <a:off x="3291643" y="5273434"/>
            <a:ext cx="885305" cy="8853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F8E9703-2DB1-4CCA-8EDE-ABFC5DA59070}"/>
              </a:ext>
            </a:extLst>
          </p:cNvPr>
          <p:cNvSpPr/>
          <p:nvPr/>
        </p:nvSpPr>
        <p:spPr>
          <a:xfrm>
            <a:off x="5239416" y="4946905"/>
            <a:ext cx="463101" cy="2528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E5BD2D-02C6-4CDC-8DCB-7A2C8E29CDE3}"/>
              </a:ext>
            </a:extLst>
          </p:cNvPr>
          <p:cNvSpPr/>
          <p:nvPr/>
        </p:nvSpPr>
        <p:spPr>
          <a:xfrm>
            <a:off x="5168639" y="4896674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RSU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A60D234-472B-4662-BC53-D040F1EB0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049" y="4416771"/>
            <a:ext cx="775546" cy="702381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9F14EFD8-CB9C-4A43-B497-2872F3F000A9}"/>
              </a:ext>
            </a:extLst>
          </p:cNvPr>
          <p:cNvSpPr/>
          <p:nvPr/>
        </p:nvSpPr>
        <p:spPr>
          <a:xfrm>
            <a:off x="1237" y="5206752"/>
            <a:ext cx="1661164" cy="740128"/>
          </a:xfrm>
          <a:prstGeom prst="wedgeRoundRectCallout">
            <a:avLst>
              <a:gd name="adj1" fmla="val 31171"/>
              <a:gd name="adj2" fmla="val -77630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Malicious vehicle owner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906429-8D7B-43D3-A25B-5560A56A8B9B}"/>
              </a:ext>
            </a:extLst>
          </p:cNvPr>
          <p:cNvCxnSpPr>
            <a:cxnSpLocks/>
          </p:cNvCxnSpPr>
          <p:nvPr/>
        </p:nvCxnSpPr>
        <p:spPr>
          <a:xfrm flipV="1">
            <a:off x="5576765" y="4767962"/>
            <a:ext cx="1508234" cy="9586"/>
          </a:xfrm>
          <a:prstGeom prst="straightConnector1">
            <a:avLst/>
          </a:prstGeom>
          <a:ln w="57150"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9B3E39-8413-4032-A39E-03CA82738148}"/>
              </a:ext>
            </a:extLst>
          </p:cNvPr>
          <p:cNvCxnSpPr>
            <a:cxnSpLocks/>
          </p:cNvCxnSpPr>
          <p:nvPr/>
        </p:nvCxnSpPr>
        <p:spPr>
          <a:xfrm flipH="1">
            <a:off x="6764595" y="5714155"/>
            <a:ext cx="841541" cy="0"/>
          </a:xfrm>
          <a:prstGeom prst="straightConnector1">
            <a:avLst/>
          </a:prstGeom>
          <a:ln w="57150"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73D751-CA20-44F8-A3E9-D5A5522FDAD0}"/>
              </a:ext>
            </a:extLst>
          </p:cNvPr>
          <p:cNvCxnSpPr>
            <a:cxnSpLocks/>
          </p:cNvCxnSpPr>
          <p:nvPr/>
        </p:nvCxnSpPr>
        <p:spPr>
          <a:xfrm flipH="1">
            <a:off x="7595359" y="5060349"/>
            <a:ext cx="20395" cy="653806"/>
          </a:xfrm>
          <a:prstGeom prst="line">
            <a:avLst/>
          </a:prstGeom>
          <a:ln w="57150">
            <a:solidFill>
              <a:srgbClr val="0043C8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B41306F-1970-49DD-95E2-E36E66D6B3DF}"/>
              </a:ext>
            </a:extLst>
          </p:cNvPr>
          <p:cNvSpPr/>
          <p:nvPr/>
        </p:nvSpPr>
        <p:spPr>
          <a:xfrm>
            <a:off x="7656878" y="5217726"/>
            <a:ext cx="988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43C8"/>
                </a:solidFill>
              </a:rPr>
              <a:t>Control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185BE-E381-4987-8B05-7407332CA8E6}"/>
              </a:ext>
            </a:extLst>
          </p:cNvPr>
          <p:cNvSpPr/>
          <p:nvPr/>
        </p:nvSpPr>
        <p:spPr>
          <a:xfrm>
            <a:off x="5675435" y="4056140"/>
            <a:ext cx="1429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43C8"/>
                </a:solidFill>
              </a:rPr>
              <a:t>Real-time CV data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BD1FCDD-8760-4A94-92BA-59405E5319FA}"/>
              </a:ext>
            </a:extLst>
          </p:cNvPr>
          <p:cNvCxnSpPr>
            <a:cxnSpLocks/>
          </p:cNvCxnSpPr>
          <p:nvPr/>
        </p:nvCxnSpPr>
        <p:spPr>
          <a:xfrm flipV="1">
            <a:off x="3057831" y="4641570"/>
            <a:ext cx="1452129" cy="186198"/>
          </a:xfrm>
          <a:prstGeom prst="straightConnector1">
            <a:avLst/>
          </a:prstGeom>
          <a:ln w="57150">
            <a:solidFill>
              <a:srgbClr val="0043C8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0A77356-FC9B-4FD8-B432-569FF482861C}"/>
              </a:ext>
            </a:extLst>
          </p:cNvPr>
          <p:cNvCxnSpPr>
            <a:cxnSpLocks/>
          </p:cNvCxnSpPr>
          <p:nvPr/>
        </p:nvCxnSpPr>
        <p:spPr>
          <a:xfrm flipV="1">
            <a:off x="4121538" y="5131768"/>
            <a:ext cx="582675" cy="409336"/>
          </a:xfrm>
          <a:prstGeom prst="straightConnector1">
            <a:avLst/>
          </a:prstGeom>
          <a:ln w="57150">
            <a:solidFill>
              <a:srgbClr val="0043C8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D3852B3-8F65-4F05-9AED-FE9BD3A72226}"/>
              </a:ext>
            </a:extLst>
          </p:cNvPr>
          <p:cNvSpPr txBox="1"/>
          <p:nvPr/>
        </p:nvSpPr>
        <p:spPr>
          <a:xfrm>
            <a:off x="2812549" y="6536702"/>
            <a:ext cx="313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2 </a:t>
            </a:r>
            <a:r>
              <a:rPr lang="en-US" sz="1400" dirty="0" err="1"/>
              <a:t>Checkoway</a:t>
            </a:r>
            <a:r>
              <a:rPr lang="en-US" sz="1400" dirty="0"/>
              <a:t> et al.@</a:t>
            </a:r>
            <a:r>
              <a:rPr lang="en-US" sz="1400" dirty="0" err="1"/>
              <a:t>Usenix</a:t>
            </a:r>
            <a:r>
              <a:rPr lang="en-US" sz="1400" dirty="0"/>
              <a:t> Security'11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66B16-09A5-4AB6-825B-B75B818BD470}"/>
              </a:ext>
            </a:extLst>
          </p:cNvPr>
          <p:cNvSpPr txBox="1"/>
          <p:nvPr/>
        </p:nvSpPr>
        <p:spPr>
          <a:xfrm>
            <a:off x="19899" y="6527480"/>
            <a:ext cx="2378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 err="1"/>
              <a:t>Koscher</a:t>
            </a:r>
            <a:r>
              <a:rPr lang="en-US" sz="1400" dirty="0"/>
              <a:t> et </a:t>
            </a:r>
            <a:r>
              <a:rPr lang="en-US" sz="1400" dirty="0" err="1"/>
              <a:t>al.@IEEE</a:t>
            </a:r>
            <a:r>
              <a:rPr lang="en-US" sz="1400" dirty="0"/>
              <a:t> S&amp;P’10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C7CE07-7B3A-4F3C-9512-EDB54BAD834F}"/>
              </a:ext>
            </a:extLst>
          </p:cNvPr>
          <p:cNvSpPr txBox="1"/>
          <p:nvPr/>
        </p:nvSpPr>
        <p:spPr>
          <a:xfrm>
            <a:off x="6246508" y="6536399"/>
            <a:ext cx="284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3 </a:t>
            </a:r>
            <a:r>
              <a:rPr lang="en-US" sz="1400" dirty="0" err="1"/>
              <a:t>Mazloom</a:t>
            </a:r>
            <a:r>
              <a:rPr lang="en-US" sz="1400" dirty="0"/>
              <a:t> et al.@</a:t>
            </a:r>
            <a:r>
              <a:rPr lang="en-US" sz="1400" dirty="0" err="1"/>
              <a:t>Usenix</a:t>
            </a:r>
            <a:r>
              <a:rPr lang="en-US" sz="1400" dirty="0"/>
              <a:t> WOOT’16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B77DA97-8845-433F-81FE-591CD3B92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259" y="5157481"/>
            <a:ext cx="823584" cy="96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7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02"/>
    </mc:Choice>
    <mc:Fallback xmlns="">
      <p:transition spd="slow" advTm="49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A9A0-29A4-43DF-8956-18302041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50DA-0DDC-4790-9815-15DBC4CD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Create </a:t>
            </a:r>
            <a:r>
              <a:rPr lang="en-US" sz="2800" b="1" dirty="0"/>
              <a:t>traffic congestion</a:t>
            </a:r>
          </a:p>
          <a:p>
            <a:pPr lvl="1"/>
            <a:r>
              <a:rPr lang="en-US" sz="2400" dirty="0"/>
              <a:t>Increase total delay of vehicles in the intersection</a:t>
            </a:r>
          </a:p>
          <a:p>
            <a:pPr lvl="2"/>
            <a:r>
              <a:rPr lang="en-US" sz="2000" i="1" dirty="0"/>
              <a:t>Directly subvert the design goal of I-SIG</a:t>
            </a:r>
          </a:p>
          <a:p>
            <a:pPr lvl="1"/>
            <a:r>
              <a:rPr lang="en-US" sz="2400" b="1" i="1" dirty="0"/>
              <a:t>Damage</a:t>
            </a:r>
            <a:r>
              <a:rPr lang="en-US" sz="2400" dirty="0"/>
              <a:t>:</a:t>
            </a:r>
            <a:r>
              <a:rPr lang="en-US" sz="2400" b="1" dirty="0"/>
              <a:t> </a:t>
            </a:r>
            <a:r>
              <a:rPr lang="en-US" sz="2400" dirty="0"/>
              <a:t>City functions &amp; individual (wasted fuel, time)</a:t>
            </a:r>
          </a:p>
          <a:p>
            <a:pPr lvl="1"/>
            <a:r>
              <a:rPr lang="en-US" sz="2400" b="1" i="1" dirty="0"/>
              <a:t>Incentive</a:t>
            </a:r>
            <a:r>
              <a:rPr lang="en-US" sz="2400" dirty="0"/>
              <a:t>: Politically or financially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62C4E-EB6D-4244-A48B-018279BE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A0FD6-C82C-45A4-B983-750F360F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52" y="3766094"/>
            <a:ext cx="4333487" cy="2704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5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24"/>
    </mc:Choice>
    <mc:Fallback xmlns="">
      <p:transition spd="slow" advTm="48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21C0-A6EE-43A1-B690-F5BF4786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r>
              <a:rPr lang="en-US"/>
              <a:t>approach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99705-B373-4011-9114-7D46112F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38D28074-E158-479D-9B39-558F6283E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6" y="1217986"/>
            <a:ext cx="1045774" cy="104577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6C5605-7A27-45EF-9DE9-03CDE58D78E0}"/>
              </a:ext>
            </a:extLst>
          </p:cNvPr>
          <p:cNvSpPr/>
          <p:nvPr/>
        </p:nvSpPr>
        <p:spPr>
          <a:xfrm>
            <a:off x="1608858" y="1361265"/>
            <a:ext cx="2318688" cy="747678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Analysis of Attack input data flow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D2831-6522-4C4A-ADCC-F8F532F8CBEC}"/>
              </a:ext>
            </a:extLst>
          </p:cNvPr>
          <p:cNvSpPr/>
          <p:nvPr/>
        </p:nvSpPr>
        <p:spPr>
          <a:xfrm>
            <a:off x="4236217" y="1999054"/>
            <a:ext cx="163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43C8"/>
                </a:solidFill>
              </a:rPr>
              <a:t>Data spoofing strategies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FCC11D-6626-4222-A47E-E072ABF0334B}"/>
              </a:ext>
            </a:extLst>
          </p:cNvPr>
          <p:cNvSpPr/>
          <p:nvPr/>
        </p:nvSpPr>
        <p:spPr>
          <a:xfrm>
            <a:off x="2346491" y="2924186"/>
            <a:ext cx="3556119" cy="1566884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172B8-2462-45BD-9556-0E9607867130}"/>
              </a:ext>
            </a:extLst>
          </p:cNvPr>
          <p:cNvSpPr/>
          <p:nvPr/>
        </p:nvSpPr>
        <p:spPr>
          <a:xfrm>
            <a:off x="73956" y="4575899"/>
            <a:ext cx="2063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Traffic snapshots from simulator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793BCAC-09E2-47EC-80D5-FEC35D89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24" y="3223771"/>
            <a:ext cx="645142" cy="9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DA0C8E-BEFE-4471-9891-DC5AB312BD5B}"/>
              </a:ext>
            </a:extLst>
          </p:cNvPr>
          <p:cNvSpPr/>
          <p:nvPr/>
        </p:nvSpPr>
        <p:spPr>
          <a:xfrm>
            <a:off x="5975233" y="4114921"/>
            <a:ext cx="1553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43C8"/>
                </a:solidFill>
              </a:rPr>
              <a:t>Congestion creation </a:t>
            </a:r>
            <a:r>
              <a:rPr lang="en-US" b="1" i="1" dirty="0" err="1">
                <a:solidFill>
                  <a:srgbClr val="0043C8"/>
                </a:solidFill>
              </a:rPr>
              <a:t>vuln</a:t>
            </a:r>
            <a:r>
              <a:rPr lang="en-US" b="1" i="1" dirty="0">
                <a:solidFill>
                  <a:srgbClr val="0043C8"/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039B6-D2F3-48A4-A179-4BF806F4AFF3}"/>
              </a:ext>
            </a:extLst>
          </p:cNvPr>
          <p:cNvSpPr/>
          <p:nvPr/>
        </p:nvSpPr>
        <p:spPr>
          <a:xfrm>
            <a:off x="6119181" y="6179635"/>
            <a:ext cx="298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43C8"/>
                </a:solidFill>
              </a:rPr>
              <a:t>Congestion creation exploit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01232E-5E9F-47F7-AB0C-642554108FC5}"/>
              </a:ext>
            </a:extLst>
          </p:cNvPr>
          <p:cNvSpPr/>
          <p:nvPr/>
        </p:nvSpPr>
        <p:spPr>
          <a:xfrm>
            <a:off x="2701063" y="5047910"/>
            <a:ext cx="3235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Real-time attack requirement (e.g., decision time ≤ 4 sec)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5CC7EA-DC36-410E-B691-827C091175EB}"/>
              </a:ext>
            </a:extLst>
          </p:cNvPr>
          <p:cNvSpPr/>
          <p:nvPr/>
        </p:nvSpPr>
        <p:spPr>
          <a:xfrm>
            <a:off x="6332673" y="4899065"/>
            <a:ext cx="2624022" cy="8763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Exploit construction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34ED8-DEF7-45D7-B0EB-0FC96E51BD25}"/>
              </a:ext>
            </a:extLst>
          </p:cNvPr>
          <p:cNvSpPr/>
          <p:nvPr/>
        </p:nvSpPr>
        <p:spPr>
          <a:xfrm>
            <a:off x="2346490" y="2970895"/>
            <a:ext cx="3556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Dynamic analysis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A12F95D-A98F-4819-A19A-1CD95079922C}"/>
              </a:ext>
            </a:extLst>
          </p:cNvPr>
          <p:cNvGrpSpPr/>
          <p:nvPr/>
        </p:nvGrpSpPr>
        <p:grpSpPr>
          <a:xfrm rot="-600000">
            <a:off x="450295" y="2748386"/>
            <a:ext cx="1138335" cy="1143000"/>
            <a:chOff x="476541" y="2940795"/>
            <a:chExt cx="1138335" cy="1143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3EC8E3-2616-414D-8422-01CCC60EADE4}"/>
                </a:ext>
              </a:extLst>
            </p:cNvPr>
            <p:cNvGrpSpPr/>
            <p:nvPr/>
          </p:nvGrpSpPr>
          <p:grpSpPr>
            <a:xfrm>
              <a:off x="476541" y="2940795"/>
              <a:ext cx="1138335" cy="1143000"/>
              <a:chOff x="457200" y="2951184"/>
              <a:chExt cx="1138335" cy="1143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7748FA-7C36-4E20-B11A-523452620C28}"/>
                  </a:ext>
                </a:extLst>
              </p:cNvPr>
              <p:cNvSpPr/>
              <p:nvPr/>
            </p:nvSpPr>
            <p:spPr>
              <a:xfrm>
                <a:off x="457200" y="2951184"/>
                <a:ext cx="1138335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A picture containing device&#10;&#10;Description generated with high confidence">
                <a:extLst>
                  <a:ext uri="{FF2B5EF4-FFF2-40B4-BE49-F238E27FC236}">
                    <a16:creationId xmlns:a16="http://schemas.microsoft.com/office/drawing/2014/main" id="{9E7512ED-23D3-4EA7-858F-13328789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687" y="3050882"/>
                <a:ext cx="950429" cy="9504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</p:pic>
        </p:grp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AF3FF96-E8AC-49CE-A433-E6D734C45892}"/>
                </a:ext>
              </a:extLst>
            </p:cNvPr>
            <p:cNvSpPr/>
            <p:nvPr/>
          </p:nvSpPr>
          <p:spPr>
            <a:xfrm>
              <a:off x="1037622" y="3692709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C067094-2435-403B-B347-67D51C9B78BC}"/>
                </a:ext>
              </a:extLst>
            </p:cNvPr>
            <p:cNvSpPr/>
            <p:nvPr/>
          </p:nvSpPr>
          <p:spPr>
            <a:xfrm rot="16200000">
              <a:off x="1243362" y="3395529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AC1BACB8-A5DD-45BF-AD16-CE0DD13B4ADE}"/>
                </a:ext>
              </a:extLst>
            </p:cNvPr>
            <p:cNvSpPr/>
            <p:nvPr/>
          </p:nvSpPr>
          <p:spPr>
            <a:xfrm rot="10800000">
              <a:off x="915702" y="3105969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5D05DB8-4983-40F1-A95E-8EA527537CB3}"/>
              </a:ext>
            </a:extLst>
          </p:cNvPr>
          <p:cNvGrpSpPr/>
          <p:nvPr/>
        </p:nvGrpSpPr>
        <p:grpSpPr>
          <a:xfrm rot="-600000">
            <a:off x="164550" y="3236629"/>
            <a:ext cx="1138335" cy="1143000"/>
            <a:chOff x="1548630" y="4739512"/>
            <a:chExt cx="1138335" cy="1143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08C08CC-BA9A-404C-BD49-405CCCE8E230}"/>
                </a:ext>
              </a:extLst>
            </p:cNvPr>
            <p:cNvGrpSpPr/>
            <p:nvPr/>
          </p:nvGrpSpPr>
          <p:grpSpPr>
            <a:xfrm>
              <a:off x="1548630" y="4739512"/>
              <a:ext cx="1138335" cy="1143000"/>
              <a:chOff x="457200" y="2951184"/>
              <a:chExt cx="1138335" cy="1143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6454B50-1A11-436A-917B-29827E914DF8}"/>
                  </a:ext>
                </a:extLst>
              </p:cNvPr>
              <p:cNvSpPr/>
              <p:nvPr/>
            </p:nvSpPr>
            <p:spPr>
              <a:xfrm>
                <a:off x="457200" y="2951184"/>
                <a:ext cx="1138335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A picture containing device&#10;&#10;Description generated with high confidence">
                <a:extLst>
                  <a:ext uri="{FF2B5EF4-FFF2-40B4-BE49-F238E27FC236}">
                    <a16:creationId xmlns:a16="http://schemas.microsoft.com/office/drawing/2014/main" id="{CDB544C1-8866-4AFF-8D93-F8526E9D5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687" y="3050882"/>
                <a:ext cx="950429" cy="9504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</p:pic>
        </p:grp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84F84AA-D89B-4B71-BFDC-1453E128D565}"/>
                </a:ext>
              </a:extLst>
            </p:cNvPr>
            <p:cNvSpPr/>
            <p:nvPr/>
          </p:nvSpPr>
          <p:spPr>
            <a:xfrm rot="10800000">
              <a:off x="1991297" y="5101413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9A55C98-3B5F-4D8D-95C8-5CA4508BC484}"/>
                </a:ext>
              </a:extLst>
            </p:cNvPr>
            <p:cNvSpPr/>
            <p:nvPr/>
          </p:nvSpPr>
          <p:spPr>
            <a:xfrm rot="10800000">
              <a:off x="1991297" y="4949013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90EBB27-14EE-4464-873F-2149D7694E17}"/>
                </a:ext>
              </a:extLst>
            </p:cNvPr>
            <p:cNvSpPr/>
            <p:nvPr/>
          </p:nvSpPr>
          <p:spPr>
            <a:xfrm rot="16200000">
              <a:off x="2281013" y="5203132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75B05C-E570-468F-A029-F6BED46E23ED}"/>
              </a:ext>
            </a:extLst>
          </p:cNvPr>
          <p:cNvGrpSpPr/>
          <p:nvPr/>
        </p:nvGrpSpPr>
        <p:grpSpPr>
          <a:xfrm rot="-600000">
            <a:off x="822799" y="3232516"/>
            <a:ext cx="1138335" cy="1143000"/>
            <a:chOff x="3291734" y="5159022"/>
            <a:chExt cx="1138335" cy="1143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5D167F-39E2-46B5-9503-3CD7F04B5D8E}"/>
                </a:ext>
              </a:extLst>
            </p:cNvPr>
            <p:cNvGrpSpPr/>
            <p:nvPr/>
          </p:nvGrpSpPr>
          <p:grpSpPr>
            <a:xfrm>
              <a:off x="3291734" y="5159022"/>
              <a:ext cx="1138335" cy="1143000"/>
              <a:chOff x="457200" y="2951184"/>
              <a:chExt cx="1138335" cy="11430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E2C9D6-5BBB-4AD8-AC6B-648395782ABE}"/>
                  </a:ext>
                </a:extLst>
              </p:cNvPr>
              <p:cNvSpPr/>
              <p:nvPr/>
            </p:nvSpPr>
            <p:spPr>
              <a:xfrm>
                <a:off x="457200" y="2951184"/>
                <a:ext cx="1138335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A picture containing device&#10;&#10;Description generated with high confidence">
                <a:extLst>
                  <a:ext uri="{FF2B5EF4-FFF2-40B4-BE49-F238E27FC236}">
                    <a16:creationId xmlns:a16="http://schemas.microsoft.com/office/drawing/2014/main" id="{2B974E2C-2BE9-4459-8398-DF8036F47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687" y="3050882"/>
                <a:ext cx="950429" cy="9504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</p:pic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39F0DDE6-0E75-426B-91B0-21F6B6B9C461}"/>
                </a:ext>
              </a:extLst>
            </p:cNvPr>
            <p:cNvSpPr/>
            <p:nvPr/>
          </p:nvSpPr>
          <p:spPr>
            <a:xfrm rot="10800000">
              <a:off x="3726781" y="5497234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6E0B58E5-27A3-4D72-AC32-63C10E9B681E}"/>
                </a:ext>
              </a:extLst>
            </p:cNvPr>
            <p:cNvSpPr/>
            <p:nvPr/>
          </p:nvSpPr>
          <p:spPr>
            <a:xfrm>
              <a:off x="3845195" y="5910343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22F4870-D22F-4585-BBA0-4EC1156DE0D2}"/>
                </a:ext>
              </a:extLst>
            </p:cNvPr>
            <p:cNvSpPr/>
            <p:nvPr/>
          </p:nvSpPr>
          <p:spPr>
            <a:xfrm>
              <a:off x="3845195" y="6039883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64831332-2C95-4A1A-97E0-F94715E407CD}"/>
                </a:ext>
              </a:extLst>
            </p:cNvPr>
            <p:cNvSpPr/>
            <p:nvPr/>
          </p:nvSpPr>
          <p:spPr>
            <a:xfrm rot="16200000">
              <a:off x="4057198" y="5627721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7EE046-25C8-4871-9181-6CB92953BF9B}"/>
              </a:ext>
            </a:extLst>
          </p:cNvPr>
          <p:cNvSpPr/>
          <p:nvPr/>
        </p:nvSpPr>
        <p:spPr>
          <a:xfrm>
            <a:off x="2502017" y="3584016"/>
            <a:ext cx="1522243" cy="6294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Spoofing option </a:t>
            </a:r>
            <a:r>
              <a:rPr lang="en-US" b="1" dirty="0" err="1">
                <a:solidFill>
                  <a:schemeClr val="tx1"/>
                </a:solidFill>
              </a:rPr>
              <a:t>enum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C624F6F-5791-4258-9F19-A199649E33C9}"/>
              </a:ext>
            </a:extLst>
          </p:cNvPr>
          <p:cNvSpPr/>
          <p:nvPr/>
        </p:nvSpPr>
        <p:spPr>
          <a:xfrm>
            <a:off x="4238625" y="3584016"/>
            <a:ext cx="1522243" cy="6294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Increased delay </a:t>
            </a:r>
            <a:r>
              <a:rPr lang="en-US" b="1" dirty="0" err="1">
                <a:solidFill>
                  <a:schemeClr val="tx1"/>
                </a:solidFill>
              </a:rPr>
              <a:t>calc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775938A-57EE-4BEE-ACFF-200344CD82B7}"/>
              </a:ext>
            </a:extLst>
          </p:cNvPr>
          <p:cNvCxnSpPr>
            <a:cxnSpLocks/>
            <a:stCxn id="53" idx="3"/>
            <a:endCxn id="55" idx="1"/>
          </p:cNvCxnSpPr>
          <p:nvPr/>
        </p:nvCxnSpPr>
        <p:spPr>
          <a:xfrm>
            <a:off x="4024260" y="3898746"/>
            <a:ext cx="21436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89BEFB8-ABEF-4F84-B2AF-723E8ACA225F}"/>
              </a:ext>
            </a:extLst>
          </p:cNvPr>
          <p:cNvCxnSpPr>
            <a:cxnSpLocks/>
          </p:cNvCxnSpPr>
          <p:nvPr/>
        </p:nvCxnSpPr>
        <p:spPr>
          <a:xfrm>
            <a:off x="1325139" y="1720253"/>
            <a:ext cx="26356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A053FE-7B81-42F5-8E5C-8446C79C4B47}"/>
              </a:ext>
            </a:extLst>
          </p:cNvPr>
          <p:cNvCxnSpPr>
            <a:cxnSpLocks/>
          </p:cNvCxnSpPr>
          <p:nvPr/>
        </p:nvCxnSpPr>
        <p:spPr>
          <a:xfrm flipH="1">
            <a:off x="4248376" y="1720253"/>
            <a:ext cx="2508" cy="120393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920B7F2-1215-4C7C-9178-98E8061D1B93}"/>
              </a:ext>
            </a:extLst>
          </p:cNvPr>
          <p:cNvCxnSpPr>
            <a:cxnSpLocks/>
          </p:cNvCxnSpPr>
          <p:nvPr/>
        </p:nvCxnSpPr>
        <p:spPr>
          <a:xfrm>
            <a:off x="3924524" y="1720253"/>
            <a:ext cx="307310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56BEFA6-3593-426E-9482-FE30A8EBD5A8}"/>
              </a:ext>
            </a:extLst>
          </p:cNvPr>
          <p:cNvCxnSpPr>
            <a:cxnSpLocks/>
          </p:cNvCxnSpPr>
          <p:nvPr/>
        </p:nvCxnSpPr>
        <p:spPr>
          <a:xfrm>
            <a:off x="2060112" y="3708575"/>
            <a:ext cx="26356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3BB6634-18DB-4B3B-99BD-E6CF50C683A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902610" y="3707628"/>
            <a:ext cx="135544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7C9ABDB4-52AD-4833-B0C4-061CB517629D}"/>
              </a:ext>
            </a:extLst>
          </p:cNvPr>
          <p:cNvSpPr/>
          <p:nvPr/>
        </p:nvSpPr>
        <p:spPr>
          <a:xfrm>
            <a:off x="5899739" y="2943665"/>
            <a:ext cx="1435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43C8"/>
                </a:solidFill>
              </a:rPr>
              <a:t>Spoofing w/ top delay </a:t>
            </a:r>
            <a:r>
              <a:rPr lang="en-US" altLang="zh-CN" b="1" i="1" dirty="0" err="1">
                <a:solidFill>
                  <a:srgbClr val="0043C8"/>
                </a:solidFill>
              </a:rPr>
              <a:t>inc</a:t>
            </a:r>
            <a:endParaRPr lang="en-US" b="1" i="1" dirty="0">
              <a:solidFill>
                <a:srgbClr val="0043C8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160AE1-1D27-4EED-AEAB-E2695666DF9D}"/>
              </a:ext>
            </a:extLst>
          </p:cNvPr>
          <p:cNvSpPr/>
          <p:nvPr/>
        </p:nvSpPr>
        <p:spPr>
          <a:xfrm>
            <a:off x="-1455" y="2270435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Source code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C4C4A4E-74B4-4E7D-924B-795BCE423D4F}"/>
              </a:ext>
            </a:extLst>
          </p:cNvPr>
          <p:cNvCxnSpPr>
            <a:cxnSpLocks/>
          </p:cNvCxnSpPr>
          <p:nvPr/>
        </p:nvCxnSpPr>
        <p:spPr>
          <a:xfrm>
            <a:off x="7630689" y="4236394"/>
            <a:ext cx="0" cy="6536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52BF797-9B2F-4CBA-9031-8A3D81E0AE15}"/>
              </a:ext>
            </a:extLst>
          </p:cNvPr>
          <p:cNvCxnSpPr>
            <a:cxnSpLocks/>
          </p:cNvCxnSpPr>
          <p:nvPr/>
        </p:nvCxnSpPr>
        <p:spPr>
          <a:xfrm>
            <a:off x="7625634" y="5784479"/>
            <a:ext cx="0" cy="33057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6A687E8-C98C-4D5C-8051-F64C583A3881}"/>
              </a:ext>
            </a:extLst>
          </p:cNvPr>
          <p:cNvCxnSpPr>
            <a:cxnSpLocks/>
          </p:cNvCxnSpPr>
          <p:nvPr/>
        </p:nvCxnSpPr>
        <p:spPr>
          <a:xfrm>
            <a:off x="5936699" y="5366519"/>
            <a:ext cx="37999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282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94"/>
    </mc:Choice>
    <mc:Fallback xmlns="">
      <p:transition spd="slow" advTm="97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3" grpId="0"/>
      <p:bldP spid="14" grpId="0"/>
      <p:bldP spid="16" grpId="0"/>
      <p:bldP spid="17" grpId="0" animBg="1"/>
      <p:bldP spid="19" grpId="0"/>
      <p:bldP spid="53" grpId="0" animBg="1"/>
      <p:bldP spid="55" grpId="0" animBg="1"/>
      <p:bldP spid="77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21C0-A6EE-43A1-B690-F5BF4786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result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99705-B373-4011-9114-7D46112F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38D28074-E158-479D-9B39-558F6283E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6" y="1217986"/>
            <a:ext cx="1045774" cy="104577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6C5605-7A27-45EF-9DE9-03CDE58D78E0}"/>
              </a:ext>
            </a:extLst>
          </p:cNvPr>
          <p:cNvSpPr/>
          <p:nvPr/>
        </p:nvSpPr>
        <p:spPr>
          <a:xfrm>
            <a:off x="1608858" y="1361265"/>
            <a:ext cx="2318688" cy="747678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Analysis of Attack input data flow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D2831-6522-4C4A-ADCC-F8F532F8CBEC}"/>
              </a:ext>
            </a:extLst>
          </p:cNvPr>
          <p:cNvSpPr/>
          <p:nvPr/>
        </p:nvSpPr>
        <p:spPr>
          <a:xfrm>
            <a:off x="4236217" y="1999054"/>
            <a:ext cx="163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43C8"/>
                </a:solidFill>
              </a:rPr>
              <a:t>Data spoofing strategies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FCC11D-6626-4222-A47E-E072ABF0334B}"/>
              </a:ext>
            </a:extLst>
          </p:cNvPr>
          <p:cNvSpPr/>
          <p:nvPr/>
        </p:nvSpPr>
        <p:spPr>
          <a:xfrm>
            <a:off x="2346491" y="2924186"/>
            <a:ext cx="3556119" cy="1566884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172B8-2462-45BD-9556-0E9607867130}"/>
              </a:ext>
            </a:extLst>
          </p:cNvPr>
          <p:cNvSpPr/>
          <p:nvPr/>
        </p:nvSpPr>
        <p:spPr>
          <a:xfrm>
            <a:off x="73956" y="4575899"/>
            <a:ext cx="2063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Traffic snapshots from simulator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793BCAC-09E2-47EC-80D5-FEC35D89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24" y="3223771"/>
            <a:ext cx="645142" cy="9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DA0C8E-BEFE-4471-9891-DC5AB312BD5B}"/>
              </a:ext>
            </a:extLst>
          </p:cNvPr>
          <p:cNvSpPr/>
          <p:nvPr/>
        </p:nvSpPr>
        <p:spPr>
          <a:xfrm>
            <a:off x="5975233" y="4114921"/>
            <a:ext cx="1553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43C8"/>
                </a:solidFill>
              </a:rPr>
              <a:t>Congestion creation </a:t>
            </a:r>
            <a:r>
              <a:rPr lang="en-US" b="1" i="1" dirty="0" err="1">
                <a:solidFill>
                  <a:srgbClr val="0043C8"/>
                </a:solidFill>
              </a:rPr>
              <a:t>vuln</a:t>
            </a:r>
            <a:r>
              <a:rPr lang="en-US" b="1" i="1" dirty="0">
                <a:solidFill>
                  <a:srgbClr val="0043C8"/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039B6-D2F3-48A4-A179-4BF806F4AFF3}"/>
              </a:ext>
            </a:extLst>
          </p:cNvPr>
          <p:cNvSpPr/>
          <p:nvPr/>
        </p:nvSpPr>
        <p:spPr>
          <a:xfrm>
            <a:off x="6119181" y="6179635"/>
            <a:ext cx="298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43C8"/>
                </a:solidFill>
              </a:rPr>
              <a:t>Congestion creation exploit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01232E-5E9F-47F7-AB0C-642554108FC5}"/>
              </a:ext>
            </a:extLst>
          </p:cNvPr>
          <p:cNvSpPr/>
          <p:nvPr/>
        </p:nvSpPr>
        <p:spPr>
          <a:xfrm>
            <a:off x="2701063" y="5047910"/>
            <a:ext cx="3235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Real-time attack requirement (e.g., decision time ≤ 4 sec)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5CC7EA-DC36-410E-B691-827C091175EB}"/>
              </a:ext>
            </a:extLst>
          </p:cNvPr>
          <p:cNvSpPr/>
          <p:nvPr/>
        </p:nvSpPr>
        <p:spPr>
          <a:xfrm>
            <a:off x="6332673" y="4899065"/>
            <a:ext cx="2624022" cy="8763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Exploit construction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34ED8-DEF7-45D7-B0EB-0FC96E51BD25}"/>
              </a:ext>
            </a:extLst>
          </p:cNvPr>
          <p:cNvSpPr/>
          <p:nvPr/>
        </p:nvSpPr>
        <p:spPr>
          <a:xfrm>
            <a:off x="2346490" y="2970895"/>
            <a:ext cx="3556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Dynamic analysis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A12F95D-A98F-4819-A19A-1CD95079922C}"/>
              </a:ext>
            </a:extLst>
          </p:cNvPr>
          <p:cNvGrpSpPr/>
          <p:nvPr/>
        </p:nvGrpSpPr>
        <p:grpSpPr>
          <a:xfrm rot="-600000">
            <a:off x="450295" y="2748386"/>
            <a:ext cx="1138335" cy="1143000"/>
            <a:chOff x="476541" y="2940795"/>
            <a:chExt cx="1138335" cy="1143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3EC8E3-2616-414D-8422-01CCC60EADE4}"/>
                </a:ext>
              </a:extLst>
            </p:cNvPr>
            <p:cNvGrpSpPr/>
            <p:nvPr/>
          </p:nvGrpSpPr>
          <p:grpSpPr>
            <a:xfrm>
              <a:off x="476541" y="2940795"/>
              <a:ext cx="1138335" cy="1143000"/>
              <a:chOff x="457200" y="2951184"/>
              <a:chExt cx="1138335" cy="1143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7748FA-7C36-4E20-B11A-523452620C28}"/>
                  </a:ext>
                </a:extLst>
              </p:cNvPr>
              <p:cNvSpPr/>
              <p:nvPr/>
            </p:nvSpPr>
            <p:spPr>
              <a:xfrm>
                <a:off x="457200" y="2951184"/>
                <a:ext cx="1138335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A picture containing device&#10;&#10;Description generated with high confidence">
                <a:extLst>
                  <a:ext uri="{FF2B5EF4-FFF2-40B4-BE49-F238E27FC236}">
                    <a16:creationId xmlns:a16="http://schemas.microsoft.com/office/drawing/2014/main" id="{9E7512ED-23D3-4EA7-858F-13328789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687" y="3050882"/>
                <a:ext cx="950429" cy="9504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</p:pic>
        </p:grp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AF3FF96-E8AC-49CE-A433-E6D734C45892}"/>
                </a:ext>
              </a:extLst>
            </p:cNvPr>
            <p:cNvSpPr/>
            <p:nvPr/>
          </p:nvSpPr>
          <p:spPr>
            <a:xfrm>
              <a:off x="1037622" y="3692709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C067094-2435-403B-B347-67D51C9B78BC}"/>
                </a:ext>
              </a:extLst>
            </p:cNvPr>
            <p:cNvSpPr/>
            <p:nvPr/>
          </p:nvSpPr>
          <p:spPr>
            <a:xfrm rot="16200000">
              <a:off x="1243362" y="3395529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AC1BACB8-A5DD-45BF-AD16-CE0DD13B4ADE}"/>
                </a:ext>
              </a:extLst>
            </p:cNvPr>
            <p:cNvSpPr/>
            <p:nvPr/>
          </p:nvSpPr>
          <p:spPr>
            <a:xfrm rot="10800000">
              <a:off x="915702" y="3105969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5D05DB8-4983-40F1-A95E-8EA527537CB3}"/>
              </a:ext>
            </a:extLst>
          </p:cNvPr>
          <p:cNvGrpSpPr/>
          <p:nvPr/>
        </p:nvGrpSpPr>
        <p:grpSpPr>
          <a:xfrm rot="-600000">
            <a:off x="164550" y="3236629"/>
            <a:ext cx="1138335" cy="1143000"/>
            <a:chOff x="1548630" y="4739512"/>
            <a:chExt cx="1138335" cy="1143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08C08CC-BA9A-404C-BD49-405CCCE8E230}"/>
                </a:ext>
              </a:extLst>
            </p:cNvPr>
            <p:cNvGrpSpPr/>
            <p:nvPr/>
          </p:nvGrpSpPr>
          <p:grpSpPr>
            <a:xfrm>
              <a:off x="1548630" y="4739512"/>
              <a:ext cx="1138335" cy="1143000"/>
              <a:chOff x="457200" y="2951184"/>
              <a:chExt cx="1138335" cy="1143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6454B50-1A11-436A-917B-29827E914DF8}"/>
                  </a:ext>
                </a:extLst>
              </p:cNvPr>
              <p:cNvSpPr/>
              <p:nvPr/>
            </p:nvSpPr>
            <p:spPr>
              <a:xfrm>
                <a:off x="457200" y="2951184"/>
                <a:ext cx="1138335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A picture containing device&#10;&#10;Description generated with high confidence">
                <a:extLst>
                  <a:ext uri="{FF2B5EF4-FFF2-40B4-BE49-F238E27FC236}">
                    <a16:creationId xmlns:a16="http://schemas.microsoft.com/office/drawing/2014/main" id="{CDB544C1-8866-4AFF-8D93-F8526E9D5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687" y="3050882"/>
                <a:ext cx="950429" cy="9504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</p:pic>
        </p:grp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84F84AA-D89B-4B71-BFDC-1453E128D565}"/>
                </a:ext>
              </a:extLst>
            </p:cNvPr>
            <p:cNvSpPr/>
            <p:nvPr/>
          </p:nvSpPr>
          <p:spPr>
            <a:xfrm rot="10800000">
              <a:off x="1991297" y="5101413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9A55C98-3B5F-4D8D-95C8-5CA4508BC484}"/>
                </a:ext>
              </a:extLst>
            </p:cNvPr>
            <p:cNvSpPr/>
            <p:nvPr/>
          </p:nvSpPr>
          <p:spPr>
            <a:xfrm rot="10800000">
              <a:off x="1991297" y="4949013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90EBB27-14EE-4464-873F-2149D7694E17}"/>
                </a:ext>
              </a:extLst>
            </p:cNvPr>
            <p:cNvSpPr/>
            <p:nvPr/>
          </p:nvSpPr>
          <p:spPr>
            <a:xfrm rot="16200000">
              <a:off x="2281013" y="5203132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75B05C-E570-468F-A029-F6BED46E23ED}"/>
              </a:ext>
            </a:extLst>
          </p:cNvPr>
          <p:cNvGrpSpPr/>
          <p:nvPr/>
        </p:nvGrpSpPr>
        <p:grpSpPr>
          <a:xfrm rot="-600000">
            <a:off x="822799" y="3232516"/>
            <a:ext cx="1138335" cy="1143000"/>
            <a:chOff x="3291734" y="5159022"/>
            <a:chExt cx="1138335" cy="1143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5D167F-39E2-46B5-9503-3CD7F04B5D8E}"/>
                </a:ext>
              </a:extLst>
            </p:cNvPr>
            <p:cNvGrpSpPr/>
            <p:nvPr/>
          </p:nvGrpSpPr>
          <p:grpSpPr>
            <a:xfrm>
              <a:off x="3291734" y="5159022"/>
              <a:ext cx="1138335" cy="1143000"/>
              <a:chOff x="457200" y="2951184"/>
              <a:chExt cx="1138335" cy="11430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E2C9D6-5BBB-4AD8-AC6B-648395782ABE}"/>
                  </a:ext>
                </a:extLst>
              </p:cNvPr>
              <p:cNvSpPr/>
              <p:nvPr/>
            </p:nvSpPr>
            <p:spPr>
              <a:xfrm>
                <a:off x="457200" y="2951184"/>
                <a:ext cx="1138335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A picture containing device&#10;&#10;Description generated with high confidence">
                <a:extLst>
                  <a:ext uri="{FF2B5EF4-FFF2-40B4-BE49-F238E27FC236}">
                    <a16:creationId xmlns:a16="http://schemas.microsoft.com/office/drawing/2014/main" id="{2B974E2C-2BE9-4459-8398-DF8036F47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687" y="3050882"/>
                <a:ext cx="950429" cy="9504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</p:pic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39F0DDE6-0E75-426B-91B0-21F6B6B9C461}"/>
                </a:ext>
              </a:extLst>
            </p:cNvPr>
            <p:cNvSpPr/>
            <p:nvPr/>
          </p:nvSpPr>
          <p:spPr>
            <a:xfrm rot="10800000">
              <a:off x="3726781" y="5497234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6E0B58E5-27A3-4D72-AC32-63C10E9B681E}"/>
                </a:ext>
              </a:extLst>
            </p:cNvPr>
            <p:cNvSpPr/>
            <p:nvPr/>
          </p:nvSpPr>
          <p:spPr>
            <a:xfrm>
              <a:off x="3845195" y="5910343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22F4870-D22F-4585-BBA0-4EC1156DE0D2}"/>
                </a:ext>
              </a:extLst>
            </p:cNvPr>
            <p:cNvSpPr/>
            <p:nvPr/>
          </p:nvSpPr>
          <p:spPr>
            <a:xfrm>
              <a:off x="3845195" y="6039883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64831332-2C95-4A1A-97E0-F94715E407CD}"/>
                </a:ext>
              </a:extLst>
            </p:cNvPr>
            <p:cNvSpPr/>
            <p:nvPr/>
          </p:nvSpPr>
          <p:spPr>
            <a:xfrm rot="16200000">
              <a:off x="4057198" y="5627721"/>
              <a:ext cx="133654" cy="115219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7EE046-25C8-4871-9181-6CB92953BF9B}"/>
              </a:ext>
            </a:extLst>
          </p:cNvPr>
          <p:cNvSpPr/>
          <p:nvPr/>
        </p:nvSpPr>
        <p:spPr>
          <a:xfrm>
            <a:off x="2502017" y="3584016"/>
            <a:ext cx="1522243" cy="6294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Spoofing option </a:t>
            </a:r>
            <a:r>
              <a:rPr lang="en-US" b="1" dirty="0" err="1">
                <a:solidFill>
                  <a:schemeClr val="tx1"/>
                </a:solidFill>
              </a:rPr>
              <a:t>enum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C624F6F-5791-4258-9F19-A199649E33C9}"/>
              </a:ext>
            </a:extLst>
          </p:cNvPr>
          <p:cNvSpPr/>
          <p:nvPr/>
        </p:nvSpPr>
        <p:spPr>
          <a:xfrm>
            <a:off x="4238625" y="3584016"/>
            <a:ext cx="1522243" cy="6294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Increased delay </a:t>
            </a:r>
            <a:r>
              <a:rPr lang="en-US" b="1" dirty="0" err="1">
                <a:solidFill>
                  <a:schemeClr val="tx1"/>
                </a:solidFill>
              </a:rPr>
              <a:t>calc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775938A-57EE-4BEE-ACFF-200344CD82B7}"/>
              </a:ext>
            </a:extLst>
          </p:cNvPr>
          <p:cNvCxnSpPr>
            <a:cxnSpLocks/>
            <a:stCxn id="53" idx="3"/>
            <a:endCxn id="55" idx="1"/>
          </p:cNvCxnSpPr>
          <p:nvPr/>
        </p:nvCxnSpPr>
        <p:spPr>
          <a:xfrm>
            <a:off x="4024260" y="3898746"/>
            <a:ext cx="21436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89BEFB8-ABEF-4F84-B2AF-723E8ACA225F}"/>
              </a:ext>
            </a:extLst>
          </p:cNvPr>
          <p:cNvCxnSpPr>
            <a:cxnSpLocks/>
          </p:cNvCxnSpPr>
          <p:nvPr/>
        </p:nvCxnSpPr>
        <p:spPr>
          <a:xfrm>
            <a:off x="1325139" y="1720253"/>
            <a:ext cx="26356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A053FE-7B81-42F5-8E5C-8446C79C4B47}"/>
              </a:ext>
            </a:extLst>
          </p:cNvPr>
          <p:cNvCxnSpPr>
            <a:cxnSpLocks/>
          </p:cNvCxnSpPr>
          <p:nvPr/>
        </p:nvCxnSpPr>
        <p:spPr>
          <a:xfrm flipH="1">
            <a:off x="4248376" y="1720253"/>
            <a:ext cx="2508" cy="120393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920B7F2-1215-4C7C-9178-98E8061D1B93}"/>
              </a:ext>
            </a:extLst>
          </p:cNvPr>
          <p:cNvCxnSpPr>
            <a:cxnSpLocks/>
          </p:cNvCxnSpPr>
          <p:nvPr/>
        </p:nvCxnSpPr>
        <p:spPr>
          <a:xfrm>
            <a:off x="3924524" y="1720253"/>
            <a:ext cx="307310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56BEFA6-3593-426E-9482-FE30A8EBD5A8}"/>
              </a:ext>
            </a:extLst>
          </p:cNvPr>
          <p:cNvCxnSpPr>
            <a:cxnSpLocks/>
          </p:cNvCxnSpPr>
          <p:nvPr/>
        </p:nvCxnSpPr>
        <p:spPr>
          <a:xfrm>
            <a:off x="2060112" y="3708575"/>
            <a:ext cx="26356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3BB6634-18DB-4B3B-99BD-E6CF50C683A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902610" y="3707628"/>
            <a:ext cx="135544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7C9ABDB4-52AD-4833-B0C4-061CB517629D}"/>
              </a:ext>
            </a:extLst>
          </p:cNvPr>
          <p:cNvSpPr/>
          <p:nvPr/>
        </p:nvSpPr>
        <p:spPr>
          <a:xfrm>
            <a:off x="5899739" y="2943665"/>
            <a:ext cx="1435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43C8"/>
                </a:solidFill>
              </a:rPr>
              <a:t>Spoofing w/ top delay </a:t>
            </a:r>
            <a:r>
              <a:rPr lang="en-US" altLang="zh-CN" b="1" i="1" dirty="0" err="1">
                <a:solidFill>
                  <a:srgbClr val="0043C8"/>
                </a:solidFill>
              </a:rPr>
              <a:t>inc</a:t>
            </a:r>
            <a:endParaRPr lang="en-US" b="1" i="1" dirty="0">
              <a:solidFill>
                <a:srgbClr val="0043C8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160AE1-1D27-4EED-AEAB-E2695666DF9D}"/>
              </a:ext>
            </a:extLst>
          </p:cNvPr>
          <p:cNvSpPr/>
          <p:nvPr/>
        </p:nvSpPr>
        <p:spPr>
          <a:xfrm>
            <a:off x="-1455" y="2270435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Source code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C4C4A4E-74B4-4E7D-924B-795BCE423D4F}"/>
              </a:ext>
            </a:extLst>
          </p:cNvPr>
          <p:cNvCxnSpPr>
            <a:cxnSpLocks/>
          </p:cNvCxnSpPr>
          <p:nvPr/>
        </p:nvCxnSpPr>
        <p:spPr>
          <a:xfrm>
            <a:off x="7630689" y="4236394"/>
            <a:ext cx="0" cy="6536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52BF797-9B2F-4CBA-9031-8A3D81E0AE15}"/>
              </a:ext>
            </a:extLst>
          </p:cNvPr>
          <p:cNvCxnSpPr>
            <a:cxnSpLocks/>
          </p:cNvCxnSpPr>
          <p:nvPr/>
        </p:nvCxnSpPr>
        <p:spPr>
          <a:xfrm>
            <a:off x="7625634" y="5784479"/>
            <a:ext cx="0" cy="33057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6A687E8-C98C-4D5C-8051-F64C583A3881}"/>
              </a:ext>
            </a:extLst>
          </p:cNvPr>
          <p:cNvCxnSpPr>
            <a:cxnSpLocks/>
          </p:cNvCxnSpPr>
          <p:nvPr/>
        </p:nvCxnSpPr>
        <p:spPr>
          <a:xfrm>
            <a:off x="5936699" y="5366519"/>
            <a:ext cx="37999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矩形 2">
            <a:extLst>
              <a:ext uri="{FF2B5EF4-FFF2-40B4-BE49-F238E27FC236}">
                <a16:creationId xmlns:a16="http://schemas.microsoft.com/office/drawing/2014/main" id="{00774589-3344-4656-92B1-673EC5CF866D}"/>
              </a:ext>
            </a:extLst>
          </p:cNvPr>
          <p:cNvSpPr/>
          <p:nvPr/>
        </p:nvSpPr>
        <p:spPr>
          <a:xfrm>
            <a:off x="4401772" y="1605146"/>
            <a:ext cx="1322833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2 strategies</a:t>
            </a:r>
          </a:p>
        </p:txBody>
      </p:sp>
      <p:sp>
        <p:nvSpPr>
          <p:cNvPr id="56" name="矩形 2">
            <a:extLst>
              <a:ext uri="{FF2B5EF4-FFF2-40B4-BE49-F238E27FC236}">
                <a16:creationId xmlns:a16="http://schemas.microsoft.com/office/drawing/2014/main" id="{57BCAD5A-2472-4531-9480-83EFC7E47B65}"/>
              </a:ext>
            </a:extLst>
          </p:cNvPr>
          <p:cNvSpPr/>
          <p:nvPr/>
        </p:nvSpPr>
        <p:spPr>
          <a:xfrm>
            <a:off x="5975233" y="1985001"/>
            <a:ext cx="3051941" cy="954107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 types of </a:t>
            </a:r>
            <a:r>
              <a:rPr lang="en-US" sz="2000" b="1" dirty="0" err="1"/>
              <a:t>vuln</a:t>
            </a:r>
            <a:r>
              <a:rPr lang="en-US" sz="2000" b="1" dirty="0"/>
              <a:t>.:</a:t>
            </a:r>
          </a:p>
          <a:p>
            <a:r>
              <a:rPr lang="en-US" altLang="zh-CN" b="1" i="1" dirty="0"/>
              <a:t>#1: Curse of transition period</a:t>
            </a:r>
          </a:p>
          <a:p>
            <a:r>
              <a:rPr lang="en-US" altLang="zh-CN" b="1" i="1" dirty="0"/>
              <a:t>#2: Last vehicle advantage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0"/>
    </mc:Choice>
    <mc:Fallback xmlns="">
      <p:transition spd="slow" advTm="18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8|5.5|9.5|6.5|0.4|0.6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.2|14.3|22.1|2.6|6.9|2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6.7|9.6|10.1|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0.1|14.8|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8.3|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7.2|0.6|1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2.6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7.4|9.8|6.4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9|1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3|10.8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7|0.7|0.4|10.4|0.6|0.7|9.1|4.3|5.1|5.4|7.8|1|9|5.1|1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0.1|14.8|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25570</TotalTime>
  <Words>1059</Words>
  <Application>Microsoft Office PowerPoint</Application>
  <PresentationFormat>On-screen Show (4:3)</PresentationFormat>
  <Paragraphs>187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华文楷体</vt:lpstr>
      <vt:lpstr>Arial</vt:lpstr>
      <vt:lpstr>Calibri</vt:lpstr>
      <vt:lpstr>Corbel</vt:lpstr>
      <vt:lpstr>Office Theme</vt:lpstr>
      <vt:lpstr>Exposing Congestion Attack on Emerging Connected Vehicle based Traffic Signal Control</vt:lpstr>
      <vt:lpstr>Background: Connected Vehicle technology</vt:lpstr>
      <vt:lpstr>Background: Recent advances</vt:lpstr>
      <vt:lpstr>Cybersecurity of CV-based transportation</vt:lpstr>
      <vt:lpstr>First security analysis of CV-based transp.</vt:lpstr>
      <vt:lpstr>Threat model</vt:lpstr>
      <vt:lpstr>Attack goal</vt:lpstr>
      <vt:lpstr>Analysis approach overview</vt:lpstr>
      <vt:lpstr>Analysis result summary</vt:lpstr>
      <vt:lpstr>Vuln #1: Curse of transition period</vt:lpstr>
      <vt:lpstr>Vulnerable queue estimation</vt:lpstr>
      <vt:lpstr>An urgent &amp; fundamental problem</vt:lpstr>
      <vt:lpstr>Full deployment period is secure?</vt:lpstr>
      <vt:lpstr>Vuln #2: Last vehicle advantage</vt:lpstr>
      <vt:lpstr>Attack video demo</vt:lpstr>
      <vt:lpstr>Defense discussion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slides</dc:title>
  <dc:creator>Qi Alfred Chen</dc:creator>
  <cp:lastModifiedBy>Alfred Chen</cp:lastModifiedBy>
  <cp:revision>4856</cp:revision>
  <cp:lastPrinted>2013-08-08T20:47:47Z</cp:lastPrinted>
  <dcterms:created xsi:type="dcterms:W3CDTF">2013-07-29T17:40:27Z</dcterms:created>
  <dcterms:modified xsi:type="dcterms:W3CDTF">2018-02-26T03:32:00Z</dcterms:modified>
</cp:coreProperties>
</file>