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89" r:id="rId4"/>
    <p:sldId id="290" r:id="rId5"/>
    <p:sldId id="291" r:id="rId6"/>
    <p:sldId id="293" r:id="rId7"/>
    <p:sldId id="294" r:id="rId8"/>
    <p:sldId id="295" r:id="rId9"/>
    <p:sldId id="296" r:id="rId10"/>
    <p:sldId id="297" r:id="rId11"/>
    <p:sldId id="299" r:id="rId12"/>
    <p:sldId id="301" r:id="rId13"/>
    <p:sldId id="302" r:id="rId14"/>
    <p:sldId id="312" r:id="rId15"/>
    <p:sldId id="304" r:id="rId16"/>
    <p:sldId id="306" r:id="rId17"/>
    <p:sldId id="307" r:id="rId18"/>
    <p:sldId id="309" r:id="rId19"/>
    <p:sldId id="310" r:id="rId20"/>
    <p:sldId id="259"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a:srgbClr val="9966FF"/>
    <a:srgbClr val="9900CC"/>
    <a:srgbClr val="6600FF"/>
    <a:srgbClr val="99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91651" autoAdjust="0"/>
  </p:normalViewPr>
  <p:slideViewPr>
    <p:cSldViewPr>
      <p:cViewPr>
        <p:scale>
          <a:sx n="70" d="100"/>
          <a:sy n="70" d="100"/>
        </p:scale>
        <p:origin x="-828"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D6E0A6-B461-42E4-B977-B660498AE827}" type="datetimeFigureOut">
              <a:rPr lang="zh-CN" altLang="en-US" smtClean="0"/>
              <a:pPr/>
              <a:t>2014/3/18</a:t>
            </a:fld>
            <a:endParaRPr lang="zh-CN"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8358EA-EBAA-4481-A1C0-36BA103ACDE7}" type="slidenum">
              <a:rPr lang="zh-CN" altLang="en-US" smtClean="0"/>
              <a:pPr/>
              <a:t>‹#›</a:t>
            </a:fld>
            <a:endParaRPr lang="zh-CN" altLang="en-US"/>
          </a:p>
        </p:txBody>
      </p:sp>
    </p:spTree>
    <p:extLst>
      <p:ext uri="{BB962C8B-B14F-4D97-AF65-F5344CB8AC3E}">
        <p14:creationId xmlns="" xmlns:p14="http://schemas.microsoft.com/office/powerpoint/2010/main" val="4086670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Economic problem</a:t>
            </a:r>
            <a:r>
              <a:rPr lang="en-US" altLang="zh-CN" baseline="0" dirty="0" smtClean="0"/>
              <a:t> details: </a:t>
            </a:r>
            <a:r>
              <a:rPr lang="en-US" altLang="zh-CN" sz="1200" kern="1200" baseline="0" dirty="0" smtClean="0">
                <a:solidFill>
                  <a:schemeClr val="tx1"/>
                </a:solidFill>
                <a:latin typeface="+mn-lt"/>
                <a:ea typeface="+mn-ea"/>
                <a:cs typeface="+mn-cs"/>
              </a:rPr>
              <a:t>From Urban mobility report [1], the cost from traffic congestion now is more than $100 billion, nearly $750 for every commuter in the U.S.</a:t>
            </a:r>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3</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12</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13</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14</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Comparison: </a:t>
            </a:r>
            <a:r>
              <a:rPr lang="en-US" altLang="zh-CN" sz="1200" kern="1200" baseline="0" dirty="0" smtClean="0">
                <a:solidFill>
                  <a:schemeClr val="tx1"/>
                </a:solidFill>
                <a:latin typeface="+mn-lt"/>
                <a:ea typeface="+mn-ea"/>
                <a:cs typeface="+mn-cs"/>
              </a:rPr>
              <a:t>For the time efficiency of the two solutions proposed in this paper, MCMF-R is closer to the optimal solution, but imperfect measurement of travel time makes it underestimate or overestimate the current congestion situation to some extent. TS becomes much worse than MCMF-R when heavy traffic take place. But since it’s greedy, it is better than MCMF-R in light traffic condition, where the latter overestimates the congestion. In fairness, TS is better since MCMF-R considers more global optimization,</a:t>
            </a:r>
          </a:p>
          <a:p>
            <a:r>
              <a:rPr lang="en-US" altLang="zh-CN" sz="1200" kern="1200" baseline="0" dirty="0" smtClean="0">
                <a:solidFill>
                  <a:schemeClr val="tx1"/>
                </a:solidFill>
                <a:latin typeface="+mn-lt"/>
                <a:ea typeface="+mn-ea"/>
                <a:cs typeface="+mn-cs"/>
              </a:rPr>
              <a:t>which needs some vehicles to sacrifice. MCMF-R needs global dynamic traffic information and central control, so it has bigger communication overhead compared to other algorithms.</a:t>
            </a:r>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15</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16</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228600" indent="-228600">
              <a:buAutoNum type="alphaLcParenBoth"/>
            </a:pPr>
            <a:r>
              <a:rPr lang="en-US" altLang="zh-CN" sz="1200" kern="1200" baseline="0" dirty="0" smtClean="0">
                <a:solidFill>
                  <a:schemeClr val="tx1"/>
                </a:solidFill>
                <a:latin typeface="+mn-lt"/>
                <a:ea typeface="+mn-ea"/>
                <a:cs typeface="+mn-cs"/>
              </a:rPr>
              <a:t>shows the average travel time for different routing request volumes with no background traffic flows on roads. In (b), heavy background traffic is added on some most commonly chosen roads when no background traffic exists</a:t>
            </a:r>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17</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(c) shows the standard deviation of the travel time for different routing request volumes, and (a) shows the sorted travel time for each route request when the routing request volume is 8 × 10^4</a:t>
            </a:r>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18</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4</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5</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sz="1200" kern="1200" baseline="0" dirty="0" smtClean="0">
                <a:solidFill>
                  <a:schemeClr val="tx1"/>
                </a:solidFill>
                <a:latin typeface="+mn-lt"/>
                <a:ea typeface="+mn-ea"/>
                <a:cs typeface="+mn-cs"/>
              </a:rPr>
              <a:t>Sinks: Sinks are usually APs in vehicular network, and as discussed in [2],these sinks keep communicating with sensors in the vehicles such as GPS, cameras, mobile phones, etc.</a:t>
            </a:r>
          </a:p>
          <a:p>
            <a:r>
              <a:rPr lang="en-US" altLang="zh-CN" sz="1200" kern="1200" baseline="0" dirty="0" smtClean="0">
                <a:solidFill>
                  <a:schemeClr val="tx1"/>
                </a:solidFill>
                <a:latin typeface="+mn-lt"/>
                <a:ea typeface="+mn-ea"/>
                <a:cs typeface="+mn-cs"/>
              </a:rPr>
              <a:t>Central control unit: The central control unit will exchange data with sinks, but it will only be used in centralized routing</a:t>
            </a:r>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6</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7</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sz="1200" kern="1200" baseline="0" dirty="0" smtClean="0">
                <a:solidFill>
                  <a:schemeClr val="tx1"/>
                </a:solidFill>
                <a:latin typeface="+mn-lt"/>
                <a:ea typeface="+mn-ea"/>
                <a:cs typeface="+mn-cs"/>
              </a:rPr>
              <a:t>To evaluate the route guidance systems, it is essential to construct a baseline routing algorithm whose ability is similar to the routing without any guidance</a:t>
            </a:r>
            <a:r>
              <a:rPr lang="en-US" altLang="zh-CN" sz="1200" kern="1200" baseline="0" dirty="0" smtClean="0">
                <a:solidFill>
                  <a:schemeClr val="tx1"/>
                </a:solidFill>
                <a:latin typeface="+mn-lt"/>
                <a:ea typeface="+mn-ea"/>
                <a:cs typeface="+mn-cs"/>
              </a:rPr>
              <a:t>.</a:t>
            </a:r>
          </a:p>
          <a:p>
            <a:endParaRPr lang="en-US" altLang="zh-CN" sz="1200" kern="1200" baseline="0" dirty="0" smtClean="0">
              <a:solidFill>
                <a:schemeClr val="tx1"/>
              </a:solidFill>
              <a:latin typeface="+mn-lt"/>
              <a:ea typeface="+mn-ea"/>
              <a:cs typeface="+mn-cs"/>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en-US" altLang="zh-CN" sz="2000" dirty="0" smtClean="0">
                <a:latin typeface="Times New Roman" pitchFamily="18" charset="0"/>
                <a:ea typeface="微软雅黑" pitchFamily="34" charset="-122"/>
                <a:cs typeface="Times New Roman" pitchFamily="18" charset="0"/>
              </a:rPr>
              <a:t>Not reasonable: by using experiences or maps, the majority of drivers’ routing decisions without any guidance are more likely to be around the shortest path</a:t>
            </a:r>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8</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sz="1200" kern="1200" baseline="0" dirty="0" smtClean="0">
                <a:solidFill>
                  <a:schemeClr val="tx1"/>
                </a:solidFill>
                <a:latin typeface="+mn-lt"/>
                <a:ea typeface="+mn-ea"/>
                <a:cs typeface="+mn-cs"/>
              </a:rPr>
              <a:t>Motivation for centralized solution: When the traffic is not heavy, simply using classical guidance techniques such as GPS can handle all routing requests without any congestion. So the centralized route guidance in this paper focuses on the situation when the traffic is very heavy, where large number of vehicles needs to travel on the main roads and severe traffic jams are likely</a:t>
            </a:r>
          </a:p>
          <a:p>
            <a:r>
              <a:rPr lang="en-US" altLang="zh-CN" sz="1200" kern="1200" baseline="0" dirty="0" smtClean="0">
                <a:solidFill>
                  <a:schemeClr val="tx1"/>
                </a:solidFill>
                <a:latin typeface="+mn-lt"/>
                <a:ea typeface="+mn-ea"/>
                <a:cs typeface="+mn-cs"/>
              </a:rPr>
              <a:t>to take place.</a:t>
            </a:r>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9</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10</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4C8358EA-EBAA-4481-A1C0-36BA103ACDE7}" type="slidenum">
              <a:rPr lang="zh-CN" altLang="en-US" smtClean="0"/>
              <a:pPr/>
              <a:t>11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2014/3/18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2014/3/18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2014/3/18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2014/3/18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2014/3/18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2014/3/18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2014/3/18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2014/3/18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p:cNvSpPr txBox="1"/>
          <p:nvPr/>
        </p:nvSpPr>
        <p:spPr>
          <a:xfrm>
            <a:off x="0" y="3717032"/>
            <a:ext cx="9144000" cy="1000274"/>
          </a:xfrm>
          <a:prstGeom prst="rect">
            <a:avLst/>
          </a:prstGeom>
          <a:noFill/>
        </p:spPr>
        <p:txBody>
          <a:bodyPr wrap="square" rtlCol="0">
            <a:spAutoFit/>
          </a:bodyPr>
          <a:lstStyle/>
          <a:p>
            <a:pPr algn="ctr"/>
            <a:r>
              <a:rPr lang="en-US" altLang="zh-CN" sz="1500" dirty="0" smtClean="0">
                <a:solidFill>
                  <a:schemeClr val="tx1">
                    <a:lumMod val="65000"/>
                    <a:lumOff val="35000"/>
                  </a:schemeClr>
                </a:solidFill>
                <a:latin typeface="Times New Roman" pitchFamily="18" charset="0"/>
                <a:ea typeface="微软雅黑" pitchFamily="34" charset="-122"/>
                <a:cs typeface="Times New Roman" pitchFamily="18" charset="0"/>
              </a:rPr>
              <a:t>Yu Stephanie Sun</a:t>
            </a:r>
            <a:r>
              <a:rPr lang="en-US" altLang="zh-CN" sz="1500" baseline="30000" dirty="0" smtClean="0">
                <a:solidFill>
                  <a:schemeClr val="tx1">
                    <a:lumMod val="65000"/>
                    <a:lumOff val="35000"/>
                  </a:schemeClr>
                </a:solidFill>
                <a:latin typeface="Times New Roman" pitchFamily="18" charset="0"/>
                <a:ea typeface="微软雅黑" pitchFamily="34" charset="-122"/>
                <a:cs typeface="Times New Roman" pitchFamily="18" charset="0"/>
              </a:rPr>
              <a:t>1</a:t>
            </a:r>
            <a:r>
              <a:rPr lang="en-US" altLang="zh-CN" sz="1500" dirty="0" smtClean="0">
                <a:solidFill>
                  <a:schemeClr val="tx1">
                    <a:lumMod val="65000"/>
                    <a:lumOff val="35000"/>
                  </a:schemeClr>
                </a:solidFill>
                <a:latin typeface="Times New Roman" pitchFamily="18" charset="0"/>
                <a:ea typeface="微软雅黑" pitchFamily="34" charset="-122"/>
                <a:cs typeface="Times New Roman" pitchFamily="18" charset="0"/>
              </a:rPr>
              <a:t>, </a:t>
            </a:r>
            <a:r>
              <a:rPr lang="en-US" altLang="zh-CN" sz="1500" b="1" u="sng" dirty="0" smtClean="0">
                <a:solidFill>
                  <a:schemeClr val="tx1">
                    <a:lumMod val="65000"/>
                    <a:lumOff val="35000"/>
                  </a:schemeClr>
                </a:solidFill>
                <a:latin typeface="Times New Roman" pitchFamily="18" charset="0"/>
                <a:ea typeface="微软雅黑" pitchFamily="34" charset="-122"/>
                <a:cs typeface="Times New Roman" pitchFamily="18" charset="0"/>
              </a:rPr>
              <a:t>Lei Xie</a:t>
            </a:r>
            <a:r>
              <a:rPr lang="en-US" altLang="zh-CN" sz="1500" b="1" u="sng" baseline="30000" dirty="0" smtClean="0">
                <a:solidFill>
                  <a:schemeClr val="tx1">
                    <a:lumMod val="65000"/>
                    <a:lumOff val="35000"/>
                  </a:schemeClr>
                </a:solidFill>
                <a:latin typeface="Times New Roman" pitchFamily="18" charset="0"/>
                <a:ea typeface="微软雅黑" pitchFamily="34" charset="-122"/>
                <a:cs typeface="Times New Roman" pitchFamily="18" charset="0"/>
              </a:rPr>
              <a:t>1</a:t>
            </a:r>
            <a:r>
              <a:rPr lang="en-US" altLang="zh-CN" sz="1500" dirty="0" smtClean="0">
                <a:solidFill>
                  <a:schemeClr val="tx1">
                    <a:lumMod val="65000"/>
                    <a:lumOff val="35000"/>
                  </a:schemeClr>
                </a:solidFill>
                <a:latin typeface="Times New Roman" pitchFamily="18" charset="0"/>
                <a:ea typeface="微软雅黑" pitchFamily="34" charset="-122"/>
                <a:cs typeface="Times New Roman" pitchFamily="18" charset="0"/>
              </a:rPr>
              <a:t>, </a:t>
            </a:r>
            <a:r>
              <a:rPr lang="en-US" altLang="zh-CN" sz="1500" dirty="0" err="1" smtClean="0">
                <a:solidFill>
                  <a:schemeClr val="tx1">
                    <a:lumMod val="65000"/>
                    <a:lumOff val="35000"/>
                  </a:schemeClr>
                </a:solidFill>
                <a:latin typeface="Times New Roman" pitchFamily="18" charset="0"/>
                <a:ea typeface="微软雅黑" pitchFamily="34" charset="-122"/>
                <a:cs typeface="Times New Roman" pitchFamily="18" charset="0"/>
              </a:rPr>
              <a:t>Qi</a:t>
            </a:r>
            <a:r>
              <a:rPr lang="en-US" altLang="zh-CN" sz="1500" dirty="0" smtClean="0">
                <a:solidFill>
                  <a:schemeClr val="tx1">
                    <a:lumMod val="65000"/>
                    <a:lumOff val="35000"/>
                  </a:schemeClr>
                </a:solidFill>
                <a:latin typeface="Times New Roman" pitchFamily="18" charset="0"/>
                <a:ea typeface="微软雅黑" pitchFamily="34" charset="-122"/>
                <a:cs typeface="Times New Roman" pitchFamily="18" charset="0"/>
              </a:rPr>
              <a:t> Alfred Chen</a:t>
            </a:r>
            <a:r>
              <a:rPr lang="en-US" altLang="zh-CN" sz="1500" baseline="30000" dirty="0" smtClean="0">
                <a:solidFill>
                  <a:schemeClr val="tx1">
                    <a:lumMod val="65000"/>
                    <a:lumOff val="35000"/>
                  </a:schemeClr>
                </a:solidFill>
                <a:latin typeface="Times New Roman" pitchFamily="18" charset="0"/>
                <a:ea typeface="微软雅黑" pitchFamily="34" charset="-122"/>
                <a:cs typeface="Times New Roman" pitchFamily="18" charset="0"/>
              </a:rPr>
              <a:t>2</a:t>
            </a:r>
            <a:r>
              <a:rPr lang="en-US" altLang="zh-CN" sz="1500" dirty="0" smtClean="0">
                <a:solidFill>
                  <a:schemeClr val="tx1">
                    <a:lumMod val="65000"/>
                    <a:lumOff val="35000"/>
                  </a:schemeClr>
                </a:solidFill>
                <a:latin typeface="Times New Roman" pitchFamily="18" charset="0"/>
                <a:ea typeface="微软雅黑" pitchFamily="34" charset="-122"/>
                <a:cs typeface="Times New Roman" pitchFamily="18" charset="0"/>
              </a:rPr>
              <a:t>, </a:t>
            </a:r>
            <a:r>
              <a:rPr lang="en-US" altLang="zh-CN" sz="1500" dirty="0" err="1" smtClean="0">
                <a:solidFill>
                  <a:schemeClr val="tx1">
                    <a:lumMod val="65000"/>
                    <a:lumOff val="35000"/>
                  </a:schemeClr>
                </a:solidFill>
                <a:latin typeface="Times New Roman" pitchFamily="18" charset="0"/>
                <a:ea typeface="微软雅黑" pitchFamily="34" charset="-122"/>
                <a:cs typeface="Times New Roman" pitchFamily="18" charset="0"/>
              </a:rPr>
              <a:t>Sanglu</a:t>
            </a:r>
            <a:r>
              <a:rPr lang="en-US" altLang="zh-CN" sz="1500" dirty="0" smtClean="0">
                <a:solidFill>
                  <a:schemeClr val="tx1">
                    <a:lumMod val="65000"/>
                    <a:lumOff val="35000"/>
                  </a:schemeClr>
                </a:solidFill>
                <a:latin typeface="Times New Roman" pitchFamily="18" charset="0"/>
                <a:ea typeface="微软雅黑" pitchFamily="34" charset="-122"/>
                <a:cs typeface="Times New Roman" pitchFamily="18" charset="0"/>
              </a:rPr>
              <a:t> Lu</a:t>
            </a:r>
            <a:r>
              <a:rPr lang="en-US" altLang="zh-CN" sz="1500" baseline="30000" dirty="0" smtClean="0">
                <a:solidFill>
                  <a:schemeClr val="tx1">
                    <a:lumMod val="65000"/>
                    <a:lumOff val="35000"/>
                  </a:schemeClr>
                </a:solidFill>
                <a:latin typeface="Times New Roman" pitchFamily="18" charset="0"/>
                <a:ea typeface="微软雅黑" pitchFamily="34" charset="-122"/>
                <a:cs typeface="Times New Roman" pitchFamily="18" charset="0"/>
              </a:rPr>
              <a:t>1</a:t>
            </a:r>
            <a:r>
              <a:rPr lang="en-US" altLang="zh-CN" sz="1500" dirty="0" smtClean="0">
                <a:solidFill>
                  <a:schemeClr val="tx1">
                    <a:lumMod val="65000"/>
                    <a:lumOff val="35000"/>
                  </a:schemeClr>
                </a:solidFill>
                <a:latin typeface="Times New Roman" pitchFamily="18" charset="0"/>
                <a:ea typeface="微软雅黑" pitchFamily="34" charset="-122"/>
                <a:cs typeface="Times New Roman" pitchFamily="18" charset="0"/>
              </a:rPr>
              <a:t>, </a:t>
            </a:r>
            <a:r>
              <a:rPr lang="en-US" altLang="zh-CN" sz="1500" dirty="0" err="1" smtClean="0">
                <a:solidFill>
                  <a:schemeClr val="tx1">
                    <a:lumMod val="65000"/>
                    <a:lumOff val="35000"/>
                  </a:schemeClr>
                </a:solidFill>
                <a:latin typeface="Times New Roman" pitchFamily="18" charset="0"/>
                <a:ea typeface="微软雅黑" pitchFamily="34" charset="-122"/>
                <a:cs typeface="Times New Roman" pitchFamily="18" charset="0"/>
              </a:rPr>
              <a:t>Daoxu</a:t>
            </a:r>
            <a:r>
              <a:rPr lang="en-US" altLang="zh-CN" sz="1500" dirty="0" smtClean="0">
                <a:solidFill>
                  <a:schemeClr val="tx1">
                    <a:lumMod val="65000"/>
                    <a:lumOff val="35000"/>
                  </a:schemeClr>
                </a:solidFill>
                <a:latin typeface="Times New Roman" pitchFamily="18" charset="0"/>
                <a:ea typeface="微软雅黑" pitchFamily="34" charset="-122"/>
                <a:cs typeface="Times New Roman" pitchFamily="18" charset="0"/>
              </a:rPr>
              <a:t> Chen</a:t>
            </a:r>
            <a:r>
              <a:rPr lang="en-US" altLang="zh-CN" sz="1500" baseline="30000" dirty="0" smtClean="0">
                <a:solidFill>
                  <a:schemeClr val="tx1">
                    <a:lumMod val="65000"/>
                    <a:lumOff val="35000"/>
                  </a:schemeClr>
                </a:solidFill>
                <a:latin typeface="Times New Roman" pitchFamily="18" charset="0"/>
                <a:ea typeface="微软雅黑" pitchFamily="34" charset="-122"/>
                <a:cs typeface="Times New Roman" pitchFamily="18" charset="0"/>
              </a:rPr>
              <a:t>1</a:t>
            </a:r>
          </a:p>
          <a:p>
            <a:pPr algn="ctr"/>
            <a:endParaRPr lang="en-US" altLang="zh-CN" sz="1400" dirty="0" smtClean="0">
              <a:solidFill>
                <a:schemeClr val="tx1">
                  <a:lumMod val="65000"/>
                  <a:lumOff val="35000"/>
                </a:schemeClr>
              </a:solidFill>
              <a:latin typeface="Times New Roman" pitchFamily="18" charset="0"/>
              <a:ea typeface="微软雅黑" pitchFamily="34" charset="-122"/>
              <a:cs typeface="Times New Roman" pitchFamily="18" charset="0"/>
            </a:endParaRPr>
          </a:p>
          <a:p>
            <a:pPr algn="ctr"/>
            <a:r>
              <a:rPr lang="en-US" altLang="zh-CN" sz="1400" b="1" baseline="30000" dirty="0" smtClean="0">
                <a:solidFill>
                  <a:schemeClr val="tx1">
                    <a:lumMod val="75000"/>
                    <a:lumOff val="25000"/>
                  </a:schemeClr>
                </a:solidFill>
                <a:latin typeface="Times New Roman" pitchFamily="18" charset="0"/>
                <a:ea typeface="微软雅黑" pitchFamily="34" charset="-122"/>
                <a:cs typeface="Times New Roman" pitchFamily="18" charset="0"/>
              </a:rPr>
              <a:t>1</a:t>
            </a:r>
            <a:r>
              <a:rPr lang="en-US" altLang="zh-CN" sz="1400" b="1" dirty="0" smtClean="0">
                <a:solidFill>
                  <a:schemeClr val="tx1">
                    <a:lumMod val="75000"/>
                    <a:lumOff val="25000"/>
                  </a:schemeClr>
                </a:solidFill>
                <a:latin typeface="Times New Roman" pitchFamily="18" charset="0"/>
                <a:ea typeface="微软雅黑" pitchFamily="34" charset="-122"/>
                <a:cs typeface="Times New Roman" pitchFamily="18" charset="0"/>
              </a:rPr>
              <a:t>State Key Laboratory for Novel Software Technology, Nanjing University, China</a:t>
            </a:r>
          </a:p>
          <a:p>
            <a:pPr algn="ctr"/>
            <a:endParaRPr lang="en-US" altLang="zh-CN" sz="200" b="1" dirty="0" smtClean="0">
              <a:solidFill>
                <a:schemeClr val="tx1">
                  <a:lumMod val="75000"/>
                  <a:lumOff val="25000"/>
                </a:schemeClr>
              </a:solidFill>
              <a:latin typeface="Times New Roman" pitchFamily="18" charset="0"/>
              <a:ea typeface="微软雅黑" pitchFamily="34" charset="-122"/>
              <a:cs typeface="Times New Roman" pitchFamily="18" charset="0"/>
            </a:endParaRPr>
          </a:p>
          <a:p>
            <a:pPr algn="ctr"/>
            <a:r>
              <a:rPr lang="en-US" altLang="zh-CN" sz="1400" baseline="30000" dirty="0" smtClean="0">
                <a:solidFill>
                  <a:schemeClr val="tx1">
                    <a:lumMod val="65000"/>
                    <a:lumOff val="35000"/>
                  </a:schemeClr>
                </a:solidFill>
                <a:latin typeface="Times New Roman" pitchFamily="18" charset="0"/>
                <a:ea typeface="微软雅黑" pitchFamily="34" charset="-122"/>
                <a:cs typeface="Times New Roman" pitchFamily="18" charset="0"/>
              </a:rPr>
              <a:t>2</a:t>
            </a:r>
            <a:r>
              <a:rPr lang="en-US" altLang="zh-CN" sz="1400" dirty="0" smtClean="0">
                <a:solidFill>
                  <a:schemeClr val="tx1">
                    <a:lumMod val="65000"/>
                    <a:lumOff val="35000"/>
                  </a:schemeClr>
                </a:solidFill>
                <a:latin typeface="Times New Roman" pitchFamily="18" charset="0"/>
                <a:ea typeface="微软雅黑" pitchFamily="34" charset="-122"/>
                <a:cs typeface="Times New Roman" pitchFamily="18" charset="0"/>
              </a:rPr>
              <a:t>University of Michigan, USA</a:t>
            </a:r>
            <a:endParaRPr lang="zh-CN" altLang="en-US" sz="1400" dirty="0">
              <a:solidFill>
                <a:schemeClr val="tx1">
                  <a:lumMod val="65000"/>
                  <a:lumOff val="35000"/>
                </a:schemeClr>
              </a:solidFill>
              <a:latin typeface="Times New Roman" pitchFamily="18" charset="0"/>
              <a:ea typeface="微软雅黑" pitchFamily="34" charset="-122"/>
              <a:cs typeface="Times New Roman" pitchFamily="18" charset="0"/>
            </a:endParaRPr>
          </a:p>
        </p:txBody>
      </p:sp>
      <p:pic>
        <p:nvPicPr>
          <p:cNvPr id="10246" name="Picture 6" descr="C:\Users\sophie\Desktop\电脑与生活\4.jpg"/>
          <p:cNvPicPr>
            <a:picLocks noChangeAspect="1" noChangeArrowheads="1"/>
          </p:cNvPicPr>
          <p:nvPr/>
        </p:nvPicPr>
        <p:blipFill>
          <a:blip r:embed="rId2" cstate="print"/>
          <a:srcRect/>
          <a:stretch>
            <a:fillRect/>
          </a:stretch>
        </p:blipFill>
        <p:spPr bwMode="auto">
          <a:xfrm>
            <a:off x="0" y="5716700"/>
            <a:ext cx="9144000" cy="1168684"/>
          </a:xfrm>
          <a:prstGeom prst="rect">
            <a:avLst/>
          </a:prstGeom>
          <a:noFill/>
        </p:spPr>
      </p:pic>
      <p:sp>
        <p:nvSpPr>
          <p:cNvPr id="12" name="TextBox 11"/>
          <p:cNvSpPr txBox="1"/>
          <p:nvPr/>
        </p:nvSpPr>
        <p:spPr>
          <a:xfrm>
            <a:off x="0" y="2204864"/>
            <a:ext cx="9144000" cy="954107"/>
          </a:xfrm>
          <a:prstGeom prst="rect">
            <a:avLst/>
          </a:prstGeom>
          <a:noFill/>
        </p:spPr>
        <p:txBody>
          <a:bodyPr wrap="square" rtlCol="0">
            <a:spAutoFit/>
          </a:bodyPr>
          <a:lstStyle/>
          <a:p>
            <a:pPr algn="ctr"/>
            <a:r>
              <a:rPr lang="en-US" altLang="zh-CN" sz="2800" b="1" dirty="0" smtClean="0">
                <a:solidFill>
                  <a:srgbClr val="0070C0"/>
                </a:solidFill>
                <a:latin typeface="Times New Roman" pitchFamily="18" charset="0"/>
                <a:ea typeface="微软雅黑" pitchFamily="34" charset="-122"/>
                <a:cs typeface="Times New Roman" pitchFamily="18" charset="0"/>
              </a:rPr>
              <a:t>Efficient Route Guidance in Vehicular Wireless</a:t>
            </a:r>
          </a:p>
          <a:p>
            <a:pPr algn="ctr"/>
            <a:r>
              <a:rPr lang="en-US" altLang="zh-CN" sz="2800" b="1" dirty="0" smtClean="0">
                <a:solidFill>
                  <a:srgbClr val="0070C0"/>
                </a:solidFill>
                <a:latin typeface="Times New Roman" pitchFamily="18" charset="0"/>
                <a:ea typeface="微软雅黑" pitchFamily="34" charset="-122"/>
                <a:cs typeface="Times New Roman" pitchFamily="18" charset="0"/>
              </a:rPr>
              <a:t>Networks</a:t>
            </a:r>
          </a:p>
        </p:txBody>
      </p:sp>
      <p:sp>
        <p:nvSpPr>
          <p:cNvPr id="8" name="矩形 7"/>
          <p:cNvSpPr/>
          <p:nvPr/>
        </p:nvSpPr>
        <p:spPr>
          <a:xfrm>
            <a:off x="539552" y="1007017"/>
            <a:ext cx="5688632"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 name="TextBox 12"/>
          <p:cNvSpPr txBox="1"/>
          <p:nvPr/>
        </p:nvSpPr>
        <p:spPr>
          <a:xfrm>
            <a:off x="467544" y="580618"/>
            <a:ext cx="3240360" cy="400110"/>
          </a:xfrm>
          <a:prstGeom prst="rect">
            <a:avLst/>
          </a:prstGeom>
          <a:noFill/>
        </p:spPr>
        <p:txBody>
          <a:bodyPr wrap="square" rtlCol="0">
            <a:spAutoFit/>
          </a:bodyPr>
          <a:lstStyle/>
          <a:p>
            <a:r>
              <a:rPr lang="en-US" altLang="zh-CN" sz="2000" b="1" dirty="0" smtClean="0">
                <a:solidFill>
                  <a:schemeClr val="tx1">
                    <a:lumMod val="50000"/>
                    <a:lumOff val="50000"/>
                  </a:schemeClr>
                </a:solidFill>
                <a:latin typeface="Times New Roman" pitchFamily="18" charset="0"/>
                <a:ea typeface="微软雅黑" pitchFamily="34" charset="-122"/>
                <a:cs typeface="Times New Roman" pitchFamily="18" charset="0"/>
              </a:rPr>
              <a:t>WCNC 2014</a:t>
            </a:r>
            <a:endParaRPr lang="zh-CN" altLang="en-US" sz="2000" b="1" dirty="0">
              <a:solidFill>
                <a:schemeClr val="tx1">
                  <a:lumMod val="50000"/>
                  <a:lumOff val="50000"/>
                </a:schemeClr>
              </a:solidFill>
              <a:latin typeface="Times New Roman" pitchFamily="18" charset="0"/>
              <a:ea typeface="微软雅黑" pitchFamily="34" charset="-122"/>
              <a:cs typeface="Times New Roman" pitchFamily="18" charset="0"/>
            </a:endParaRPr>
          </a:p>
        </p:txBody>
      </p:sp>
      <p:pic>
        <p:nvPicPr>
          <p:cNvPr id="9" name="Picture 2" descr="C:\Users\sophie\Desktop\16300000623104125722843542562.jpg"/>
          <p:cNvPicPr>
            <a:picLocks noChangeAspect="1" noChangeArrowheads="1"/>
          </p:cNvPicPr>
          <p:nvPr/>
        </p:nvPicPr>
        <p:blipFill>
          <a:blip r:embed="rId3" cstate="print"/>
          <a:srcRect/>
          <a:stretch>
            <a:fillRect/>
          </a:stretch>
        </p:blipFill>
        <p:spPr bwMode="auto">
          <a:xfrm>
            <a:off x="7445480" y="476672"/>
            <a:ext cx="798928" cy="100811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Our Solutions</a:t>
            </a:r>
          </a:p>
        </p:txBody>
      </p:sp>
      <p:sp>
        <p:nvSpPr>
          <p:cNvPr id="14" name="TextBox 13"/>
          <p:cNvSpPr txBox="1"/>
          <p:nvPr/>
        </p:nvSpPr>
        <p:spPr>
          <a:xfrm>
            <a:off x="611560" y="1196752"/>
            <a:ext cx="8208912" cy="400110"/>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Centralized Solution</a:t>
            </a:r>
          </a:p>
        </p:txBody>
      </p:sp>
      <p:sp>
        <p:nvSpPr>
          <p:cNvPr id="7" name="TextBox 6"/>
          <p:cNvSpPr txBox="1"/>
          <p:nvPr/>
        </p:nvSpPr>
        <p:spPr>
          <a:xfrm>
            <a:off x="611560" y="1521360"/>
            <a:ext cx="8208912" cy="1015663"/>
          </a:xfrm>
          <a:prstGeom prst="rect">
            <a:avLst/>
          </a:prstGeom>
          <a:noFill/>
        </p:spPr>
        <p:txBody>
          <a:bodyPr wrap="square" rtlCol="0">
            <a:spAutoFit/>
          </a:bodyPr>
          <a:lstStyle/>
          <a:p>
            <a:pPr marL="742950" lvl="1" indent="-285750">
              <a:buFont typeface="Arial" pitchFamily="34" charset="0"/>
              <a:buChar char="•"/>
            </a:pPr>
            <a:r>
              <a:rPr lang="en-US" altLang="zh-CN" sz="2000" b="1" dirty="0" smtClean="0">
                <a:latin typeface="Times New Roman" pitchFamily="18" charset="0"/>
                <a:ea typeface="微软雅黑" pitchFamily="34" charset="-122"/>
                <a:cs typeface="Times New Roman" pitchFamily="18" charset="0"/>
              </a:rPr>
              <a:t>Routing results</a:t>
            </a:r>
            <a:r>
              <a:rPr lang="en-US" altLang="zh-CN" sz="2000" dirty="0" smtClean="0">
                <a:latin typeface="Times New Roman" pitchFamily="18" charset="0"/>
                <a:ea typeface="微软雅黑" pitchFamily="34" charset="-122"/>
                <a:cs typeface="Times New Roman" pitchFamily="18" charset="0"/>
              </a:rPr>
              <a:t>:</a:t>
            </a:r>
            <a:r>
              <a:rPr lang="en-US" altLang="zh-CN" sz="2000" dirty="0" smtClean="0">
                <a:latin typeface="Times New Roman" pitchFamily="18" charset="0"/>
                <a:ea typeface="微软雅黑" pitchFamily="34" charset="-122"/>
                <a:cs typeface="Times New Roman" pitchFamily="18" charset="0"/>
              </a:rPr>
              <a:t> </a:t>
            </a:r>
            <a:r>
              <a:rPr lang="en-US" altLang="zh-CN" sz="2000" dirty="0" smtClean="0">
                <a:latin typeface="Times New Roman" pitchFamily="18" charset="0"/>
                <a:ea typeface="微软雅黑" pitchFamily="34" charset="-122"/>
                <a:cs typeface="Times New Roman" pitchFamily="18" charset="0"/>
              </a:rPr>
              <a:t>from the minimum-cost maximum-flow problem solution , we extract travel paths one by one until there is no positive flow on any </a:t>
            </a:r>
            <a:r>
              <a:rPr lang="en-US" altLang="zh-CN" sz="2000" dirty="0" smtClean="0">
                <a:latin typeface="Times New Roman" pitchFamily="18" charset="0"/>
                <a:ea typeface="微软雅黑" pitchFamily="34" charset="-122"/>
                <a:cs typeface="Times New Roman" pitchFamily="18" charset="0"/>
              </a:rPr>
              <a:t>edges</a:t>
            </a:r>
            <a:endParaRPr lang="en-US" altLang="zh-CN" sz="2000" dirty="0" smtClean="0">
              <a:latin typeface="Times New Roman" pitchFamily="18" charset="0"/>
              <a:ea typeface="微软雅黑" pitchFamily="34" charset="-122"/>
              <a:cs typeface="Times New Roman" pitchFamily="18" charset="0"/>
            </a:endParaRPr>
          </a:p>
        </p:txBody>
      </p:sp>
      <p:sp>
        <p:nvSpPr>
          <p:cNvPr id="9" name="TextBox 8"/>
          <p:cNvSpPr txBox="1"/>
          <p:nvPr/>
        </p:nvSpPr>
        <p:spPr>
          <a:xfrm>
            <a:off x="611560" y="2444690"/>
            <a:ext cx="8208912" cy="2246769"/>
          </a:xfrm>
          <a:prstGeom prst="rect">
            <a:avLst/>
          </a:prstGeom>
          <a:noFill/>
        </p:spPr>
        <p:txBody>
          <a:bodyPr wrap="square" rtlCol="0">
            <a:spAutoFit/>
          </a:bodyPr>
          <a:lstStyle/>
          <a:p>
            <a:pPr marL="742950" lvl="1" indent="-285750">
              <a:buFont typeface="Arial" pitchFamily="34" charset="0"/>
              <a:buChar char="•"/>
            </a:pPr>
            <a:r>
              <a:rPr lang="en-US" altLang="zh-CN" sz="2000" b="1" dirty="0" smtClean="0">
                <a:latin typeface="Times New Roman" pitchFamily="18" charset="0"/>
                <a:cs typeface="Times New Roman" pitchFamily="18" charset="0"/>
              </a:rPr>
              <a:t>Multi-source </a:t>
            </a:r>
            <a:r>
              <a:rPr lang="en-US" altLang="zh-CN" sz="2000" b="1" dirty="0" smtClean="0">
                <a:latin typeface="Times New Roman" pitchFamily="18" charset="0"/>
                <a:cs typeface="Times New Roman" pitchFamily="18" charset="0"/>
              </a:rPr>
              <a:t>multi-destination </a:t>
            </a:r>
            <a:r>
              <a:rPr lang="en-US" altLang="zh-CN" sz="2000" b="1" dirty="0" smtClean="0">
                <a:latin typeface="Times New Roman" pitchFamily="18" charset="0"/>
                <a:cs typeface="Times New Roman" pitchFamily="18" charset="0"/>
              </a:rPr>
              <a:t>routing</a:t>
            </a:r>
            <a:r>
              <a:rPr lang="en-US" altLang="zh-CN" sz="2000" dirty="0" smtClean="0">
                <a:latin typeface="Times New Roman" pitchFamily="18" charset="0"/>
                <a:cs typeface="Times New Roman" pitchFamily="18" charset="0"/>
              </a:rPr>
              <a:t>:</a:t>
            </a:r>
            <a:endParaRPr lang="en-US" altLang="zh-CN" sz="2000" dirty="0" smtClean="0">
              <a:latin typeface="Times New Roman" pitchFamily="18" charset="0"/>
              <a:cs typeface="Times New Roman" pitchFamily="18" charset="0"/>
            </a:endParaRP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First group routing request to groups with same source and destination pair</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Apply the above solution for single source and single destination  group by group</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If groups are too small, merge sources and destinations near each other in location to be more </a:t>
            </a:r>
            <a:r>
              <a:rPr lang="en-US" altLang="zh-CN" sz="2000" dirty="0" smtClean="0">
                <a:latin typeface="Times New Roman" pitchFamily="18" charset="0"/>
                <a:ea typeface="微软雅黑" pitchFamily="34" charset="-122"/>
                <a:cs typeface="Times New Roman" pitchFamily="18" charset="0"/>
              </a:rPr>
              <a:t>efficient</a:t>
            </a:r>
            <a:endParaRPr lang="en-US" altLang="zh-CN" sz="2000" dirty="0" smtClean="0">
              <a:latin typeface="Times New Roman" pitchFamily="18" charset="0"/>
              <a:ea typeface="微软雅黑" pitchFamily="34" charset="-122"/>
              <a:cs typeface="Times New Roman" pitchFamily="18" charset="0"/>
            </a:endParaRPr>
          </a:p>
        </p:txBody>
      </p:sp>
      <p:sp>
        <p:nvSpPr>
          <p:cNvPr id="10" name="TextBox 9"/>
          <p:cNvSpPr txBox="1"/>
          <p:nvPr/>
        </p:nvSpPr>
        <p:spPr>
          <a:xfrm>
            <a:off x="611560" y="4599126"/>
            <a:ext cx="8208912" cy="1938992"/>
          </a:xfrm>
          <a:prstGeom prst="rect">
            <a:avLst/>
          </a:prstGeom>
          <a:noFill/>
        </p:spPr>
        <p:txBody>
          <a:bodyPr wrap="square" rtlCol="0">
            <a:spAutoFit/>
          </a:bodyPr>
          <a:lstStyle/>
          <a:p>
            <a:pPr marL="742950" lvl="1" indent="-285750">
              <a:buFont typeface="Arial" pitchFamily="34" charset="0"/>
              <a:buChar char="•"/>
            </a:pPr>
            <a:r>
              <a:rPr lang="en-US" altLang="zh-CN" sz="2000" b="1" dirty="0" smtClean="0">
                <a:latin typeface="Times New Roman" pitchFamily="18" charset="0"/>
                <a:ea typeface="微软雅黑" pitchFamily="34" charset="-122"/>
                <a:cs typeface="Times New Roman" pitchFamily="18" charset="0"/>
              </a:rPr>
              <a:t>Analysis:</a:t>
            </a:r>
            <a:endParaRPr lang="en-US" altLang="zh-CN" sz="2000" b="1" dirty="0" smtClean="0">
              <a:latin typeface="Times New Roman" pitchFamily="18" charset="0"/>
              <a:ea typeface="微软雅黑" pitchFamily="34" charset="-122"/>
              <a:cs typeface="Times New Roman" pitchFamily="18" charset="0"/>
            </a:endParaRP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Optimal solution</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Efficient routing: route a flow at a time</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Fairness consideration: the majority of vehicles have the priority</a:t>
            </a:r>
          </a:p>
          <a:p>
            <a:pPr marL="1657350" lvl="3"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First considering groups with bigger size in </a:t>
            </a:r>
            <a:r>
              <a:rPr lang="en-US" altLang="zh-CN" sz="2000" dirty="0" smtClean="0">
                <a:latin typeface="Times New Roman" pitchFamily="18" charset="0"/>
                <a:cs typeface="Times New Roman" pitchFamily="18" charset="0"/>
              </a:rPr>
              <a:t>multi-source multi-destination </a:t>
            </a:r>
            <a:r>
              <a:rPr lang="en-US" altLang="zh-CN" sz="2000" dirty="0" smtClean="0">
                <a:latin typeface="Times New Roman" pitchFamily="18" charset="0"/>
                <a:cs typeface="Times New Roman" pitchFamily="18" charset="0"/>
              </a:rPr>
              <a:t>routing</a:t>
            </a:r>
            <a:endParaRPr lang="en-US" altLang="zh-CN" sz="2000" dirty="0" smtClean="0">
              <a:latin typeface="Times New Roman" pitchFamily="18" charset="0"/>
              <a:ea typeface="微软雅黑" pitchFamily="34"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Our Solutions</a:t>
            </a:r>
          </a:p>
        </p:txBody>
      </p:sp>
      <p:sp>
        <p:nvSpPr>
          <p:cNvPr id="14" name="TextBox 13"/>
          <p:cNvSpPr txBox="1"/>
          <p:nvPr/>
        </p:nvSpPr>
        <p:spPr>
          <a:xfrm>
            <a:off x="611560" y="1196752"/>
            <a:ext cx="8208912" cy="707886"/>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Distributed </a:t>
            </a:r>
            <a:r>
              <a:rPr lang="en-US" altLang="zh-CN" sz="2000" dirty="0" smtClean="0">
                <a:latin typeface="Times New Roman" pitchFamily="18" charset="0"/>
                <a:ea typeface="微软雅黑" pitchFamily="34" charset="-122"/>
                <a:cs typeface="Times New Roman" pitchFamily="18" charset="0"/>
              </a:rPr>
              <a:t>Solution</a:t>
            </a:r>
            <a:endParaRPr lang="en-US" altLang="zh-CN" sz="2000" dirty="0" smtClean="0">
              <a:latin typeface="Times New Roman" pitchFamily="18" charset="0"/>
              <a:ea typeface="微软雅黑" pitchFamily="34" charset="-122"/>
              <a:cs typeface="Times New Roman" pitchFamily="18" charset="0"/>
            </a:endParaRPr>
          </a:p>
          <a:p>
            <a:pPr marL="742950" lvl="1" indent="-285750">
              <a:buFont typeface="Arial" pitchFamily="34" charset="0"/>
              <a:buChar char="•"/>
            </a:pPr>
            <a:endParaRPr lang="en-US" altLang="zh-CN" sz="2000" dirty="0" smtClean="0">
              <a:latin typeface="Times New Roman" pitchFamily="18" charset="0"/>
              <a:ea typeface="微软雅黑" pitchFamily="34" charset="-122"/>
              <a:cs typeface="Times New Roman" pitchFamily="18" charset="0"/>
            </a:endParaRPr>
          </a:p>
        </p:txBody>
      </p:sp>
      <p:sp>
        <p:nvSpPr>
          <p:cNvPr id="9" name="TextBox 8"/>
          <p:cNvSpPr txBox="1"/>
          <p:nvPr/>
        </p:nvSpPr>
        <p:spPr>
          <a:xfrm>
            <a:off x="611560" y="4246056"/>
            <a:ext cx="5400600" cy="707886"/>
          </a:xfrm>
          <a:prstGeom prst="rect">
            <a:avLst/>
          </a:prstGeom>
          <a:noFill/>
        </p:spPr>
        <p:txBody>
          <a:bodyPr wrap="square" rtlCol="0">
            <a:spAutoFit/>
          </a:bodyPr>
          <a:lstStyle/>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Intersection v has p adjacent roads, </a:t>
            </a:r>
          </a:p>
          <a:p>
            <a:pPr marL="1200150" lvl="2" indent="-285750"/>
            <a:r>
              <a:rPr lang="en-US" altLang="zh-CN" sz="2000" dirty="0" smtClean="0">
                <a:latin typeface="Times New Roman" pitchFamily="18" charset="0"/>
                <a:ea typeface="微软雅黑" pitchFamily="34" charset="-122"/>
                <a:cs typeface="Times New Roman" pitchFamily="18" charset="0"/>
              </a:rPr>
              <a:t>	</a:t>
            </a:r>
            <a:r>
              <a:rPr lang="en-US" altLang="zh-CN" sz="2000" i="1" dirty="0" smtClean="0">
                <a:latin typeface="Times New Roman" pitchFamily="18" charset="0"/>
                <a:ea typeface="微软雅黑" pitchFamily="34" charset="-122"/>
                <a:cs typeface="Times New Roman" pitchFamily="18" charset="0"/>
              </a:rPr>
              <a:t>&lt;v,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j</a:t>
            </a:r>
            <a:r>
              <a:rPr lang="en-US" altLang="zh-CN" sz="2000" i="1" dirty="0" smtClean="0">
                <a:latin typeface="Times New Roman" pitchFamily="18" charset="0"/>
                <a:ea typeface="微软雅黑" pitchFamily="34" charset="-122"/>
                <a:cs typeface="Times New Roman" pitchFamily="18" charset="0"/>
              </a:rPr>
              <a:t>&gt;</a:t>
            </a:r>
            <a:r>
              <a:rPr lang="en-US" altLang="zh-CN" sz="2000" dirty="0" smtClean="0">
                <a:latin typeface="Times New Roman" pitchFamily="18" charset="0"/>
                <a:ea typeface="微软雅黑" pitchFamily="34" charset="-122"/>
                <a:cs typeface="Times New Roman" pitchFamily="18" charset="0"/>
              </a:rPr>
              <a:t>,</a:t>
            </a:r>
            <a:r>
              <a:rPr lang="en-US" altLang="zh-CN" sz="2000" i="1" dirty="0" smtClean="0">
                <a:latin typeface="Times New Roman" pitchFamily="18" charset="0"/>
                <a:ea typeface="微软雅黑" pitchFamily="34" charset="-122"/>
                <a:cs typeface="Times New Roman" pitchFamily="18" charset="0"/>
              </a:rPr>
              <a:t> </a:t>
            </a:r>
            <a:r>
              <a:rPr lang="en-US" altLang="zh-CN" sz="2000" i="1" dirty="0" smtClean="0">
                <a:latin typeface="Times New Roman" pitchFamily="18" charset="0"/>
                <a:ea typeface="微软雅黑" pitchFamily="34" charset="-122"/>
                <a:cs typeface="Times New Roman" pitchFamily="18" charset="0"/>
              </a:rPr>
              <a:t>j=1…p</a:t>
            </a:r>
            <a:endParaRPr lang="en-US" altLang="zh-CN" sz="2000" i="1" dirty="0" smtClean="0">
              <a:latin typeface="Times New Roman" pitchFamily="18" charset="0"/>
              <a:ea typeface="微软雅黑" pitchFamily="34" charset="-122"/>
              <a:cs typeface="Times New Roman" pitchFamily="18" charset="0"/>
            </a:endParaRPr>
          </a:p>
        </p:txBody>
      </p:sp>
      <p:pic>
        <p:nvPicPr>
          <p:cNvPr id="56323" name="Picture 3"/>
          <p:cNvPicPr>
            <a:picLocks noChangeAspect="1" noChangeArrowheads="1"/>
          </p:cNvPicPr>
          <p:nvPr/>
        </p:nvPicPr>
        <p:blipFill>
          <a:blip r:embed="rId3" cstate="print"/>
          <a:srcRect/>
          <a:stretch>
            <a:fillRect/>
          </a:stretch>
        </p:blipFill>
        <p:spPr bwMode="auto">
          <a:xfrm>
            <a:off x="6156176" y="4077072"/>
            <a:ext cx="2448272" cy="2332301"/>
          </a:xfrm>
          <a:prstGeom prst="rect">
            <a:avLst/>
          </a:prstGeom>
          <a:noFill/>
          <a:ln w="9525">
            <a:noFill/>
            <a:miter lim="800000"/>
            <a:headEnd/>
            <a:tailEnd/>
          </a:ln>
        </p:spPr>
      </p:pic>
      <p:sp>
        <p:nvSpPr>
          <p:cNvPr id="10" name="TextBox 9"/>
          <p:cNvSpPr txBox="1"/>
          <p:nvPr/>
        </p:nvSpPr>
        <p:spPr>
          <a:xfrm>
            <a:off x="763960" y="1483037"/>
            <a:ext cx="8208912" cy="1323439"/>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Target </a:t>
            </a:r>
            <a:r>
              <a:rPr lang="en-US" altLang="zh-CN" sz="2000" dirty="0" smtClean="0">
                <a:latin typeface="Times New Roman" pitchFamily="18" charset="0"/>
                <a:ea typeface="微软雅黑" pitchFamily="34" charset="-122"/>
                <a:cs typeface="Times New Roman" pitchFamily="18" charset="0"/>
              </a:rPr>
              <a:t>at situation when computation  resources are too limited to support centralized solution</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Can only obtain the dynamic traffic information in adjacent roads collected in one </a:t>
            </a:r>
            <a:r>
              <a:rPr lang="en-US" altLang="zh-CN" sz="2000" dirty="0" smtClean="0">
                <a:latin typeface="Times New Roman" pitchFamily="18" charset="0"/>
                <a:ea typeface="微软雅黑" pitchFamily="34" charset="-122"/>
                <a:cs typeface="Times New Roman" pitchFamily="18" charset="0"/>
              </a:rPr>
              <a:t>AP</a:t>
            </a:r>
            <a:endParaRPr lang="en-US" altLang="zh-CN" sz="2000" dirty="0" smtClean="0">
              <a:latin typeface="Times New Roman" pitchFamily="18" charset="0"/>
              <a:ea typeface="微软雅黑" pitchFamily="34" charset="-122"/>
              <a:cs typeface="Times New Roman" pitchFamily="18" charset="0"/>
            </a:endParaRPr>
          </a:p>
        </p:txBody>
      </p:sp>
      <p:sp>
        <p:nvSpPr>
          <p:cNvPr id="11" name="TextBox 10"/>
          <p:cNvSpPr txBox="1"/>
          <p:nvPr/>
        </p:nvSpPr>
        <p:spPr>
          <a:xfrm>
            <a:off x="755576" y="2636912"/>
            <a:ext cx="8208912" cy="707886"/>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Observation</a:t>
            </a:r>
            <a:r>
              <a:rPr lang="en-US" altLang="zh-CN" sz="2000" dirty="0" smtClean="0">
                <a:latin typeface="Times New Roman" pitchFamily="18" charset="0"/>
                <a:ea typeface="微软雅黑" pitchFamily="34" charset="-122"/>
                <a:cs typeface="Times New Roman" pitchFamily="18" charset="0"/>
              </a:rPr>
              <a:t>: the ineffectiveness of tradition routing is the lack of dynamic traffic information in shortest path </a:t>
            </a:r>
            <a:r>
              <a:rPr lang="en-US" altLang="zh-CN" sz="2000" dirty="0" smtClean="0">
                <a:latin typeface="Times New Roman" pitchFamily="18" charset="0"/>
                <a:ea typeface="微软雅黑" pitchFamily="34" charset="-122"/>
                <a:cs typeface="Times New Roman" pitchFamily="18" charset="0"/>
              </a:rPr>
              <a:t>calculation</a:t>
            </a:r>
            <a:endParaRPr lang="en-US" altLang="zh-CN" sz="2000" dirty="0" smtClean="0">
              <a:latin typeface="Times New Roman" pitchFamily="18" charset="0"/>
              <a:ea typeface="微软雅黑" pitchFamily="34" charset="-122"/>
              <a:cs typeface="Times New Roman" pitchFamily="18" charset="0"/>
            </a:endParaRPr>
          </a:p>
        </p:txBody>
      </p:sp>
      <p:sp>
        <p:nvSpPr>
          <p:cNvPr id="12" name="TextBox 11"/>
          <p:cNvSpPr txBox="1"/>
          <p:nvPr/>
        </p:nvSpPr>
        <p:spPr>
          <a:xfrm>
            <a:off x="755576" y="3573016"/>
            <a:ext cx="8208912" cy="707886"/>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Traffic </a:t>
            </a:r>
            <a:r>
              <a:rPr lang="en-US" altLang="zh-CN" sz="2000" dirty="0" smtClean="0">
                <a:latin typeface="Times New Roman" pitchFamily="18" charset="0"/>
                <a:ea typeface="微软雅黑" pitchFamily="34" charset="-122"/>
                <a:cs typeface="Times New Roman" pitchFamily="18" charset="0"/>
              </a:rPr>
              <a:t>splitting: In each intersection, our task is to split the traffic to a road adjacent to the </a:t>
            </a:r>
            <a:r>
              <a:rPr lang="en-US" altLang="zh-CN" sz="2000" dirty="0" smtClean="0">
                <a:latin typeface="Times New Roman" pitchFamily="18" charset="0"/>
                <a:ea typeface="微软雅黑" pitchFamily="34" charset="-122"/>
                <a:cs typeface="Times New Roman" pitchFamily="18" charset="0"/>
              </a:rPr>
              <a:t>intersection</a:t>
            </a:r>
            <a:endParaRPr lang="en-US" altLang="zh-CN" sz="2000" dirty="0" smtClean="0">
              <a:latin typeface="Times New Roman" pitchFamily="18" charset="0"/>
              <a:ea typeface="微软雅黑" pitchFamily="34" charset="-122"/>
              <a:cs typeface="Times New Roman" pitchFamily="18" charset="0"/>
            </a:endParaRPr>
          </a:p>
        </p:txBody>
      </p:sp>
      <p:sp>
        <p:nvSpPr>
          <p:cNvPr id="13" name="TextBox 12"/>
          <p:cNvSpPr txBox="1"/>
          <p:nvPr/>
        </p:nvSpPr>
        <p:spPr>
          <a:xfrm>
            <a:off x="755576" y="3244914"/>
            <a:ext cx="8208912" cy="400110"/>
          </a:xfrm>
          <a:prstGeom prst="rect">
            <a:avLst/>
          </a:prstGeom>
          <a:noFill/>
        </p:spPr>
        <p:txBody>
          <a:bodyPr wrap="square" rtlCol="0">
            <a:spAutoFit/>
          </a:bodyPr>
          <a:lstStyle/>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Our </a:t>
            </a:r>
            <a:r>
              <a:rPr lang="en-US" altLang="zh-CN" sz="2000" dirty="0" smtClean="0">
                <a:latin typeface="Times New Roman" pitchFamily="18" charset="0"/>
                <a:ea typeface="微软雅黑" pitchFamily="34" charset="-122"/>
                <a:cs typeface="Times New Roman" pitchFamily="18" charset="0"/>
              </a:rPr>
              <a:t>solution: </a:t>
            </a:r>
            <a:r>
              <a:rPr lang="en-US" altLang="zh-CN" sz="2000" i="1" dirty="0" smtClean="0">
                <a:latin typeface="Times New Roman" pitchFamily="18" charset="0"/>
                <a:ea typeface="微软雅黑" pitchFamily="34" charset="-122"/>
                <a:cs typeface="Times New Roman" pitchFamily="18" charset="0"/>
              </a:rPr>
              <a:t>take local dynamic traffic information into </a:t>
            </a:r>
            <a:r>
              <a:rPr lang="en-US" altLang="zh-CN" sz="2000" i="1" dirty="0" smtClean="0">
                <a:latin typeface="Times New Roman" pitchFamily="18" charset="0"/>
                <a:ea typeface="微软雅黑" pitchFamily="34" charset="-122"/>
                <a:cs typeface="Times New Roman" pitchFamily="18" charset="0"/>
              </a:rPr>
              <a:t>routing</a:t>
            </a:r>
            <a:endParaRPr lang="en-US" altLang="zh-CN" sz="2000" i="1" dirty="0" smtClean="0">
              <a:latin typeface="Times New Roman" pitchFamily="18" charset="0"/>
              <a:ea typeface="微软雅黑" pitchFamily="34" charset="-122"/>
              <a:cs typeface="Times New Roman" pitchFamily="18" charset="0"/>
            </a:endParaRPr>
          </a:p>
        </p:txBody>
      </p:sp>
      <p:sp>
        <p:nvSpPr>
          <p:cNvPr id="15" name="TextBox 14"/>
          <p:cNvSpPr txBox="1"/>
          <p:nvPr/>
        </p:nvSpPr>
        <p:spPr>
          <a:xfrm>
            <a:off x="611560" y="4869160"/>
            <a:ext cx="5400600" cy="1015663"/>
          </a:xfrm>
          <a:prstGeom prst="rect">
            <a:avLst/>
          </a:prstGeom>
          <a:noFill/>
        </p:spPr>
        <p:txBody>
          <a:bodyPr wrap="square" rtlCol="0">
            <a:spAutoFit/>
          </a:bodyPr>
          <a:lstStyle/>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For </a:t>
            </a:r>
            <a:r>
              <a:rPr lang="en-US" altLang="zh-CN" sz="2000" dirty="0" smtClean="0">
                <a:latin typeface="Times New Roman" pitchFamily="18" charset="0"/>
                <a:ea typeface="微软雅黑" pitchFamily="34" charset="-122"/>
                <a:cs typeface="Times New Roman" pitchFamily="18" charset="0"/>
              </a:rPr>
              <a:t>vehicle on </a:t>
            </a:r>
            <a:r>
              <a:rPr lang="en-US" altLang="zh-CN" sz="2000" i="1" dirty="0" smtClean="0">
                <a:latin typeface="Times New Roman" pitchFamily="18" charset="0"/>
                <a:ea typeface="微软雅黑" pitchFamily="34" charset="-122"/>
                <a:cs typeface="Times New Roman" pitchFamily="18" charset="0"/>
              </a:rPr>
              <a:t>&lt;</a:t>
            </a:r>
            <a:r>
              <a:rPr lang="en-US" altLang="zh-CN" sz="2000" i="1" dirty="0" err="1" smtClean="0">
                <a:latin typeface="Times New Roman" pitchFamily="18" charset="0"/>
                <a:ea typeface="微软雅黑" pitchFamily="34" charset="-122"/>
                <a:cs typeface="Times New Roman" pitchFamily="18" charset="0"/>
              </a:rPr>
              <a:t>u,v</a:t>
            </a:r>
            <a:r>
              <a:rPr lang="en-US" altLang="zh-CN" sz="2000" i="1" dirty="0" smtClean="0">
                <a:latin typeface="Times New Roman" pitchFamily="18" charset="0"/>
                <a:ea typeface="微软雅黑" pitchFamily="34" charset="-122"/>
                <a:cs typeface="Times New Roman" pitchFamily="18" charset="0"/>
              </a:rPr>
              <a:t>&gt;,</a:t>
            </a:r>
            <a:r>
              <a:rPr lang="en-US" altLang="zh-CN" sz="2000" dirty="0" smtClean="0">
                <a:latin typeface="Times New Roman" pitchFamily="18" charset="0"/>
                <a:ea typeface="微软雅黑" pitchFamily="34" charset="-122"/>
                <a:cs typeface="Times New Roman" pitchFamily="18" charset="0"/>
              </a:rPr>
              <a:t> we need to assign a next stop in our routing, which is one of </a:t>
            </a:r>
            <a:r>
              <a:rPr lang="en-US" altLang="zh-CN" sz="2000" i="1" dirty="0" smtClean="0">
                <a:latin typeface="Times New Roman" pitchFamily="18" charset="0"/>
                <a:ea typeface="微软雅黑" pitchFamily="34" charset="-122"/>
                <a:cs typeface="Times New Roman" pitchFamily="18" charset="0"/>
              </a:rPr>
              <a:t>&lt;v,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j</a:t>
            </a:r>
            <a:r>
              <a:rPr lang="en-US" altLang="zh-CN" sz="2000" i="1" dirty="0" smtClean="0">
                <a:latin typeface="Times New Roman" pitchFamily="18" charset="0"/>
                <a:ea typeface="微软雅黑" pitchFamily="34" charset="-122"/>
                <a:cs typeface="Times New Roman" pitchFamily="18" charset="0"/>
              </a:rPr>
              <a:t>&gt;, j=1…p</a:t>
            </a:r>
            <a:r>
              <a:rPr lang="en-US" altLang="zh-CN" sz="2000" dirty="0" smtClean="0">
                <a:latin typeface="Times New Roman" pitchFamily="18" charset="0"/>
                <a:ea typeface="微软雅黑" pitchFamily="34" charset="-122"/>
                <a:cs typeface="Times New Roman" pitchFamily="18" charset="0"/>
              </a:rPr>
              <a:t>,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j</a:t>
            </a:r>
            <a:r>
              <a:rPr lang="en-US" altLang="zh-CN" sz="2000" i="1" dirty="0" smtClean="0">
                <a:latin typeface="Times New Roman" pitchFamily="18" charset="0"/>
                <a:ea typeface="微软雅黑" pitchFamily="34" charset="-122"/>
                <a:cs typeface="Times New Roman" pitchFamily="18" charset="0"/>
              </a:rPr>
              <a:t> ≠</a:t>
            </a:r>
            <a:r>
              <a:rPr lang="en-US" altLang="zh-CN" sz="2000" i="1" dirty="0" smtClean="0">
                <a:latin typeface="Times New Roman" pitchFamily="18" charset="0"/>
                <a:ea typeface="微软雅黑" pitchFamily="34" charset="-122"/>
                <a:cs typeface="Times New Roman" pitchFamily="18" charset="0"/>
              </a:rPr>
              <a:t>u</a:t>
            </a:r>
            <a:endParaRPr lang="en-US" altLang="zh-CN" sz="2000" i="1" dirty="0" smtClean="0">
              <a:latin typeface="Times New Roman" pitchFamily="18" charset="0"/>
              <a:ea typeface="微软雅黑" pitchFamily="34"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56323"/>
                                        </p:tgtEl>
                                        <p:attrNameLst>
                                          <p:attrName>style.visibility</p:attrName>
                                        </p:attrNameLst>
                                      </p:cBhvr>
                                      <p:to>
                                        <p:strVal val="visible"/>
                                      </p:to>
                                    </p:set>
                                    <p:animEffect transition="in" filter="fade">
                                      <p:cBhvr>
                                        <p:cTn id="42" dur="1000"/>
                                        <p:tgtEl>
                                          <p:spTgt spid="56323"/>
                                        </p:tgtEl>
                                      </p:cBhvr>
                                    </p:animEffect>
                                    <p:anim calcmode="lin" valueType="num">
                                      <p:cBhvr>
                                        <p:cTn id="43" dur="1000" fill="hold"/>
                                        <p:tgtEl>
                                          <p:spTgt spid="56323"/>
                                        </p:tgtEl>
                                        <p:attrNameLst>
                                          <p:attrName>ppt_x</p:attrName>
                                        </p:attrNameLst>
                                      </p:cBhvr>
                                      <p:tavLst>
                                        <p:tav tm="0">
                                          <p:val>
                                            <p:strVal val="#ppt_x"/>
                                          </p:val>
                                        </p:tav>
                                        <p:tav tm="100000">
                                          <p:val>
                                            <p:strVal val="#ppt_x"/>
                                          </p:val>
                                        </p:tav>
                                      </p:tavLst>
                                    </p:anim>
                                    <p:anim calcmode="lin" valueType="num">
                                      <p:cBhvr>
                                        <p:cTn id="44" dur="1000" fill="hold"/>
                                        <p:tgtEl>
                                          <p:spTgt spid="56323"/>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ppt_x</p:attrName>
                                        </p:attrNameLst>
                                      </p:cBhvr>
                                      <p:tavLst>
                                        <p:tav tm="0">
                                          <p:val>
                                            <p:strVal val="#ppt_x"/>
                                          </p:val>
                                        </p:tav>
                                        <p:tav tm="100000">
                                          <p:val>
                                            <p:strVal val="#ppt_x"/>
                                          </p:val>
                                        </p:tav>
                                      </p:tavLst>
                                    </p:anim>
                                    <p:anim calcmode="lin" valueType="num">
                                      <p:cBhvr>
                                        <p:cTn id="5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anim calcmode="lin" valueType="num">
                                      <p:cBhvr>
                                        <p:cTn id="57" dur="1000" fill="hold"/>
                                        <p:tgtEl>
                                          <p:spTgt spid="15"/>
                                        </p:tgtEl>
                                        <p:attrNameLst>
                                          <p:attrName>ppt_x</p:attrName>
                                        </p:attrNameLst>
                                      </p:cBhvr>
                                      <p:tavLst>
                                        <p:tav tm="0">
                                          <p:val>
                                            <p:strVal val="#ppt_x"/>
                                          </p:val>
                                        </p:tav>
                                        <p:tav tm="100000">
                                          <p:val>
                                            <p:strVal val="#ppt_x"/>
                                          </p:val>
                                        </p:tav>
                                      </p:tavLst>
                                    </p:anim>
                                    <p:anim calcmode="lin" valueType="num">
                                      <p:cBhvr>
                                        <p:cTn id="5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9" grpId="0"/>
      <p:bldP spid="10" grpId="0"/>
      <p:bldP spid="11" grpId="0"/>
      <p:bldP spid="12" grpId="0"/>
      <p:bldP spid="13"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Our Solutions</a:t>
            </a:r>
          </a:p>
        </p:txBody>
      </p:sp>
      <p:sp>
        <p:nvSpPr>
          <p:cNvPr id="14" name="TextBox 13"/>
          <p:cNvSpPr txBox="1"/>
          <p:nvPr/>
        </p:nvSpPr>
        <p:spPr>
          <a:xfrm>
            <a:off x="611560" y="1196752"/>
            <a:ext cx="8208912" cy="400110"/>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Distributed </a:t>
            </a:r>
            <a:r>
              <a:rPr lang="en-US" altLang="zh-CN" sz="2000" dirty="0" smtClean="0">
                <a:latin typeface="Times New Roman" pitchFamily="18" charset="0"/>
                <a:ea typeface="微软雅黑" pitchFamily="34" charset="-122"/>
                <a:cs typeface="Times New Roman" pitchFamily="18" charset="0"/>
              </a:rPr>
              <a:t>Solution</a:t>
            </a:r>
            <a:endParaRPr lang="en-US" altLang="zh-CN" sz="2000" dirty="0" smtClean="0">
              <a:latin typeface="Times New Roman" pitchFamily="18" charset="0"/>
              <a:ea typeface="微软雅黑" pitchFamily="34" charset="-122"/>
              <a:cs typeface="Times New Roman" pitchFamily="18" charset="0"/>
            </a:endParaRPr>
          </a:p>
        </p:txBody>
      </p:sp>
      <p:sp>
        <p:nvSpPr>
          <p:cNvPr id="7" name="TextBox 6"/>
          <p:cNvSpPr txBox="1"/>
          <p:nvPr/>
        </p:nvSpPr>
        <p:spPr>
          <a:xfrm>
            <a:off x="611560" y="5837202"/>
            <a:ext cx="8208912" cy="400110"/>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We </a:t>
            </a:r>
            <a:r>
              <a:rPr lang="en-US" altLang="zh-CN" sz="2000" dirty="0" smtClean="0">
                <a:latin typeface="Times New Roman" pitchFamily="18" charset="0"/>
                <a:ea typeface="微软雅黑" pitchFamily="34" charset="-122"/>
                <a:cs typeface="Times New Roman" pitchFamily="18" charset="0"/>
              </a:rPr>
              <a:t>name it Traffic Splitting Algorithm (TS</a:t>
            </a:r>
            <a:r>
              <a:rPr lang="en-US" altLang="zh-CN" sz="2000" dirty="0" smtClean="0">
                <a:latin typeface="Times New Roman" pitchFamily="18" charset="0"/>
                <a:ea typeface="微软雅黑" pitchFamily="34" charset="-122"/>
                <a:cs typeface="Times New Roman" pitchFamily="18" charset="0"/>
              </a:rPr>
              <a:t>)</a:t>
            </a:r>
            <a:endParaRPr lang="en-US" altLang="zh-CN" sz="2000" dirty="0" smtClean="0">
              <a:latin typeface="Times New Roman" pitchFamily="18" charset="0"/>
              <a:ea typeface="微软雅黑" pitchFamily="34" charset="-122"/>
              <a:cs typeface="Times New Roman" pitchFamily="18" charset="0"/>
            </a:endParaRPr>
          </a:p>
        </p:txBody>
      </p:sp>
      <p:sp>
        <p:nvSpPr>
          <p:cNvPr id="8" name="TextBox 7"/>
          <p:cNvSpPr txBox="1"/>
          <p:nvPr/>
        </p:nvSpPr>
        <p:spPr>
          <a:xfrm>
            <a:off x="611560" y="1509752"/>
            <a:ext cx="8208912" cy="1631216"/>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We can calculate </a:t>
            </a:r>
            <a:r>
              <a:rPr lang="en-US" altLang="zh-CN" sz="2000" i="1" dirty="0" smtClean="0">
                <a:latin typeface="Times New Roman" pitchFamily="18" charset="0"/>
                <a:ea typeface="微软雅黑" pitchFamily="34" charset="-122"/>
                <a:cs typeface="Times New Roman" pitchFamily="18" charset="0"/>
              </a:rPr>
              <a:t>T (u, v,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i</a:t>
            </a:r>
            <a:r>
              <a:rPr lang="en-US" altLang="zh-CN" sz="2000" i="1" dirty="0" smtClean="0">
                <a:latin typeface="Times New Roman" pitchFamily="18" charset="0"/>
                <a:ea typeface="微软雅黑" pitchFamily="34" charset="-122"/>
                <a:cs typeface="Times New Roman" pitchFamily="18" charset="0"/>
              </a:rPr>
              <a:t>, . . . , d) </a:t>
            </a:r>
            <a:r>
              <a:rPr lang="en-US" altLang="zh-CN" sz="2000" dirty="0" smtClean="0">
                <a:latin typeface="Times New Roman" pitchFamily="18" charset="0"/>
                <a:ea typeface="微软雅黑" pitchFamily="34" charset="-122"/>
                <a:cs typeface="Times New Roman" pitchFamily="18" charset="0"/>
              </a:rPr>
              <a:t>using</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Drive time: </a:t>
            </a:r>
            <a:r>
              <a:rPr lang="en-US" altLang="zh-CN" sz="2000" i="1" dirty="0" smtClean="0">
                <a:latin typeface="Times New Roman" pitchFamily="18" charset="0"/>
                <a:ea typeface="微软雅黑" pitchFamily="34" charset="-122"/>
                <a:cs typeface="Times New Roman" pitchFamily="18" charset="0"/>
              </a:rPr>
              <a:t>D(u, v)</a:t>
            </a:r>
            <a:endParaRPr lang="en-US" altLang="zh-CN" sz="2000" dirty="0" smtClean="0">
              <a:latin typeface="Times New Roman" pitchFamily="18" charset="0"/>
              <a:ea typeface="微软雅黑" pitchFamily="34" charset="-122"/>
              <a:cs typeface="Times New Roman" pitchFamily="18" charset="0"/>
            </a:endParaRP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Waiting time: </a:t>
            </a:r>
            <a:r>
              <a:rPr lang="en-US" altLang="zh-CN" sz="2000" i="1" dirty="0" smtClean="0">
                <a:latin typeface="Times New Roman" pitchFamily="18" charset="0"/>
                <a:ea typeface="微软雅黑" pitchFamily="34" charset="-122"/>
                <a:cs typeface="Times New Roman" pitchFamily="18" charset="0"/>
              </a:rPr>
              <a:t>T (u, v,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i</a:t>
            </a:r>
            <a:r>
              <a:rPr lang="en-US" altLang="zh-CN" sz="2000" i="1" baseline="-25000" dirty="0" smtClean="0">
                <a:latin typeface="Times New Roman" pitchFamily="18" charset="0"/>
                <a:ea typeface="微软雅黑" pitchFamily="34" charset="-122"/>
                <a:cs typeface="Times New Roman" pitchFamily="18" charset="0"/>
              </a:rPr>
              <a:t> </a:t>
            </a:r>
            <a:r>
              <a:rPr lang="en-US" altLang="zh-CN" sz="2000" i="1" dirty="0" smtClean="0">
                <a:latin typeface="Times New Roman" pitchFamily="18" charset="0"/>
                <a:ea typeface="微软雅黑" pitchFamily="34" charset="-122"/>
                <a:cs typeface="Times New Roman" pitchFamily="18" charset="0"/>
              </a:rPr>
              <a:t>)</a:t>
            </a:r>
            <a:endParaRPr lang="en-US" altLang="zh-CN" sz="2000" dirty="0" smtClean="0">
              <a:latin typeface="Times New Roman" pitchFamily="18" charset="0"/>
              <a:ea typeface="微软雅黑" pitchFamily="34" charset="-122"/>
              <a:cs typeface="Times New Roman" pitchFamily="18" charset="0"/>
            </a:endParaRP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Travel time after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i</a:t>
            </a:r>
            <a:r>
              <a:rPr lang="en-US" altLang="zh-CN" sz="2000" i="1" baseline="-25000" dirty="0" smtClean="0">
                <a:latin typeface="Times New Roman" pitchFamily="18" charset="0"/>
                <a:ea typeface="微软雅黑" pitchFamily="34" charset="-122"/>
                <a:cs typeface="Times New Roman" pitchFamily="18" charset="0"/>
              </a:rPr>
              <a:t> </a:t>
            </a:r>
            <a:r>
              <a:rPr lang="en-US" altLang="zh-CN" sz="2000" dirty="0" smtClean="0">
                <a:latin typeface="Times New Roman" pitchFamily="18" charset="0"/>
                <a:ea typeface="微软雅黑" pitchFamily="34" charset="-122"/>
                <a:cs typeface="Times New Roman" pitchFamily="18" charset="0"/>
              </a:rPr>
              <a:t>: </a:t>
            </a:r>
            <a:r>
              <a:rPr lang="en-US" altLang="zh-CN" sz="2000" i="1" dirty="0" smtClean="0">
                <a:latin typeface="Times New Roman" pitchFamily="18" charset="0"/>
                <a:ea typeface="微软雅黑" pitchFamily="34" charset="-122"/>
                <a:cs typeface="Times New Roman" pitchFamily="18" charset="0"/>
              </a:rPr>
              <a:t>T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i</a:t>
            </a:r>
            <a:r>
              <a:rPr lang="en-US" altLang="zh-CN" sz="2000" i="1" dirty="0" smtClean="0">
                <a:latin typeface="Times New Roman" pitchFamily="18" charset="0"/>
                <a:ea typeface="微软雅黑" pitchFamily="34" charset="-122"/>
                <a:cs typeface="Times New Roman" pitchFamily="18" charset="0"/>
              </a:rPr>
              <a:t>, . . . , d) </a:t>
            </a:r>
          </a:p>
          <a:p>
            <a:pPr marL="1657350" lvl="3"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Use shortest path algorithm to estimate this term</a:t>
            </a:r>
          </a:p>
        </p:txBody>
      </p:sp>
      <p:sp>
        <p:nvSpPr>
          <p:cNvPr id="29" name="TextBox 28"/>
          <p:cNvSpPr txBox="1"/>
          <p:nvPr/>
        </p:nvSpPr>
        <p:spPr>
          <a:xfrm>
            <a:off x="611560" y="3068960"/>
            <a:ext cx="8208912" cy="707886"/>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For </a:t>
            </a:r>
            <a:r>
              <a:rPr lang="en-US" altLang="zh-CN" sz="2000" dirty="0" smtClean="0">
                <a:latin typeface="Times New Roman" pitchFamily="18" charset="0"/>
                <a:ea typeface="微软雅黑" pitchFamily="34" charset="-122"/>
                <a:cs typeface="Times New Roman" pitchFamily="18" charset="0"/>
              </a:rPr>
              <a:t>the vehicle </a:t>
            </a:r>
            <a:r>
              <a:rPr lang="en-US" altLang="zh-CN" sz="2000" dirty="0" smtClean="0">
                <a:latin typeface="Times New Roman" pitchFamily="18" charset="0"/>
                <a:ea typeface="微软雅黑" pitchFamily="34" charset="-122"/>
                <a:cs typeface="Times New Roman" pitchFamily="18" charset="0"/>
              </a:rPr>
              <a:t>on </a:t>
            </a:r>
            <a:r>
              <a:rPr lang="en-US" altLang="zh-CN" sz="2000" i="1" dirty="0" smtClean="0">
                <a:latin typeface="Times New Roman" pitchFamily="18" charset="0"/>
                <a:ea typeface="微软雅黑" pitchFamily="34" charset="-122"/>
                <a:cs typeface="Times New Roman" pitchFamily="18" charset="0"/>
              </a:rPr>
              <a:t>&lt;</a:t>
            </a:r>
            <a:r>
              <a:rPr lang="en-US" altLang="zh-CN" sz="2000" i="1" dirty="0" err="1" smtClean="0">
                <a:latin typeface="Times New Roman" pitchFamily="18" charset="0"/>
                <a:ea typeface="微软雅黑" pitchFamily="34" charset="-122"/>
                <a:cs typeface="Times New Roman" pitchFamily="18" charset="0"/>
              </a:rPr>
              <a:t>u,v</a:t>
            </a:r>
            <a:r>
              <a:rPr lang="en-US" altLang="zh-CN" sz="2000" i="1" dirty="0" smtClean="0">
                <a:latin typeface="Times New Roman" pitchFamily="18" charset="0"/>
                <a:ea typeface="微软雅黑" pitchFamily="34" charset="-122"/>
                <a:cs typeface="Times New Roman" pitchFamily="18" charset="0"/>
              </a:rPr>
              <a:t>&gt;, </a:t>
            </a:r>
            <a:r>
              <a:rPr lang="en-US" altLang="zh-CN" sz="2000" dirty="0" smtClean="0">
                <a:latin typeface="Times New Roman" pitchFamily="18" charset="0"/>
                <a:ea typeface="微软雅黑" pitchFamily="34" charset="-122"/>
                <a:cs typeface="Times New Roman" pitchFamily="18" charset="0"/>
              </a:rPr>
              <a:t>we route it to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i</a:t>
            </a:r>
            <a:r>
              <a:rPr lang="en-US" altLang="zh-CN" sz="2000" i="1" baseline="-25000" dirty="0" smtClean="0">
                <a:latin typeface="Times New Roman" pitchFamily="18" charset="0"/>
                <a:ea typeface="微软雅黑" pitchFamily="34" charset="-122"/>
                <a:cs typeface="Times New Roman" pitchFamily="18" charset="0"/>
              </a:rPr>
              <a:t> </a:t>
            </a:r>
            <a:r>
              <a:rPr lang="en-US" altLang="zh-CN" sz="2000" i="1" baseline="-25000" dirty="0" smtClean="0">
                <a:latin typeface="Times New Roman" pitchFamily="18" charset="0"/>
                <a:ea typeface="微软雅黑" pitchFamily="34" charset="-122"/>
                <a:cs typeface="Times New Roman" pitchFamily="18" charset="0"/>
              </a:rPr>
              <a:t> </a:t>
            </a:r>
            <a:r>
              <a:rPr lang="en-US" altLang="zh-CN" sz="2000" dirty="0" smtClean="0">
                <a:latin typeface="Times New Roman" pitchFamily="18" charset="0"/>
                <a:ea typeface="微软雅黑" pitchFamily="34" charset="-122"/>
                <a:cs typeface="Times New Roman" pitchFamily="18" charset="0"/>
              </a:rPr>
              <a:t>if</a:t>
            </a:r>
            <a:r>
              <a:rPr lang="en-US" altLang="zh-CN" sz="2000" dirty="0" smtClean="0">
                <a:latin typeface="Times New Roman" pitchFamily="18" charset="0"/>
                <a:ea typeface="微软雅黑" pitchFamily="34" charset="-122"/>
                <a:cs typeface="Times New Roman" pitchFamily="18" charset="0"/>
              </a:rPr>
              <a:t> </a:t>
            </a:r>
            <a:r>
              <a:rPr lang="en-US" altLang="zh-CN" sz="2000" i="1" dirty="0" smtClean="0">
                <a:latin typeface="Times New Roman" pitchFamily="18" charset="0"/>
                <a:ea typeface="微软雅黑" pitchFamily="34" charset="-122"/>
                <a:cs typeface="Times New Roman" pitchFamily="18" charset="0"/>
              </a:rPr>
              <a:t>T </a:t>
            </a:r>
            <a:r>
              <a:rPr lang="en-US" altLang="zh-CN" sz="2000" i="1" dirty="0" smtClean="0">
                <a:latin typeface="Times New Roman" pitchFamily="18" charset="0"/>
                <a:ea typeface="微软雅黑" pitchFamily="34" charset="-122"/>
                <a:cs typeface="Times New Roman" pitchFamily="18" charset="0"/>
              </a:rPr>
              <a:t>(u, v,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i</a:t>
            </a:r>
            <a:r>
              <a:rPr lang="en-US" altLang="zh-CN" sz="2000" i="1" dirty="0" smtClean="0">
                <a:latin typeface="Times New Roman" pitchFamily="18" charset="0"/>
                <a:ea typeface="微软雅黑" pitchFamily="34" charset="-122"/>
                <a:cs typeface="Times New Roman" pitchFamily="18" charset="0"/>
              </a:rPr>
              <a:t>, . . . , d) = min{T (u, v,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j</a:t>
            </a:r>
            <a:r>
              <a:rPr lang="en-US" altLang="zh-CN" sz="2000" i="1" dirty="0" smtClean="0">
                <a:latin typeface="Times New Roman" pitchFamily="18" charset="0"/>
                <a:ea typeface="微软雅黑" pitchFamily="34" charset="-122"/>
                <a:cs typeface="Times New Roman" pitchFamily="18" charset="0"/>
              </a:rPr>
              <a:t>, . . . , d)}</a:t>
            </a:r>
            <a:r>
              <a:rPr lang="en-US" altLang="zh-CN" sz="2000" dirty="0" smtClean="0">
                <a:latin typeface="Times New Roman" pitchFamily="18" charset="0"/>
                <a:ea typeface="微软雅黑" pitchFamily="34" charset="-122"/>
                <a:cs typeface="Times New Roman" pitchFamily="18" charset="0"/>
              </a:rPr>
              <a:t>, </a:t>
            </a:r>
            <a:r>
              <a:rPr lang="en-US" altLang="zh-CN" sz="2000" i="1" dirty="0" smtClean="0">
                <a:latin typeface="Times New Roman" pitchFamily="18" charset="0"/>
                <a:ea typeface="微软雅黑" pitchFamily="34" charset="-122"/>
                <a:cs typeface="Times New Roman" pitchFamily="18" charset="0"/>
              </a:rPr>
              <a:t>j=1…p,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j</a:t>
            </a:r>
            <a:r>
              <a:rPr lang="en-US" altLang="zh-CN" sz="2000" i="1" dirty="0" smtClean="0">
                <a:latin typeface="Times New Roman" pitchFamily="18" charset="0"/>
                <a:ea typeface="微软雅黑" pitchFamily="34" charset="-122"/>
                <a:cs typeface="Times New Roman" pitchFamily="18" charset="0"/>
              </a:rPr>
              <a:t> ≠u</a:t>
            </a:r>
          </a:p>
        </p:txBody>
      </p:sp>
      <p:sp>
        <p:nvSpPr>
          <p:cNvPr id="30" name="TextBox 29"/>
          <p:cNvSpPr txBox="1"/>
          <p:nvPr/>
        </p:nvSpPr>
        <p:spPr>
          <a:xfrm>
            <a:off x="611560" y="3702511"/>
            <a:ext cx="8208912" cy="2246769"/>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Thus, our traffic splitting strategy is:</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Step 1: calculate </a:t>
            </a:r>
            <a:r>
              <a:rPr lang="en-US" altLang="zh-CN" sz="2000" i="1" dirty="0" smtClean="0">
                <a:latin typeface="Times New Roman" pitchFamily="18" charset="0"/>
                <a:ea typeface="微软雅黑" pitchFamily="34" charset="-122"/>
                <a:cs typeface="Times New Roman" pitchFamily="18" charset="0"/>
              </a:rPr>
              <a:t>T </a:t>
            </a:r>
            <a:r>
              <a:rPr lang="en-US" altLang="zh-CN" sz="2000" i="1" dirty="0" smtClean="0">
                <a:latin typeface="Times New Roman" pitchFamily="18" charset="0"/>
                <a:ea typeface="微软雅黑" pitchFamily="34" charset="-122"/>
                <a:cs typeface="Times New Roman" pitchFamily="18" charset="0"/>
              </a:rPr>
              <a:t>(u, v,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j</a:t>
            </a:r>
            <a:r>
              <a:rPr lang="en-US" altLang="zh-CN" sz="2000" i="1" dirty="0" smtClean="0">
                <a:latin typeface="Times New Roman" pitchFamily="18" charset="0"/>
                <a:ea typeface="微软雅黑" pitchFamily="34" charset="-122"/>
                <a:cs typeface="Times New Roman" pitchFamily="18" charset="0"/>
              </a:rPr>
              <a:t>, . . . , d</a:t>
            </a:r>
            <a:r>
              <a:rPr lang="en-US" altLang="zh-CN" sz="2000" i="1" dirty="0" smtClean="0">
                <a:latin typeface="Times New Roman" pitchFamily="18" charset="0"/>
                <a:ea typeface="微软雅黑" pitchFamily="34" charset="-122"/>
                <a:cs typeface="Times New Roman" pitchFamily="18" charset="0"/>
              </a:rPr>
              <a:t>)}</a:t>
            </a:r>
            <a:r>
              <a:rPr lang="en-US" altLang="zh-CN" sz="2000" dirty="0" smtClean="0">
                <a:latin typeface="Times New Roman" pitchFamily="18" charset="0"/>
                <a:ea typeface="微软雅黑" pitchFamily="34" charset="-122"/>
                <a:cs typeface="Times New Roman" pitchFamily="18" charset="0"/>
              </a:rPr>
              <a:t>, </a:t>
            </a:r>
            <a:r>
              <a:rPr lang="en-US" altLang="zh-CN" sz="2000" i="1" dirty="0" smtClean="0">
                <a:latin typeface="Times New Roman" pitchFamily="18" charset="0"/>
                <a:ea typeface="微软雅黑" pitchFamily="34" charset="-122"/>
                <a:cs typeface="Times New Roman" pitchFamily="18" charset="0"/>
              </a:rPr>
              <a:t>j=1…p,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j</a:t>
            </a:r>
            <a:r>
              <a:rPr lang="en-US" altLang="zh-CN" sz="2000" i="1" dirty="0" smtClean="0">
                <a:latin typeface="Times New Roman" pitchFamily="18" charset="0"/>
                <a:ea typeface="微软雅黑" pitchFamily="34" charset="-122"/>
                <a:cs typeface="Times New Roman" pitchFamily="18" charset="0"/>
              </a:rPr>
              <a:t> ≠u</a:t>
            </a:r>
            <a:r>
              <a:rPr lang="en-US" altLang="zh-CN" sz="2000" dirty="0" smtClean="0">
                <a:latin typeface="Times New Roman" pitchFamily="18" charset="0"/>
                <a:ea typeface="微软雅黑" pitchFamily="34" charset="-122"/>
                <a:cs typeface="Times New Roman" pitchFamily="18" charset="0"/>
              </a:rPr>
              <a:t> </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Step 2: choose the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j</a:t>
            </a:r>
            <a:r>
              <a:rPr lang="en-US" altLang="zh-CN" sz="2000" dirty="0" smtClean="0">
                <a:latin typeface="Times New Roman" pitchFamily="18" charset="0"/>
                <a:ea typeface="微软雅黑" pitchFamily="34" charset="-122"/>
                <a:cs typeface="Times New Roman" pitchFamily="18" charset="0"/>
              </a:rPr>
              <a:t> which has the minimum </a:t>
            </a:r>
            <a:r>
              <a:rPr lang="en-US" altLang="zh-CN" sz="2000" i="1" dirty="0" smtClean="0">
                <a:latin typeface="Times New Roman" pitchFamily="18" charset="0"/>
                <a:ea typeface="微软雅黑" pitchFamily="34" charset="-122"/>
                <a:cs typeface="Times New Roman" pitchFamily="18" charset="0"/>
              </a:rPr>
              <a:t>T </a:t>
            </a:r>
            <a:r>
              <a:rPr lang="en-US" altLang="zh-CN" sz="2000" i="1" dirty="0" smtClean="0">
                <a:latin typeface="Times New Roman" pitchFamily="18" charset="0"/>
                <a:ea typeface="微软雅黑" pitchFamily="34" charset="-122"/>
                <a:cs typeface="Times New Roman" pitchFamily="18" charset="0"/>
              </a:rPr>
              <a:t>(u, v,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j</a:t>
            </a:r>
            <a:r>
              <a:rPr lang="en-US" altLang="zh-CN" sz="2000" i="1" dirty="0" smtClean="0">
                <a:latin typeface="Times New Roman" pitchFamily="18" charset="0"/>
                <a:ea typeface="微软雅黑" pitchFamily="34" charset="-122"/>
                <a:cs typeface="Times New Roman" pitchFamily="18" charset="0"/>
              </a:rPr>
              <a:t>, . . . , d</a:t>
            </a:r>
            <a:r>
              <a:rPr lang="en-US" altLang="zh-CN" sz="2000" i="1" dirty="0" smtClean="0">
                <a:latin typeface="Times New Roman" pitchFamily="18" charset="0"/>
                <a:ea typeface="微软雅黑" pitchFamily="34" charset="-122"/>
                <a:cs typeface="Times New Roman" pitchFamily="18" charset="0"/>
              </a:rPr>
              <a:t>)}</a:t>
            </a:r>
            <a:r>
              <a:rPr lang="en-US" altLang="zh-CN" sz="2000" dirty="0" smtClean="0">
                <a:latin typeface="Times New Roman" pitchFamily="18" charset="0"/>
                <a:ea typeface="微软雅黑" pitchFamily="34" charset="-122"/>
                <a:cs typeface="Times New Roman" pitchFamily="18" charset="0"/>
              </a:rPr>
              <a:t>, route </a:t>
            </a:r>
            <a:r>
              <a:rPr lang="en-US" altLang="zh-CN" sz="2000" i="1" dirty="0" smtClean="0">
                <a:latin typeface="Times New Roman" pitchFamily="18" charset="0"/>
                <a:ea typeface="微软雅黑" pitchFamily="34" charset="-122"/>
                <a:cs typeface="Times New Roman" pitchFamily="18" charset="0"/>
              </a:rPr>
              <a:t>C</a:t>
            </a:r>
            <a:r>
              <a:rPr lang="en-US" altLang="zh-CN" sz="2000" dirty="0" smtClean="0">
                <a:latin typeface="Times New Roman" pitchFamily="18" charset="0"/>
                <a:ea typeface="微软雅黑" pitchFamily="34" charset="-122"/>
                <a:cs typeface="Times New Roman" pitchFamily="18" charset="0"/>
              </a:rPr>
              <a:t> vehicles to &lt;v,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j</a:t>
            </a:r>
            <a:r>
              <a:rPr lang="en-US" altLang="zh-CN" sz="2000" i="1" baseline="-25000" dirty="0" smtClean="0">
                <a:latin typeface="Times New Roman" pitchFamily="18" charset="0"/>
                <a:ea typeface="微软雅黑" pitchFamily="34" charset="-122"/>
                <a:cs typeface="Times New Roman" pitchFamily="18" charset="0"/>
              </a:rPr>
              <a:t> </a:t>
            </a:r>
            <a:r>
              <a:rPr lang="en-US" altLang="zh-CN" sz="2000" dirty="0" smtClean="0">
                <a:latin typeface="Times New Roman" pitchFamily="18" charset="0"/>
                <a:ea typeface="微软雅黑" pitchFamily="34" charset="-122"/>
                <a:cs typeface="Times New Roman" pitchFamily="18" charset="0"/>
              </a:rPr>
              <a:t>&gt; as the next stop, </a:t>
            </a:r>
          </a:p>
          <a:p>
            <a:pPr marL="1657350" lvl="3"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C is the maximum vehicle number which can be added </a:t>
            </a:r>
            <a:r>
              <a:rPr lang="en-US" altLang="zh-CN" sz="2000" dirty="0" smtClean="0">
                <a:latin typeface="Times New Roman" pitchFamily="18" charset="0"/>
                <a:ea typeface="微软雅黑" pitchFamily="34" charset="-122"/>
                <a:cs typeface="Times New Roman" pitchFamily="18" charset="0"/>
              </a:rPr>
              <a:t>to &lt;v,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j</a:t>
            </a:r>
            <a:r>
              <a:rPr lang="en-US" altLang="zh-CN" sz="2000" i="1" baseline="-25000" dirty="0" smtClean="0">
                <a:latin typeface="Times New Roman" pitchFamily="18" charset="0"/>
                <a:ea typeface="微软雅黑" pitchFamily="34" charset="-122"/>
                <a:cs typeface="Times New Roman" pitchFamily="18" charset="0"/>
              </a:rPr>
              <a:t> </a:t>
            </a:r>
            <a:r>
              <a:rPr lang="en-US" altLang="zh-CN" sz="2000" dirty="0" smtClean="0">
                <a:latin typeface="Times New Roman" pitchFamily="18" charset="0"/>
                <a:ea typeface="微软雅黑" pitchFamily="34" charset="-122"/>
                <a:cs typeface="Times New Roman" pitchFamily="18" charset="0"/>
              </a:rPr>
              <a:t>&gt; </a:t>
            </a:r>
            <a:r>
              <a:rPr lang="en-US" altLang="zh-CN" sz="2000" dirty="0" smtClean="0">
                <a:latin typeface="Times New Roman" pitchFamily="18" charset="0"/>
                <a:ea typeface="微软雅黑" pitchFamily="34" charset="-122"/>
                <a:cs typeface="Times New Roman" pitchFamily="18" charset="0"/>
              </a:rPr>
              <a:t>without increase </a:t>
            </a:r>
            <a:r>
              <a:rPr lang="en-US" altLang="zh-CN" sz="2000" i="1" dirty="0" smtClean="0">
                <a:latin typeface="Times New Roman" pitchFamily="18" charset="0"/>
                <a:ea typeface="微软雅黑" pitchFamily="34" charset="-122"/>
                <a:cs typeface="Times New Roman" pitchFamily="18" charset="0"/>
              </a:rPr>
              <a:t>T (u, v,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i</a:t>
            </a:r>
            <a:r>
              <a:rPr lang="en-US" altLang="zh-CN" sz="2000" i="1" baseline="-25000" dirty="0" smtClean="0">
                <a:latin typeface="Times New Roman" pitchFamily="18" charset="0"/>
                <a:ea typeface="微软雅黑" pitchFamily="34" charset="-122"/>
                <a:cs typeface="Times New Roman" pitchFamily="18" charset="0"/>
              </a:rPr>
              <a:t> </a:t>
            </a:r>
            <a:r>
              <a:rPr lang="en-US" altLang="zh-CN" sz="2000" i="1" dirty="0" smtClean="0">
                <a:latin typeface="Times New Roman" pitchFamily="18" charset="0"/>
                <a:ea typeface="微软雅黑" pitchFamily="34" charset="-122"/>
                <a:cs typeface="Times New Roman" pitchFamily="18" charset="0"/>
              </a:rPr>
              <a:t>)</a:t>
            </a:r>
            <a:endParaRPr lang="en-US" altLang="zh-CN" sz="2000" dirty="0" smtClean="0">
              <a:latin typeface="Times New Roman" pitchFamily="18" charset="0"/>
              <a:ea typeface="微软雅黑" pitchFamily="34" charset="-122"/>
              <a:cs typeface="Times New Roman" pitchFamily="18" charset="0"/>
            </a:endParaRP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Step 3: go to Step 1</a:t>
            </a:r>
            <a:endParaRPr lang="en-US" altLang="zh-CN" sz="2000" dirty="0" smtClean="0">
              <a:latin typeface="Times New Roman" pitchFamily="18" charset="0"/>
              <a:ea typeface="微软雅黑" pitchFamily="34"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fade">
                                      <p:cBhvr>
                                        <p:cTn id="14" dur="1000"/>
                                        <p:tgtEl>
                                          <p:spTgt spid="29"/>
                                        </p:tgtEl>
                                      </p:cBhvr>
                                    </p:animEffect>
                                    <p:anim calcmode="lin" valueType="num">
                                      <p:cBhvr>
                                        <p:cTn id="15" dur="1000" fill="hold"/>
                                        <p:tgtEl>
                                          <p:spTgt spid="29"/>
                                        </p:tgtEl>
                                        <p:attrNameLst>
                                          <p:attrName>ppt_x</p:attrName>
                                        </p:attrNameLst>
                                      </p:cBhvr>
                                      <p:tavLst>
                                        <p:tav tm="0">
                                          <p:val>
                                            <p:strVal val="#ppt_x"/>
                                          </p:val>
                                        </p:tav>
                                        <p:tav tm="100000">
                                          <p:val>
                                            <p:strVal val="#ppt_x"/>
                                          </p:val>
                                        </p:tav>
                                      </p:tavLst>
                                    </p:anim>
                                    <p:anim calcmode="lin" valueType="num">
                                      <p:cBhvr>
                                        <p:cTn id="16"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1000"/>
                                        <p:tgtEl>
                                          <p:spTgt spid="30"/>
                                        </p:tgtEl>
                                      </p:cBhvr>
                                    </p:animEffect>
                                    <p:anim calcmode="lin" valueType="num">
                                      <p:cBhvr>
                                        <p:cTn id="22" dur="1000" fill="hold"/>
                                        <p:tgtEl>
                                          <p:spTgt spid="30"/>
                                        </p:tgtEl>
                                        <p:attrNameLst>
                                          <p:attrName>ppt_x</p:attrName>
                                        </p:attrNameLst>
                                      </p:cBhvr>
                                      <p:tavLst>
                                        <p:tav tm="0">
                                          <p:val>
                                            <p:strVal val="#ppt_x"/>
                                          </p:val>
                                        </p:tav>
                                        <p:tav tm="100000">
                                          <p:val>
                                            <p:strVal val="#ppt_x"/>
                                          </p:val>
                                        </p:tav>
                                      </p:tavLst>
                                    </p:anim>
                                    <p:anim calcmode="lin" valueType="num">
                                      <p:cBhvr>
                                        <p:cTn id="23"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9" grpId="0"/>
      <p:bldP spid="3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Our Solutions</a:t>
            </a:r>
          </a:p>
        </p:txBody>
      </p:sp>
      <p:sp>
        <p:nvSpPr>
          <p:cNvPr id="14" name="TextBox 13"/>
          <p:cNvSpPr txBox="1"/>
          <p:nvPr/>
        </p:nvSpPr>
        <p:spPr>
          <a:xfrm>
            <a:off x="611560" y="1196752"/>
            <a:ext cx="8208912" cy="1015663"/>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Distributed Solution</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An example: 4 vehicles travelling on road </a:t>
            </a:r>
            <a:r>
              <a:rPr lang="en-US" altLang="zh-CN" sz="2000" i="1" dirty="0" smtClean="0">
                <a:latin typeface="Times New Roman" pitchFamily="18" charset="0"/>
                <a:ea typeface="微软雅黑" pitchFamily="34" charset="-122"/>
                <a:cs typeface="Times New Roman" pitchFamily="18" charset="0"/>
              </a:rPr>
              <a:t>&lt;u, v&gt; </a:t>
            </a:r>
            <a:r>
              <a:rPr lang="en-US" altLang="zh-CN" sz="2000" dirty="0" smtClean="0">
                <a:latin typeface="Times New Roman" pitchFamily="18" charset="0"/>
                <a:ea typeface="微软雅黑" pitchFamily="34" charset="-122"/>
                <a:cs typeface="Times New Roman" pitchFamily="18" charset="0"/>
              </a:rPr>
              <a:t>and requesting routing to common destination </a:t>
            </a:r>
            <a:r>
              <a:rPr lang="en-US" altLang="zh-CN" sz="2000" i="1" dirty="0" smtClean="0">
                <a:latin typeface="Times New Roman" pitchFamily="18" charset="0"/>
                <a:ea typeface="微软雅黑" pitchFamily="34" charset="-122"/>
                <a:cs typeface="Times New Roman" pitchFamily="18" charset="0"/>
              </a:rPr>
              <a:t>d</a:t>
            </a:r>
            <a:r>
              <a:rPr lang="en-US" altLang="zh-CN" sz="2000" dirty="0" smtClean="0">
                <a:latin typeface="Times New Roman" pitchFamily="18" charset="0"/>
                <a:ea typeface="微软雅黑" pitchFamily="34" charset="-122"/>
                <a:cs typeface="Times New Roman" pitchFamily="18" charset="0"/>
              </a:rPr>
              <a:t>,</a:t>
            </a:r>
          </a:p>
        </p:txBody>
      </p:sp>
      <p:pic>
        <p:nvPicPr>
          <p:cNvPr id="57346" name="Picture 2"/>
          <p:cNvPicPr>
            <a:picLocks noChangeAspect="1" noChangeArrowheads="1"/>
          </p:cNvPicPr>
          <p:nvPr/>
        </p:nvPicPr>
        <p:blipFill>
          <a:blip r:embed="rId3" cstate="print"/>
          <a:srcRect/>
          <a:stretch>
            <a:fillRect/>
          </a:stretch>
        </p:blipFill>
        <p:spPr bwMode="auto">
          <a:xfrm>
            <a:off x="148208" y="2497063"/>
            <a:ext cx="4495800" cy="1724025"/>
          </a:xfrm>
          <a:prstGeom prst="rect">
            <a:avLst/>
          </a:prstGeom>
          <a:noFill/>
          <a:ln w="9525">
            <a:noFill/>
            <a:miter lim="800000"/>
            <a:headEnd/>
            <a:tailEnd/>
          </a:ln>
        </p:spPr>
      </p:pic>
      <p:pic>
        <p:nvPicPr>
          <p:cNvPr id="57347" name="Picture 3"/>
          <p:cNvPicPr>
            <a:picLocks noChangeAspect="1" noChangeArrowheads="1"/>
          </p:cNvPicPr>
          <p:nvPr/>
        </p:nvPicPr>
        <p:blipFill>
          <a:blip r:embed="rId4" cstate="print"/>
          <a:srcRect/>
          <a:stretch>
            <a:fillRect/>
          </a:stretch>
        </p:blipFill>
        <p:spPr bwMode="auto">
          <a:xfrm>
            <a:off x="5148064" y="2780928"/>
            <a:ext cx="3638550" cy="3352800"/>
          </a:xfrm>
          <a:prstGeom prst="rect">
            <a:avLst/>
          </a:prstGeom>
          <a:noFill/>
          <a:ln w="9525">
            <a:noFill/>
            <a:miter lim="800000"/>
            <a:headEnd/>
            <a:tailEnd/>
          </a:ln>
        </p:spPr>
      </p:pic>
      <p:sp>
        <p:nvSpPr>
          <p:cNvPr id="9" name="TextBox 8"/>
          <p:cNvSpPr txBox="1"/>
          <p:nvPr/>
        </p:nvSpPr>
        <p:spPr>
          <a:xfrm>
            <a:off x="251520" y="4469050"/>
            <a:ext cx="4032448" cy="400110"/>
          </a:xfrm>
          <a:prstGeom prst="rect">
            <a:avLst/>
          </a:prstGeom>
          <a:noFill/>
        </p:spPr>
        <p:txBody>
          <a:bodyPr wrap="square" rtlCol="0">
            <a:spAutoFit/>
          </a:bodyPr>
          <a:lstStyle/>
          <a:p>
            <a:pPr marL="285750" indent="-285750"/>
            <a:r>
              <a:rPr lang="en-US" altLang="zh-CN" sz="2000" i="1" dirty="0" smtClean="0">
                <a:latin typeface="Times New Roman" pitchFamily="18" charset="0"/>
                <a:ea typeface="微软雅黑" pitchFamily="34" charset="-122"/>
                <a:cs typeface="Times New Roman" pitchFamily="18" charset="0"/>
              </a:rPr>
              <a:t>T (u, v,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i</a:t>
            </a:r>
            <a:r>
              <a:rPr lang="en-US" altLang="zh-CN" sz="2000" i="1" dirty="0" smtClean="0">
                <a:latin typeface="Times New Roman" pitchFamily="18" charset="0"/>
                <a:ea typeface="微软雅黑" pitchFamily="34" charset="-122"/>
                <a:cs typeface="Times New Roman" pitchFamily="18" charset="0"/>
              </a:rPr>
              <a:t>, . . . , d), j=1,2,3:</a:t>
            </a:r>
          </a:p>
        </p:txBody>
      </p:sp>
      <p:sp>
        <p:nvSpPr>
          <p:cNvPr id="10" name="TextBox 9"/>
          <p:cNvSpPr txBox="1"/>
          <p:nvPr/>
        </p:nvSpPr>
        <p:spPr>
          <a:xfrm>
            <a:off x="251520" y="4973106"/>
            <a:ext cx="4032448" cy="1015663"/>
          </a:xfrm>
          <a:prstGeom prst="rect">
            <a:avLst/>
          </a:prstGeom>
          <a:noFill/>
        </p:spPr>
        <p:txBody>
          <a:bodyPr wrap="square" rtlCol="0">
            <a:spAutoFit/>
          </a:bodyPr>
          <a:lstStyle/>
          <a:p>
            <a:pPr marL="285750" indent="-285750"/>
            <a:r>
              <a:rPr lang="en-US" altLang="zh-CN" sz="2000" dirty="0" smtClean="0">
                <a:latin typeface="Times New Roman" pitchFamily="18" charset="0"/>
                <a:ea typeface="微软雅黑" pitchFamily="34" charset="-122"/>
                <a:cs typeface="Times New Roman" pitchFamily="18" charset="0"/>
              </a:rPr>
              <a:t>j=1:</a:t>
            </a:r>
            <a:r>
              <a:rPr lang="en-US" altLang="zh-CN" sz="2000" i="1" dirty="0" smtClean="0">
                <a:latin typeface="Times New Roman" pitchFamily="18" charset="0"/>
                <a:ea typeface="微软雅黑" pitchFamily="34" charset="-122"/>
                <a:cs typeface="Times New Roman" pitchFamily="18" charset="0"/>
              </a:rPr>
              <a:t> T (u, v, w</a:t>
            </a:r>
            <a:r>
              <a:rPr lang="en-US" altLang="zh-CN" sz="2000" i="1" baseline="-25000" dirty="0" smtClean="0">
                <a:latin typeface="Times New Roman" pitchFamily="18" charset="0"/>
                <a:ea typeface="微软雅黑" pitchFamily="34" charset="-122"/>
                <a:cs typeface="Times New Roman" pitchFamily="18" charset="0"/>
              </a:rPr>
              <a:t>1</a:t>
            </a:r>
            <a:r>
              <a:rPr lang="en-US" altLang="zh-CN" sz="2000" i="1" dirty="0" smtClean="0">
                <a:latin typeface="Times New Roman" pitchFamily="18" charset="0"/>
                <a:ea typeface="微软雅黑" pitchFamily="34" charset="-122"/>
                <a:cs typeface="Times New Roman" pitchFamily="18" charset="0"/>
              </a:rPr>
              <a:t>, . . . , d)=9</a:t>
            </a:r>
          </a:p>
          <a:p>
            <a:pPr marL="285750" indent="-285750"/>
            <a:r>
              <a:rPr lang="en-US" altLang="zh-CN" sz="2000" dirty="0" smtClean="0">
                <a:latin typeface="Times New Roman" pitchFamily="18" charset="0"/>
                <a:ea typeface="微软雅黑" pitchFamily="34" charset="-122"/>
                <a:cs typeface="Times New Roman" pitchFamily="18" charset="0"/>
              </a:rPr>
              <a:t>j=2:</a:t>
            </a:r>
            <a:r>
              <a:rPr lang="en-US" altLang="zh-CN" sz="2000" i="1" dirty="0" smtClean="0">
                <a:latin typeface="Times New Roman" pitchFamily="18" charset="0"/>
                <a:ea typeface="微软雅黑" pitchFamily="34" charset="-122"/>
                <a:cs typeface="Times New Roman" pitchFamily="18" charset="0"/>
              </a:rPr>
              <a:t> T (u, v, w</a:t>
            </a:r>
            <a:r>
              <a:rPr lang="en-US" altLang="zh-CN" sz="2000" i="1" baseline="-25000" dirty="0" smtClean="0">
                <a:latin typeface="Times New Roman" pitchFamily="18" charset="0"/>
                <a:ea typeface="微软雅黑" pitchFamily="34" charset="-122"/>
                <a:cs typeface="Times New Roman" pitchFamily="18" charset="0"/>
              </a:rPr>
              <a:t>2</a:t>
            </a:r>
            <a:r>
              <a:rPr lang="en-US" altLang="zh-CN" sz="2000" i="1" dirty="0" smtClean="0">
                <a:latin typeface="Times New Roman" pitchFamily="18" charset="0"/>
                <a:ea typeface="微软雅黑" pitchFamily="34" charset="-122"/>
                <a:cs typeface="Times New Roman" pitchFamily="18" charset="0"/>
              </a:rPr>
              <a:t>, . . . , d)=10</a:t>
            </a:r>
          </a:p>
          <a:p>
            <a:pPr marL="285750" indent="-285750"/>
            <a:r>
              <a:rPr lang="en-US" altLang="zh-CN" sz="2000" dirty="0" smtClean="0">
                <a:latin typeface="Times New Roman" pitchFamily="18" charset="0"/>
                <a:ea typeface="微软雅黑" pitchFamily="34" charset="-122"/>
                <a:cs typeface="Times New Roman" pitchFamily="18" charset="0"/>
              </a:rPr>
              <a:t>j=3:</a:t>
            </a:r>
            <a:r>
              <a:rPr lang="en-US" altLang="zh-CN" sz="2000" i="1" dirty="0" smtClean="0">
                <a:latin typeface="Times New Roman" pitchFamily="18" charset="0"/>
                <a:ea typeface="微软雅黑" pitchFamily="34" charset="-122"/>
                <a:cs typeface="Times New Roman" pitchFamily="18" charset="0"/>
              </a:rPr>
              <a:t> T (u, v, w</a:t>
            </a:r>
            <a:r>
              <a:rPr lang="en-US" altLang="zh-CN" sz="2000" i="1" baseline="-25000" dirty="0" smtClean="0">
                <a:latin typeface="Times New Roman" pitchFamily="18" charset="0"/>
                <a:ea typeface="微软雅黑" pitchFamily="34" charset="-122"/>
                <a:cs typeface="Times New Roman" pitchFamily="18" charset="0"/>
              </a:rPr>
              <a:t>3</a:t>
            </a:r>
            <a:r>
              <a:rPr lang="en-US" altLang="zh-CN" sz="2000" i="1" dirty="0" smtClean="0">
                <a:latin typeface="Times New Roman" pitchFamily="18" charset="0"/>
                <a:ea typeface="微软雅黑" pitchFamily="34" charset="-122"/>
                <a:cs typeface="Times New Roman" pitchFamily="18" charset="0"/>
              </a:rPr>
              <a:t>, . . . , d)=14</a:t>
            </a:r>
          </a:p>
        </p:txBody>
      </p:sp>
      <p:sp>
        <p:nvSpPr>
          <p:cNvPr id="13" name="矩形 12"/>
          <p:cNvSpPr/>
          <p:nvPr/>
        </p:nvSpPr>
        <p:spPr>
          <a:xfrm>
            <a:off x="0" y="2780928"/>
            <a:ext cx="4716016" cy="864096"/>
          </a:xfrm>
          <a:prstGeom prst="rect">
            <a:avLst/>
          </a:prstGeom>
          <a:solidFill>
            <a:schemeClr val="accent1">
              <a:alpha val="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851920" y="5013176"/>
            <a:ext cx="659155" cy="369332"/>
          </a:xfrm>
          <a:prstGeom prst="rect">
            <a:avLst/>
          </a:prstGeom>
        </p:spPr>
        <p:txBody>
          <a:bodyPr wrap="none">
            <a:spAutoFit/>
          </a:bodyPr>
          <a:lstStyle/>
          <a:p>
            <a:r>
              <a:rPr lang="en-US" altLang="zh-CN" b="1" dirty="0" smtClean="0">
                <a:solidFill>
                  <a:srgbClr val="FF0000"/>
                </a:solidFill>
                <a:latin typeface="Times New Roman" pitchFamily="18" charset="0"/>
                <a:ea typeface="微软雅黑" pitchFamily="34" charset="-122"/>
                <a:cs typeface="Times New Roman" pitchFamily="18" charset="0"/>
              </a:rPr>
              <a:t>MIN</a:t>
            </a:r>
            <a:endParaRPr lang="zh-CN" altLang="en-US" b="1" dirty="0">
              <a:solidFill>
                <a:srgbClr val="FF0000"/>
              </a:solidFill>
            </a:endParaRPr>
          </a:p>
        </p:txBody>
      </p:sp>
      <p:sp>
        <p:nvSpPr>
          <p:cNvPr id="18" name="矩形 17"/>
          <p:cNvSpPr/>
          <p:nvPr/>
        </p:nvSpPr>
        <p:spPr>
          <a:xfrm>
            <a:off x="2051720" y="3501008"/>
            <a:ext cx="720080" cy="504056"/>
          </a:xfrm>
          <a:prstGeom prst="rect">
            <a:avLst/>
          </a:prstGeom>
          <a:solidFill>
            <a:schemeClr val="accent1">
              <a:alpha val="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2411760" y="4077072"/>
            <a:ext cx="2409634" cy="369332"/>
          </a:xfrm>
          <a:prstGeom prst="rect">
            <a:avLst/>
          </a:prstGeom>
        </p:spPr>
        <p:txBody>
          <a:bodyPr wrap="none">
            <a:spAutoFit/>
          </a:bodyPr>
          <a:lstStyle/>
          <a:p>
            <a:r>
              <a:rPr lang="en-US" altLang="zh-CN" b="1" dirty="0" smtClean="0">
                <a:solidFill>
                  <a:srgbClr val="FF0000"/>
                </a:solidFill>
                <a:latin typeface="Times New Roman" pitchFamily="18" charset="0"/>
                <a:ea typeface="微软雅黑" pitchFamily="34" charset="-122"/>
                <a:cs typeface="Times New Roman" pitchFamily="18" charset="0"/>
              </a:rPr>
              <a:t>Can allocate 2 vehicles</a:t>
            </a:r>
            <a:endParaRPr lang="zh-CN" altLang="en-US" b="1" dirty="0">
              <a:solidFill>
                <a:srgbClr val="FF0000"/>
              </a:solidFill>
            </a:endParaRPr>
          </a:p>
        </p:txBody>
      </p:sp>
      <p:pic>
        <p:nvPicPr>
          <p:cNvPr id="57348" name="Picture 4"/>
          <p:cNvPicPr>
            <a:picLocks noChangeAspect="1" noChangeArrowheads="1"/>
          </p:cNvPicPr>
          <p:nvPr/>
        </p:nvPicPr>
        <p:blipFill>
          <a:blip r:embed="rId5" cstate="print"/>
          <a:srcRect/>
          <a:stretch>
            <a:fillRect/>
          </a:stretch>
        </p:blipFill>
        <p:spPr bwMode="auto">
          <a:xfrm>
            <a:off x="5220072" y="2780928"/>
            <a:ext cx="3571875" cy="3400425"/>
          </a:xfrm>
          <a:prstGeom prst="rect">
            <a:avLst/>
          </a:prstGeom>
          <a:noFill/>
          <a:ln w="9525">
            <a:noFill/>
            <a:miter lim="800000"/>
            <a:headEnd/>
            <a:tailEnd/>
          </a:ln>
        </p:spPr>
      </p:pic>
      <p:sp>
        <p:nvSpPr>
          <p:cNvPr id="21" name="矩形 20"/>
          <p:cNvSpPr/>
          <p:nvPr/>
        </p:nvSpPr>
        <p:spPr>
          <a:xfrm>
            <a:off x="2051720" y="3789040"/>
            <a:ext cx="720080" cy="504056"/>
          </a:xfrm>
          <a:prstGeom prst="rect">
            <a:avLst/>
          </a:prstGeom>
          <a:solidFill>
            <a:schemeClr val="accent1">
              <a:alpha val="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2915816" y="4973106"/>
            <a:ext cx="936104" cy="400110"/>
          </a:xfrm>
          <a:prstGeom prst="rect">
            <a:avLst/>
          </a:prstGeom>
        </p:spPr>
        <p:txBody>
          <a:bodyPr wrap="square">
            <a:spAutoFit/>
          </a:bodyPr>
          <a:lstStyle/>
          <a:p>
            <a:r>
              <a:rPr lang="en-US" altLang="zh-CN" sz="2000" dirty="0" smtClean="0">
                <a:latin typeface="Times New Roman" pitchFamily="18" charset="0"/>
                <a:ea typeface="微软雅黑" pitchFamily="34" charset="-122"/>
                <a:cs typeface="Times New Roman" pitchFamily="18" charset="0"/>
              </a:rPr>
              <a:t>+2=11</a:t>
            </a:r>
            <a:endParaRPr lang="zh-CN" altLang="en-US" sz="2000" dirty="0"/>
          </a:p>
        </p:txBody>
      </p:sp>
      <p:sp>
        <p:nvSpPr>
          <p:cNvPr id="23" name="矩形 22"/>
          <p:cNvSpPr/>
          <p:nvPr/>
        </p:nvSpPr>
        <p:spPr>
          <a:xfrm>
            <a:off x="3851920" y="5301208"/>
            <a:ext cx="659155" cy="369332"/>
          </a:xfrm>
          <a:prstGeom prst="rect">
            <a:avLst/>
          </a:prstGeom>
        </p:spPr>
        <p:txBody>
          <a:bodyPr wrap="none">
            <a:spAutoFit/>
          </a:bodyPr>
          <a:lstStyle/>
          <a:p>
            <a:r>
              <a:rPr lang="en-US" altLang="zh-CN" b="1" dirty="0" smtClean="0">
                <a:solidFill>
                  <a:srgbClr val="FF0000"/>
                </a:solidFill>
                <a:latin typeface="Times New Roman" pitchFamily="18" charset="0"/>
                <a:ea typeface="微软雅黑" pitchFamily="34" charset="-122"/>
                <a:cs typeface="Times New Roman" pitchFamily="18" charset="0"/>
              </a:rPr>
              <a:t>MIN</a:t>
            </a:r>
            <a:endParaRPr lang="zh-CN" altLang="en-US" b="1" dirty="0">
              <a:solidFill>
                <a:srgbClr val="FF0000"/>
              </a:solidFill>
            </a:endParaRPr>
          </a:p>
        </p:txBody>
      </p:sp>
      <p:sp>
        <p:nvSpPr>
          <p:cNvPr id="24" name="矩形 23"/>
          <p:cNvSpPr/>
          <p:nvPr/>
        </p:nvSpPr>
        <p:spPr>
          <a:xfrm>
            <a:off x="2843808" y="3501008"/>
            <a:ext cx="864096" cy="504056"/>
          </a:xfrm>
          <a:prstGeom prst="rect">
            <a:avLst/>
          </a:prstGeom>
          <a:solidFill>
            <a:schemeClr val="accent1">
              <a:alpha val="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3059832" y="4005064"/>
            <a:ext cx="2409634" cy="369332"/>
          </a:xfrm>
          <a:prstGeom prst="rect">
            <a:avLst/>
          </a:prstGeom>
        </p:spPr>
        <p:txBody>
          <a:bodyPr wrap="none">
            <a:spAutoFit/>
          </a:bodyPr>
          <a:lstStyle/>
          <a:p>
            <a:r>
              <a:rPr lang="en-US" altLang="zh-CN" b="1" dirty="0" smtClean="0">
                <a:solidFill>
                  <a:srgbClr val="FF0000"/>
                </a:solidFill>
                <a:latin typeface="Times New Roman" pitchFamily="18" charset="0"/>
                <a:ea typeface="微软雅黑" pitchFamily="34" charset="-122"/>
                <a:cs typeface="Times New Roman" pitchFamily="18" charset="0"/>
              </a:rPr>
              <a:t>Can allocate 1 vehicles</a:t>
            </a:r>
            <a:endParaRPr lang="zh-CN" altLang="en-US" b="1" dirty="0">
              <a:solidFill>
                <a:srgbClr val="FF0000"/>
              </a:solidFill>
            </a:endParaRPr>
          </a:p>
        </p:txBody>
      </p:sp>
      <p:pic>
        <p:nvPicPr>
          <p:cNvPr id="57349" name="Picture 5"/>
          <p:cNvPicPr>
            <a:picLocks noChangeAspect="1" noChangeArrowheads="1"/>
          </p:cNvPicPr>
          <p:nvPr/>
        </p:nvPicPr>
        <p:blipFill>
          <a:blip r:embed="rId6" cstate="print"/>
          <a:srcRect/>
          <a:stretch>
            <a:fillRect/>
          </a:stretch>
        </p:blipFill>
        <p:spPr bwMode="auto">
          <a:xfrm>
            <a:off x="5248597" y="2852936"/>
            <a:ext cx="3571875" cy="3438525"/>
          </a:xfrm>
          <a:prstGeom prst="rect">
            <a:avLst/>
          </a:prstGeom>
          <a:noFill/>
          <a:ln w="9525">
            <a:noFill/>
            <a:miter lim="800000"/>
            <a:headEnd/>
            <a:tailEnd/>
          </a:ln>
        </p:spPr>
      </p:pic>
      <p:sp>
        <p:nvSpPr>
          <p:cNvPr id="27" name="矩形 26"/>
          <p:cNvSpPr/>
          <p:nvPr/>
        </p:nvSpPr>
        <p:spPr>
          <a:xfrm>
            <a:off x="2843808" y="3717032"/>
            <a:ext cx="864096" cy="648072"/>
          </a:xfrm>
          <a:prstGeom prst="rect">
            <a:avLst/>
          </a:prstGeom>
          <a:solidFill>
            <a:schemeClr val="accent1">
              <a:alpha val="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3059832" y="5301208"/>
            <a:ext cx="857927" cy="400110"/>
          </a:xfrm>
          <a:prstGeom prst="rect">
            <a:avLst/>
          </a:prstGeom>
        </p:spPr>
        <p:txBody>
          <a:bodyPr wrap="none">
            <a:spAutoFit/>
          </a:bodyPr>
          <a:lstStyle/>
          <a:p>
            <a:r>
              <a:rPr lang="en-US" altLang="zh-CN" sz="2000" dirty="0" smtClean="0">
                <a:latin typeface="Times New Roman" pitchFamily="18" charset="0"/>
                <a:ea typeface="微软雅黑" pitchFamily="34" charset="-122"/>
                <a:cs typeface="Times New Roman" pitchFamily="18" charset="0"/>
              </a:rPr>
              <a:t>+2=12</a:t>
            </a:r>
            <a:endParaRPr lang="zh-CN" altLang="en-US" sz="2000" dirty="0"/>
          </a:p>
        </p:txBody>
      </p:sp>
      <p:sp>
        <p:nvSpPr>
          <p:cNvPr id="29" name="矩形 28"/>
          <p:cNvSpPr/>
          <p:nvPr/>
        </p:nvSpPr>
        <p:spPr>
          <a:xfrm>
            <a:off x="611560" y="4149080"/>
            <a:ext cx="4896544" cy="369332"/>
          </a:xfrm>
          <a:prstGeom prst="rect">
            <a:avLst/>
          </a:prstGeom>
        </p:spPr>
        <p:txBody>
          <a:bodyPr wrap="square">
            <a:spAutoFit/>
          </a:bodyPr>
          <a:lstStyle/>
          <a:p>
            <a:r>
              <a:rPr lang="en-US" altLang="zh-CN" b="1" dirty="0" smtClean="0">
                <a:solidFill>
                  <a:srgbClr val="FF0000"/>
                </a:solidFill>
                <a:latin typeface="Times New Roman" pitchFamily="18" charset="0"/>
                <a:ea typeface="微软雅黑" pitchFamily="34" charset="-122"/>
                <a:cs typeface="Times New Roman" pitchFamily="18" charset="0"/>
              </a:rPr>
              <a:t>Can allocate 2 vehicles, but we only have 1 left</a:t>
            </a:r>
            <a:endParaRPr lang="zh-CN" altLang="en-US" b="1" dirty="0">
              <a:solidFill>
                <a:srgbClr val="FF0000"/>
              </a:solidFill>
            </a:endParaRPr>
          </a:p>
        </p:txBody>
      </p:sp>
      <p:pic>
        <p:nvPicPr>
          <p:cNvPr id="57350" name="Picture 6"/>
          <p:cNvPicPr>
            <a:picLocks noChangeAspect="1" noChangeArrowheads="1"/>
          </p:cNvPicPr>
          <p:nvPr/>
        </p:nvPicPr>
        <p:blipFill>
          <a:blip r:embed="rId7" cstate="print"/>
          <a:srcRect/>
          <a:stretch>
            <a:fillRect/>
          </a:stretch>
        </p:blipFill>
        <p:spPr bwMode="auto">
          <a:xfrm>
            <a:off x="5220072" y="2852936"/>
            <a:ext cx="3629025" cy="33813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fade">
                                      <p:cBhvr>
                                        <p:cTn id="7" dur="1000"/>
                                        <p:tgtEl>
                                          <p:spTgt spid="57346"/>
                                        </p:tgtEl>
                                      </p:cBhvr>
                                    </p:animEffect>
                                    <p:anim calcmode="lin" valueType="num">
                                      <p:cBhvr>
                                        <p:cTn id="8" dur="1000" fill="hold"/>
                                        <p:tgtEl>
                                          <p:spTgt spid="57346"/>
                                        </p:tgtEl>
                                        <p:attrNameLst>
                                          <p:attrName>ppt_x</p:attrName>
                                        </p:attrNameLst>
                                      </p:cBhvr>
                                      <p:tavLst>
                                        <p:tav tm="0">
                                          <p:val>
                                            <p:strVal val="#ppt_x"/>
                                          </p:val>
                                        </p:tav>
                                        <p:tav tm="100000">
                                          <p:val>
                                            <p:strVal val="#ppt_x"/>
                                          </p:val>
                                        </p:tav>
                                      </p:tavLst>
                                    </p:anim>
                                    <p:anim calcmode="lin" valueType="num">
                                      <p:cBhvr>
                                        <p:cTn id="9" dur="1000" fill="hold"/>
                                        <p:tgtEl>
                                          <p:spTgt spid="5734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57347"/>
                                        </p:tgtEl>
                                        <p:attrNameLst>
                                          <p:attrName>style.visibility</p:attrName>
                                        </p:attrNameLst>
                                      </p:cBhvr>
                                      <p:to>
                                        <p:strVal val="visible"/>
                                      </p:to>
                                    </p:set>
                                    <p:animEffect transition="in" filter="fade">
                                      <p:cBhvr>
                                        <p:cTn id="14" dur="1000"/>
                                        <p:tgtEl>
                                          <p:spTgt spid="57347"/>
                                        </p:tgtEl>
                                      </p:cBhvr>
                                    </p:animEffect>
                                    <p:anim calcmode="lin" valueType="num">
                                      <p:cBhvr>
                                        <p:cTn id="15" dur="1000" fill="hold"/>
                                        <p:tgtEl>
                                          <p:spTgt spid="57347"/>
                                        </p:tgtEl>
                                        <p:attrNameLst>
                                          <p:attrName>ppt_x</p:attrName>
                                        </p:attrNameLst>
                                      </p:cBhvr>
                                      <p:tavLst>
                                        <p:tav tm="0">
                                          <p:val>
                                            <p:strVal val="#ppt_x"/>
                                          </p:val>
                                        </p:tav>
                                        <p:tav tm="100000">
                                          <p:val>
                                            <p:strVal val="#ppt_x"/>
                                          </p:val>
                                        </p:tav>
                                      </p:tavLst>
                                    </p:anim>
                                    <p:anim calcmode="lin" valueType="num">
                                      <p:cBhvr>
                                        <p:cTn id="16" dur="1000" fill="hold"/>
                                        <p:tgtEl>
                                          <p:spTgt spid="5734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2" nodeType="clickEffect">
                                  <p:stCondLst>
                                    <p:cond delay="0"/>
                                  </p:stCondLst>
                                  <p:childTnLst>
                                    <p:set>
                                      <p:cBhvr>
                                        <p:cTn id="36" dur="1" fill="hold">
                                          <p:stCondLst>
                                            <p:cond delay="0"/>
                                          </p:stCondLst>
                                        </p:cTn>
                                        <p:tgtEl>
                                          <p:spTgt spid="13"/>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57348"/>
                                        </p:tgtEl>
                                        <p:attrNameLst>
                                          <p:attrName>style.visibility</p:attrName>
                                        </p:attrNameLst>
                                      </p:cBhvr>
                                      <p:to>
                                        <p:strVal val="visible"/>
                                      </p:to>
                                    </p:set>
                                    <p:animEffect transition="in" filter="blinds(horizontal)">
                                      <p:cBhvr>
                                        <p:cTn id="49" dur="500"/>
                                        <p:tgtEl>
                                          <p:spTgt spid="57348"/>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18"/>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20"/>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1"/>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xit" presetSubtype="0" fill="hold" grpId="1" nodeType="clickEffect">
                                  <p:stCondLst>
                                    <p:cond delay="0"/>
                                  </p:stCondLst>
                                  <p:childTnLst>
                                    <p:set>
                                      <p:cBhvr>
                                        <p:cTn id="67" dur="1" fill="hold">
                                          <p:stCondLst>
                                            <p:cond delay="0"/>
                                          </p:stCondLst>
                                        </p:cTn>
                                        <p:tgtEl>
                                          <p:spTgt spid="16"/>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3"/>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xit" presetSubtype="0" fill="hold" grpId="1" nodeType="clickEffect">
                                  <p:stCondLst>
                                    <p:cond delay="0"/>
                                  </p:stCondLst>
                                  <p:childTnLst>
                                    <p:set>
                                      <p:cBhvr>
                                        <p:cTn id="75" dur="1" fill="hold">
                                          <p:stCondLst>
                                            <p:cond delay="0"/>
                                          </p:stCondLst>
                                        </p:cTn>
                                        <p:tgtEl>
                                          <p:spTgt spid="21"/>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4"/>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25"/>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nodeType="clickEffect">
                                  <p:stCondLst>
                                    <p:cond delay="0"/>
                                  </p:stCondLst>
                                  <p:childTnLst>
                                    <p:set>
                                      <p:cBhvr>
                                        <p:cTn id="87" dur="1" fill="hold">
                                          <p:stCondLst>
                                            <p:cond delay="0"/>
                                          </p:stCondLst>
                                        </p:cTn>
                                        <p:tgtEl>
                                          <p:spTgt spid="57349"/>
                                        </p:tgtEl>
                                        <p:attrNameLst>
                                          <p:attrName>style.visibility</p:attrName>
                                        </p:attrNameLst>
                                      </p:cBhvr>
                                      <p:to>
                                        <p:strVal val="visible"/>
                                      </p:to>
                                    </p:set>
                                    <p:animEffect transition="in" filter="blinds(horizontal)">
                                      <p:cBhvr>
                                        <p:cTn id="88" dur="500"/>
                                        <p:tgtEl>
                                          <p:spTgt spid="57349"/>
                                        </p:tgtEl>
                                      </p:cBhvr>
                                    </p:animEffec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grpId="1" nodeType="clickEffect">
                                  <p:stCondLst>
                                    <p:cond delay="0"/>
                                  </p:stCondLst>
                                  <p:childTnLst>
                                    <p:set>
                                      <p:cBhvr>
                                        <p:cTn id="92" dur="1" fill="hold">
                                          <p:stCondLst>
                                            <p:cond delay="0"/>
                                          </p:stCondLst>
                                        </p:cTn>
                                        <p:tgtEl>
                                          <p:spTgt spid="24"/>
                                        </p:tgtEl>
                                        <p:attrNameLst>
                                          <p:attrName>style.visibility</p:attrName>
                                        </p:attrNameLst>
                                      </p:cBhvr>
                                      <p:to>
                                        <p:strVal val="hidden"/>
                                      </p:to>
                                    </p:set>
                                  </p:childTnLst>
                                </p:cTn>
                              </p:par>
                              <p:par>
                                <p:cTn id="93" presetID="1" presetClass="exit" presetSubtype="0" fill="hold" grpId="1" nodeType="withEffect">
                                  <p:stCondLst>
                                    <p:cond delay="0"/>
                                  </p:stCondLst>
                                  <p:childTnLst>
                                    <p:set>
                                      <p:cBhvr>
                                        <p:cTn id="94" dur="1" fill="hold">
                                          <p:stCondLst>
                                            <p:cond delay="0"/>
                                          </p:stCondLst>
                                        </p:cTn>
                                        <p:tgtEl>
                                          <p:spTgt spid="25"/>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xit" presetSubtype="0" fill="hold" grpId="1" nodeType="clickEffect">
                                  <p:stCondLst>
                                    <p:cond delay="0"/>
                                  </p:stCondLst>
                                  <p:childTnLst>
                                    <p:set>
                                      <p:cBhvr>
                                        <p:cTn id="106" dur="1" fill="hold">
                                          <p:stCondLst>
                                            <p:cond delay="0"/>
                                          </p:stCondLst>
                                        </p:cTn>
                                        <p:tgtEl>
                                          <p:spTgt spid="23"/>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2" nodeType="clickEffect">
                                  <p:stCondLst>
                                    <p:cond delay="0"/>
                                  </p:stCondLst>
                                  <p:childTnLst>
                                    <p:set>
                                      <p:cBhvr>
                                        <p:cTn id="110" dur="1" fill="hold">
                                          <p:stCondLst>
                                            <p:cond delay="0"/>
                                          </p:stCondLst>
                                        </p:cTn>
                                        <p:tgtEl>
                                          <p:spTgt spid="1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1" nodeType="clickEffect">
                                  <p:stCondLst>
                                    <p:cond delay="0"/>
                                  </p:stCondLst>
                                  <p:childTnLst>
                                    <p:set>
                                      <p:cBhvr>
                                        <p:cTn id="114" dur="1" fill="hold">
                                          <p:stCondLst>
                                            <p:cond delay="0"/>
                                          </p:stCondLst>
                                        </p:cTn>
                                        <p:tgtEl>
                                          <p:spTgt spid="27"/>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2" nodeType="clickEffect">
                                  <p:stCondLst>
                                    <p:cond delay="0"/>
                                  </p:stCondLst>
                                  <p:childTnLst>
                                    <p:set>
                                      <p:cBhvr>
                                        <p:cTn id="118" dur="1" fill="hold">
                                          <p:stCondLst>
                                            <p:cond delay="0"/>
                                          </p:stCondLst>
                                        </p:cTn>
                                        <p:tgtEl>
                                          <p:spTgt spid="18"/>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29"/>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57350"/>
                                        </p:tgtEl>
                                        <p:attrNameLst>
                                          <p:attrName>style.visibility</p:attrName>
                                        </p:attrNameLst>
                                      </p:cBhvr>
                                      <p:to>
                                        <p:strVal val="visible"/>
                                      </p:to>
                                    </p:set>
                                    <p:animEffect transition="in" filter="blinds(horizontal)">
                                      <p:cBhvr>
                                        <p:cTn id="127" dur="500"/>
                                        <p:tgtEl>
                                          <p:spTgt spid="57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3" grpId="1" animBg="1"/>
      <p:bldP spid="13" grpId="2" animBg="1"/>
      <p:bldP spid="16" grpId="0"/>
      <p:bldP spid="16" grpId="1"/>
      <p:bldP spid="16" grpId="2"/>
      <p:bldP spid="18" grpId="0" animBg="1"/>
      <p:bldP spid="18" grpId="1" animBg="1"/>
      <p:bldP spid="18" grpId="2" animBg="1"/>
      <p:bldP spid="20" grpId="0"/>
      <p:bldP spid="20" grpId="1"/>
      <p:bldP spid="21" grpId="0" animBg="1"/>
      <p:bldP spid="21" grpId="1" animBg="1"/>
      <p:bldP spid="22" grpId="0"/>
      <p:bldP spid="23" grpId="0"/>
      <p:bldP spid="23" grpId="1"/>
      <p:bldP spid="24" grpId="0" animBg="1"/>
      <p:bldP spid="24" grpId="1" animBg="1"/>
      <p:bldP spid="25" grpId="0"/>
      <p:bldP spid="25" grpId="1"/>
      <p:bldP spid="27" grpId="0" animBg="1"/>
      <p:bldP spid="27" grpId="1" animBg="1"/>
      <p:bldP spid="28" grpId="0"/>
      <p:bldP spid="2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Our Solutions</a:t>
            </a:r>
          </a:p>
        </p:txBody>
      </p:sp>
      <p:sp>
        <p:nvSpPr>
          <p:cNvPr id="14" name="TextBox 13"/>
          <p:cNvSpPr txBox="1"/>
          <p:nvPr/>
        </p:nvSpPr>
        <p:spPr>
          <a:xfrm>
            <a:off x="611560" y="1196752"/>
            <a:ext cx="8208912" cy="3477875"/>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Distributed Solution</a:t>
            </a:r>
          </a:p>
          <a:p>
            <a:pPr marL="742950" lvl="1" indent="-285750">
              <a:buFont typeface="Arial" pitchFamily="34" charset="0"/>
              <a:buChar char="•"/>
            </a:pPr>
            <a:r>
              <a:rPr lang="en-US" altLang="zh-CN" sz="2000" b="1" dirty="0" smtClean="0">
                <a:latin typeface="Times New Roman" pitchFamily="18" charset="0"/>
                <a:ea typeface="微软雅黑" pitchFamily="34" charset="-122"/>
                <a:cs typeface="Times New Roman" pitchFamily="18" charset="0"/>
              </a:rPr>
              <a:t>Computation </a:t>
            </a:r>
            <a:r>
              <a:rPr lang="en-US" altLang="zh-CN" sz="2000" b="1" dirty="0" smtClean="0">
                <a:latin typeface="Times New Roman" pitchFamily="18" charset="0"/>
                <a:ea typeface="微软雅黑" pitchFamily="34" charset="-122"/>
                <a:cs typeface="Times New Roman" pitchFamily="18" charset="0"/>
              </a:rPr>
              <a:t>complexity:</a:t>
            </a:r>
            <a:r>
              <a:rPr lang="en-US" altLang="zh-CN" sz="2000" dirty="0" smtClean="0">
                <a:latin typeface="Times New Roman" pitchFamily="18" charset="0"/>
                <a:ea typeface="微软雅黑" pitchFamily="34" charset="-122"/>
                <a:cs typeface="Times New Roman" pitchFamily="18" charset="0"/>
              </a:rPr>
              <a:t> </a:t>
            </a:r>
            <a:r>
              <a:rPr lang="en-US" altLang="zh-CN" sz="2000" i="1" dirty="0" smtClean="0">
                <a:latin typeface="Times New Roman" pitchFamily="18" charset="0"/>
                <a:ea typeface="微软雅黑" pitchFamily="34" charset="-122"/>
                <a:cs typeface="Times New Roman" pitchFamily="18" charset="0"/>
              </a:rPr>
              <a:t>O(pn</a:t>
            </a:r>
            <a:r>
              <a:rPr lang="en-US" altLang="zh-CN" sz="2000" i="1" baseline="30000" dirty="0" smtClean="0">
                <a:latin typeface="Times New Roman" pitchFamily="18" charset="0"/>
                <a:ea typeface="微软雅黑" pitchFamily="34" charset="-122"/>
                <a:cs typeface="Times New Roman" pitchFamily="18" charset="0"/>
              </a:rPr>
              <a:t>2</a:t>
            </a:r>
            <a:r>
              <a:rPr lang="en-US" altLang="zh-CN" sz="2000" i="1" dirty="0" smtClean="0">
                <a:latin typeface="Times New Roman" pitchFamily="18" charset="0"/>
                <a:ea typeface="微软雅黑" pitchFamily="34" charset="-122"/>
                <a:cs typeface="Times New Roman" pitchFamily="18" charset="0"/>
              </a:rPr>
              <a:t> + </a:t>
            </a:r>
            <a:r>
              <a:rPr lang="en-US" altLang="zh-CN" sz="2000" i="1" dirty="0" err="1" smtClean="0">
                <a:latin typeface="Times New Roman" pitchFamily="18" charset="0"/>
                <a:ea typeface="微软雅黑" pitchFamily="34" charset="-122"/>
                <a:cs typeface="Times New Roman" pitchFamily="18" charset="0"/>
              </a:rPr>
              <a:t>pn</a:t>
            </a:r>
            <a:r>
              <a:rPr lang="en-US" altLang="zh-CN" sz="2000" i="1" dirty="0" smtClean="0">
                <a:latin typeface="Times New Roman" pitchFamily="18" charset="0"/>
                <a:ea typeface="微软雅黑" pitchFamily="34" charset="-122"/>
                <a:cs typeface="Times New Roman" pitchFamily="18" charset="0"/>
              </a:rPr>
              <a:t>)</a:t>
            </a:r>
            <a:r>
              <a:rPr lang="en-US" altLang="zh-CN" sz="2000" dirty="0" smtClean="0">
                <a:latin typeface="Times New Roman" pitchFamily="18" charset="0"/>
                <a:ea typeface="微软雅黑" pitchFamily="34" charset="-122"/>
                <a:cs typeface="Times New Roman" pitchFamily="18" charset="0"/>
              </a:rPr>
              <a:t>, </a:t>
            </a:r>
            <a:r>
              <a:rPr lang="en-US" altLang="zh-CN" sz="2000" i="1" dirty="0" smtClean="0">
                <a:latin typeface="Times New Roman" pitchFamily="18" charset="0"/>
                <a:ea typeface="微软雅黑" pitchFamily="34" charset="-122"/>
                <a:cs typeface="Times New Roman" pitchFamily="18" charset="0"/>
              </a:rPr>
              <a:t>p</a:t>
            </a:r>
            <a:r>
              <a:rPr lang="en-US" altLang="zh-CN" sz="2000" dirty="0" smtClean="0">
                <a:latin typeface="Times New Roman" pitchFamily="18" charset="0"/>
                <a:ea typeface="微软雅黑" pitchFamily="34" charset="-122"/>
                <a:cs typeface="Times New Roman" pitchFamily="18" charset="0"/>
              </a:rPr>
              <a:t> is the number of </a:t>
            </a:r>
            <a:r>
              <a:rPr lang="en-US" altLang="zh-CN" sz="2000" i="1" dirty="0" err="1" smtClean="0">
                <a:latin typeface="Times New Roman" pitchFamily="18" charset="0"/>
                <a:ea typeface="微软雅黑" pitchFamily="34" charset="-122"/>
                <a:cs typeface="Times New Roman" pitchFamily="18" charset="0"/>
              </a:rPr>
              <a:t>v</a:t>
            </a:r>
            <a:r>
              <a:rPr lang="en-US" altLang="zh-CN" sz="2000" dirty="0" err="1" smtClean="0">
                <a:latin typeface="Times New Roman" pitchFamily="18" charset="0"/>
                <a:ea typeface="微软雅黑" pitchFamily="34" charset="-122"/>
                <a:cs typeface="Times New Roman" pitchFamily="18" charset="0"/>
              </a:rPr>
              <a:t>’s</a:t>
            </a:r>
            <a:r>
              <a:rPr lang="en-US" altLang="zh-CN" sz="2000" dirty="0" smtClean="0">
                <a:latin typeface="Times New Roman" pitchFamily="18" charset="0"/>
                <a:ea typeface="微软雅黑" pitchFamily="34" charset="-122"/>
                <a:cs typeface="Times New Roman" pitchFamily="18" charset="0"/>
              </a:rPr>
              <a:t> adjacent roads, </a:t>
            </a:r>
            <a:r>
              <a:rPr lang="en-US" altLang="zh-CN" sz="2000" i="1" dirty="0" smtClean="0">
                <a:latin typeface="Times New Roman" pitchFamily="18" charset="0"/>
                <a:ea typeface="微软雅黑" pitchFamily="34" charset="-122"/>
                <a:cs typeface="Times New Roman" pitchFamily="18" charset="0"/>
              </a:rPr>
              <a:t>n</a:t>
            </a:r>
            <a:r>
              <a:rPr lang="en-US" altLang="zh-CN" sz="2000" dirty="0" smtClean="0">
                <a:latin typeface="Times New Roman" pitchFamily="18" charset="0"/>
                <a:ea typeface="微软雅黑" pitchFamily="34" charset="-122"/>
                <a:cs typeface="Times New Roman" pitchFamily="18" charset="0"/>
              </a:rPr>
              <a:t> is the number of intersections</a:t>
            </a:r>
          </a:p>
          <a:p>
            <a:pPr marL="742950" lvl="1" indent="-285750">
              <a:buFont typeface="Arial" pitchFamily="34" charset="0"/>
              <a:buChar char="•"/>
            </a:pPr>
            <a:r>
              <a:rPr lang="en-US" altLang="zh-CN" sz="2000" b="1" dirty="0" smtClean="0">
                <a:latin typeface="Times New Roman" pitchFamily="18" charset="0"/>
                <a:ea typeface="微软雅黑" pitchFamily="34" charset="-122"/>
                <a:cs typeface="Times New Roman" pitchFamily="18" charset="0"/>
              </a:rPr>
              <a:t>Communication overhead: </a:t>
            </a:r>
            <a:r>
              <a:rPr lang="en-US" altLang="zh-CN" sz="2000" dirty="0" smtClean="0">
                <a:latin typeface="Times New Roman" pitchFamily="18" charset="0"/>
                <a:ea typeface="微软雅黑" pitchFamily="34" charset="-122"/>
                <a:cs typeface="Times New Roman" pitchFamily="18" charset="0"/>
              </a:rPr>
              <a:t>only 2 message exchanges between vehicles and AP, thus a linear function of the vehicle number</a:t>
            </a:r>
          </a:p>
          <a:p>
            <a:pPr marL="742950" lvl="1" indent="-285750">
              <a:buFont typeface="Arial" pitchFamily="34" charset="0"/>
              <a:buChar char="•"/>
            </a:pPr>
            <a:r>
              <a:rPr lang="en-US" altLang="zh-CN" sz="2000" b="1" dirty="0" smtClean="0">
                <a:latin typeface="Times New Roman" pitchFamily="18" charset="0"/>
                <a:ea typeface="微软雅黑" pitchFamily="34" charset="-122"/>
                <a:cs typeface="Times New Roman" pitchFamily="18" charset="0"/>
              </a:rPr>
              <a:t>Analysis:</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Sub-optimal solution: may have wrong estimation in travel time after </a:t>
            </a:r>
            <a:r>
              <a:rPr lang="en-US" altLang="zh-CN" sz="2000" i="1" dirty="0" err="1" smtClean="0">
                <a:latin typeface="Times New Roman" pitchFamily="18" charset="0"/>
                <a:ea typeface="微软雅黑" pitchFamily="34" charset="-122"/>
                <a:cs typeface="Times New Roman" pitchFamily="18" charset="0"/>
              </a:rPr>
              <a:t>w</a:t>
            </a:r>
            <a:r>
              <a:rPr lang="en-US" altLang="zh-CN" sz="2000" i="1" baseline="-25000" dirty="0" err="1" smtClean="0">
                <a:latin typeface="Times New Roman" pitchFamily="18" charset="0"/>
                <a:ea typeface="微软雅黑" pitchFamily="34" charset="-122"/>
                <a:cs typeface="Times New Roman" pitchFamily="18" charset="0"/>
              </a:rPr>
              <a:t>i</a:t>
            </a:r>
            <a:r>
              <a:rPr lang="en-US" altLang="zh-CN" sz="2000" i="1" baseline="-25000" dirty="0" smtClean="0">
                <a:latin typeface="Times New Roman" pitchFamily="18" charset="0"/>
                <a:ea typeface="微软雅黑" pitchFamily="34" charset="-122"/>
                <a:cs typeface="Times New Roman" pitchFamily="18" charset="0"/>
              </a:rPr>
              <a:t> </a:t>
            </a:r>
            <a:r>
              <a:rPr lang="en-US" altLang="zh-CN" sz="2000" dirty="0" smtClean="0">
                <a:latin typeface="Times New Roman" pitchFamily="18" charset="0"/>
                <a:ea typeface="微软雅黑" pitchFamily="34" charset="-122"/>
                <a:cs typeface="Times New Roman" pitchFamily="18" charset="0"/>
              </a:rPr>
              <a:t>, which is limited by the local information assumption</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Fairness consideration: in the algorithm choose vehicles in the order of some fairness metric such as distance to destination, urgent level of the request, etc.</a:t>
            </a:r>
            <a:endParaRPr lang="en-US" altLang="zh-CN" sz="4400" dirty="0" smtClean="0">
              <a:latin typeface="Times New Roman" pitchFamily="18" charset="0"/>
              <a:ea typeface="微软雅黑" pitchFamily="34"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Our Solutions</a:t>
            </a:r>
          </a:p>
        </p:txBody>
      </p:sp>
      <p:sp>
        <p:nvSpPr>
          <p:cNvPr id="14" name="TextBox 13"/>
          <p:cNvSpPr txBox="1"/>
          <p:nvPr/>
        </p:nvSpPr>
        <p:spPr>
          <a:xfrm>
            <a:off x="611560" y="1196752"/>
            <a:ext cx="8208912" cy="707886"/>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Comparison between our centralized routing MCMF-R , distributed routing TS, random routing IRR and the traditional GPS routing</a:t>
            </a:r>
          </a:p>
        </p:txBody>
      </p:sp>
      <p:pic>
        <p:nvPicPr>
          <p:cNvPr id="58370" name="Picture 2"/>
          <p:cNvPicPr>
            <a:picLocks noChangeAspect="1" noChangeArrowheads="1"/>
          </p:cNvPicPr>
          <p:nvPr/>
        </p:nvPicPr>
        <p:blipFill>
          <a:blip r:embed="rId3" cstate="print"/>
          <a:srcRect/>
          <a:stretch>
            <a:fillRect/>
          </a:stretch>
        </p:blipFill>
        <p:spPr bwMode="auto">
          <a:xfrm>
            <a:off x="1331640" y="1916832"/>
            <a:ext cx="6562725" cy="1352550"/>
          </a:xfrm>
          <a:prstGeom prst="rect">
            <a:avLst/>
          </a:prstGeom>
          <a:noFill/>
          <a:ln w="9525">
            <a:noFill/>
            <a:miter lim="800000"/>
            <a:headEnd/>
            <a:tailEnd/>
          </a:ln>
        </p:spPr>
      </p:pic>
      <p:sp>
        <p:nvSpPr>
          <p:cNvPr id="8" name="TextBox 7"/>
          <p:cNvSpPr txBox="1"/>
          <p:nvPr/>
        </p:nvSpPr>
        <p:spPr>
          <a:xfrm>
            <a:off x="611560" y="3263493"/>
            <a:ext cx="8208912" cy="3477875"/>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Hybrid Route Guidance Framework</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MCMF-R has high time efficiency for heavy traffic </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TS has low overhead and better fairness</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A hybrid framework combining them based on traffic pattern:</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In normal period, use TS</a:t>
            </a:r>
          </a:p>
          <a:p>
            <a:pPr marL="1657350" lvl="3"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Can serve most of the routing requests with high efficiency and low overhead</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When the system detects rush hour pattern, switched to MCMF-R</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Thus balances routing overhead and time efficiency, providing both better deployment and routing decisions than IRR and traditional GPS under different traffic intensity situations.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58370"/>
                                        </p:tgtEl>
                                        <p:attrNameLst>
                                          <p:attrName>style.visibility</p:attrName>
                                        </p:attrNameLst>
                                      </p:cBhvr>
                                      <p:to>
                                        <p:strVal val="visible"/>
                                      </p:to>
                                    </p:set>
                                    <p:animEffect transition="in" filter="fade">
                                      <p:cBhvr>
                                        <p:cTn id="14" dur="1000"/>
                                        <p:tgtEl>
                                          <p:spTgt spid="58370"/>
                                        </p:tgtEl>
                                      </p:cBhvr>
                                    </p:animEffect>
                                    <p:anim calcmode="lin" valueType="num">
                                      <p:cBhvr>
                                        <p:cTn id="15" dur="1000" fill="hold"/>
                                        <p:tgtEl>
                                          <p:spTgt spid="58370"/>
                                        </p:tgtEl>
                                        <p:attrNameLst>
                                          <p:attrName>ppt_x</p:attrName>
                                        </p:attrNameLst>
                                      </p:cBhvr>
                                      <p:tavLst>
                                        <p:tav tm="0">
                                          <p:val>
                                            <p:strVal val="#ppt_x"/>
                                          </p:val>
                                        </p:tav>
                                        <p:tav tm="100000">
                                          <p:val>
                                            <p:strVal val="#ppt_x"/>
                                          </p:val>
                                        </p:tav>
                                      </p:tavLst>
                                    </p:anim>
                                    <p:anim calcmode="lin" valueType="num">
                                      <p:cBhvr>
                                        <p:cTn id="16" dur="1000" fill="hold"/>
                                        <p:tgtEl>
                                          <p:spTgt spid="5837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Evaluation</a:t>
            </a:r>
          </a:p>
        </p:txBody>
      </p:sp>
      <p:sp>
        <p:nvSpPr>
          <p:cNvPr id="14" name="TextBox 13"/>
          <p:cNvSpPr txBox="1"/>
          <p:nvPr/>
        </p:nvSpPr>
        <p:spPr>
          <a:xfrm>
            <a:off x="611560" y="1196752"/>
            <a:ext cx="8208912" cy="3785652"/>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Implement MCMF-R and TS in C++</a:t>
            </a:r>
          </a:p>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Evaluate with the realistic traffic generator Simulation of Urban </a:t>
            </a:r>
            <a:r>
              <a:rPr lang="en-US" altLang="zh-CN" sz="2000" dirty="0" err="1" smtClean="0">
                <a:latin typeface="Times New Roman" pitchFamily="18" charset="0"/>
                <a:ea typeface="微软雅黑" pitchFamily="34" charset="-122"/>
                <a:cs typeface="Times New Roman" pitchFamily="18" charset="0"/>
              </a:rPr>
              <a:t>MObility</a:t>
            </a:r>
            <a:r>
              <a:rPr lang="en-US" altLang="zh-CN" sz="2000" dirty="0" smtClean="0">
                <a:latin typeface="Times New Roman" pitchFamily="18" charset="0"/>
                <a:ea typeface="微软雅黑" pitchFamily="34" charset="-122"/>
                <a:cs typeface="Times New Roman" pitchFamily="18" charset="0"/>
              </a:rPr>
              <a:t> (SUMO)</a:t>
            </a:r>
          </a:p>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Evaluation metrics:</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Time Efficiency: using the average travel time of the vehicles</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Fairness: using the standard deviation of the travel time of the vehicles</a:t>
            </a:r>
          </a:p>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Simulation parameters:</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Construct the road network based on the map of Nanjing city, China</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Routing request: randomly generate 200 source and destination pairs, and then assign random vehicle volumes to them. </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Background traffic: we use repeated vehicles in SUMO with repeat period 2</a:t>
            </a:r>
          </a:p>
        </p:txBody>
      </p:sp>
      <p:pic>
        <p:nvPicPr>
          <p:cNvPr id="59395" name="Picture 3"/>
          <p:cNvPicPr>
            <a:picLocks noChangeAspect="1" noChangeArrowheads="1"/>
          </p:cNvPicPr>
          <p:nvPr/>
        </p:nvPicPr>
        <p:blipFill>
          <a:blip r:embed="rId3" cstate="print"/>
          <a:srcRect/>
          <a:stretch>
            <a:fillRect/>
          </a:stretch>
        </p:blipFill>
        <p:spPr bwMode="auto">
          <a:xfrm>
            <a:off x="1547664" y="4964385"/>
            <a:ext cx="6153150" cy="1704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Evaluation</a:t>
            </a:r>
          </a:p>
        </p:txBody>
      </p:sp>
      <p:sp>
        <p:nvSpPr>
          <p:cNvPr id="14" name="TextBox 13"/>
          <p:cNvSpPr txBox="1"/>
          <p:nvPr/>
        </p:nvSpPr>
        <p:spPr>
          <a:xfrm>
            <a:off x="611560" y="1196752"/>
            <a:ext cx="8208912" cy="400110"/>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Simulation result -- Time efficiency</a:t>
            </a:r>
            <a:r>
              <a:rPr lang="en-US" altLang="zh-CN" sz="2000" dirty="0" smtClean="0">
                <a:latin typeface="Times New Roman" pitchFamily="18" charset="0"/>
                <a:ea typeface="微软雅黑" pitchFamily="34" charset="-122"/>
                <a:cs typeface="Times New Roman" pitchFamily="18" charset="0"/>
              </a:rPr>
              <a:t>:</a:t>
            </a:r>
            <a:endParaRPr lang="en-US" altLang="zh-CN" sz="2000" dirty="0" smtClean="0">
              <a:latin typeface="Times New Roman" pitchFamily="18" charset="0"/>
              <a:ea typeface="微软雅黑" pitchFamily="34" charset="-122"/>
              <a:cs typeface="Times New Roman" pitchFamily="18" charset="0"/>
            </a:endParaRPr>
          </a:p>
        </p:txBody>
      </p:sp>
      <p:pic>
        <p:nvPicPr>
          <p:cNvPr id="60418" name="Picture 2"/>
          <p:cNvPicPr>
            <a:picLocks noChangeAspect="1" noChangeArrowheads="1"/>
          </p:cNvPicPr>
          <p:nvPr/>
        </p:nvPicPr>
        <p:blipFill>
          <a:blip r:embed="rId3" cstate="print"/>
          <a:srcRect/>
          <a:stretch>
            <a:fillRect/>
          </a:stretch>
        </p:blipFill>
        <p:spPr bwMode="auto">
          <a:xfrm>
            <a:off x="844624" y="2811363"/>
            <a:ext cx="7543800" cy="3209925"/>
          </a:xfrm>
          <a:prstGeom prst="rect">
            <a:avLst/>
          </a:prstGeom>
          <a:noFill/>
          <a:ln w="9525">
            <a:noFill/>
            <a:miter lim="800000"/>
            <a:headEnd/>
            <a:tailEnd/>
          </a:ln>
        </p:spPr>
      </p:pic>
      <p:sp>
        <p:nvSpPr>
          <p:cNvPr id="8" name="TextBox 7"/>
          <p:cNvSpPr txBox="1"/>
          <p:nvPr/>
        </p:nvSpPr>
        <p:spPr>
          <a:xfrm>
            <a:off x="611560" y="1529497"/>
            <a:ext cx="8208912" cy="1015663"/>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MCMF-R </a:t>
            </a:r>
            <a:r>
              <a:rPr lang="en-US" altLang="zh-CN" sz="2000" dirty="0" smtClean="0">
                <a:latin typeface="Times New Roman" pitchFamily="18" charset="0"/>
                <a:ea typeface="微软雅黑" pitchFamily="34" charset="-122"/>
                <a:cs typeface="Times New Roman" pitchFamily="18" charset="0"/>
              </a:rPr>
              <a:t>and TS are at least 20% better than IRR and traditional GPS routing, especially when the traffic is heavy. </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For traditional GPS routing, improvement ≥ 40% on </a:t>
            </a:r>
            <a:r>
              <a:rPr lang="en-US" altLang="zh-CN" sz="2000" dirty="0" smtClean="0">
                <a:latin typeface="Times New Roman" pitchFamily="18" charset="0"/>
                <a:ea typeface="微软雅黑" pitchFamily="34" charset="-122"/>
                <a:cs typeface="Times New Roman" pitchFamily="18" charset="0"/>
              </a:rPr>
              <a:t>average</a:t>
            </a:r>
            <a:endParaRPr lang="en-US" altLang="zh-CN" sz="2000" dirty="0" smtClean="0">
              <a:latin typeface="Times New Roman" pitchFamily="18" charset="0"/>
              <a:ea typeface="微软雅黑" pitchFamily="34" charset="-122"/>
              <a:cs typeface="Times New Roman" pitchFamily="18" charset="0"/>
            </a:endParaRPr>
          </a:p>
        </p:txBody>
      </p:sp>
      <p:sp>
        <p:nvSpPr>
          <p:cNvPr id="10" name="矩形 9"/>
          <p:cNvSpPr/>
          <p:nvPr/>
        </p:nvSpPr>
        <p:spPr>
          <a:xfrm>
            <a:off x="1259632" y="5157192"/>
            <a:ext cx="3240360" cy="646331"/>
          </a:xfrm>
          <a:prstGeom prst="rect">
            <a:avLst/>
          </a:prstGeom>
          <a:solidFill>
            <a:schemeClr val="bg1"/>
          </a:solidFill>
        </p:spPr>
        <p:txBody>
          <a:bodyPr wrap="square">
            <a:spAutoFit/>
          </a:bodyPr>
          <a:lstStyle/>
          <a:p>
            <a:r>
              <a:rPr lang="en-US" altLang="zh-CN" b="1" dirty="0" smtClean="0">
                <a:solidFill>
                  <a:srgbClr val="FF0000"/>
                </a:solidFill>
                <a:latin typeface="Times New Roman" pitchFamily="18" charset="0"/>
                <a:ea typeface="微软雅黑" pitchFamily="34" charset="-122"/>
                <a:cs typeface="Times New Roman" pitchFamily="18" charset="0"/>
              </a:rPr>
              <a:t>Close to each other when there is no background traffic</a:t>
            </a:r>
            <a:endParaRPr lang="zh-CN" altLang="en-US" b="1" dirty="0">
              <a:solidFill>
                <a:srgbClr val="FF0000"/>
              </a:solidFill>
            </a:endParaRPr>
          </a:p>
        </p:txBody>
      </p:sp>
      <p:sp>
        <p:nvSpPr>
          <p:cNvPr id="9" name="矩形 8"/>
          <p:cNvSpPr/>
          <p:nvPr/>
        </p:nvSpPr>
        <p:spPr>
          <a:xfrm>
            <a:off x="1619672" y="4005064"/>
            <a:ext cx="2592288" cy="1152128"/>
          </a:xfrm>
          <a:prstGeom prst="rect">
            <a:avLst/>
          </a:prstGeom>
          <a:solidFill>
            <a:schemeClr val="accent1">
              <a:alpha val="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788024" y="5108991"/>
            <a:ext cx="3960440" cy="923330"/>
          </a:xfrm>
          <a:prstGeom prst="rect">
            <a:avLst/>
          </a:prstGeom>
          <a:solidFill>
            <a:schemeClr val="bg1"/>
          </a:solidFill>
        </p:spPr>
        <p:txBody>
          <a:bodyPr wrap="square">
            <a:spAutoFit/>
          </a:bodyPr>
          <a:lstStyle/>
          <a:p>
            <a:r>
              <a:rPr lang="en-US" altLang="zh-CN" b="1" dirty="0" smtClean="0">
                <a:solidFill>
                  <a:srgbClr val="FF0000"/>
                </a:solidFill>
                <a:latin typeface="Times New Roman" pitchFamily="18" charset="0"/>
                <a:ea typeface="微软雅黑" pitchFamily="34" charset="-122"/>
                <a:cs typeface="Times New Roman" pitchFamily="18" charset="0"/>
              </a:rPr>
              <a:t>With background traffic MCMF-R is </a:t>
            </a:r>
            <a:r>
              <a:rPr lang="en-US" altLang="zh-CN" b="1" dirty="0" smtClean="0">
                <a:solidFill>
                  <a:srgbClr val="FF0000"/>
                </a:solidFill>
                <a:latin typeface="Times New Roman" pitchFamily="18" charset="0"/>
                <a:ea typeface="微软雅黑" pitchFamily="34" charset="-122"/>
                <a:cs typeface="Times New Roman" pitchFamily="18" charset="0"/>
              </a:rPr>
              <a:t>better</a:t>
            </a:r>
            <a:r>
              <a:rPr lang="en-US" altLang="zh-CN" b="1" dirty="0" smtClean="0">
                <a:solidFill>
                  <a:srgbClr val="FF0000"/>
                </a:solidFill>
                <a:latin typeface="Times New Roman" pitchFamily="18" charset="0"/>
                <a:ea typeface="微软雅黑" pitchFamily="34" charset="-122"/>
                <a:cs typeface="Times New Roman" pitchFamily="18" charset="0"/>
              </a:rPr>
              <a:t> </a:t>
            </a:r>
            <a:r>
              <a:rPr lang="en-US" altLang="zh-CN" b="1" dirty="0" smtClean="0">
                <a:solidFill>
                  <a:srgbClr val="FF0000"/>
                </a:solidFill>
                <a:latin typeface="Times New Roman" pitchFamily="18" charset="0"/>
                <a:ea typeface="微软雅黑" pitchFamily="34" charset="-122"/>
                <a:cs typeface="Times New Roman" pitchFamily="18" charset="0"/>
              </a:rPr>
              <a:t>--- more </a:t>
            </a:r>
            <a:r>
              <a:rPr lang="en-US" altLang="zh-CN" b="1" dirty="0" smtClean="0">
                <a:solidFill>
                  <a:srgbClr val="FF0000"/>
                </a:solidFill>
                <a:latin typeface="Times New Roman" pitchFamily="18" charset="0"/>
                <a:ea typeface="微软雅黑" pitchFamily="34" charset="-122"/>
                <a:cs typeface="Times New Roman" pitchFamily="18" charset="0"/>
              </a:rPr>
              <a:t>time efficient under heavy traffic conditions</a:t>
            </a:r>
          </a:p>
        </p:txBody>
      </p:sp>
      <p:sp>
        <p:nvSpPr>
          <p:cNvPr id="12" name="矩形 11"/>
          <p:cNvSpPr/>
          <p:nvPr/>
        </p:nvSpPr>
        <p:spPr>
          <a:xfrm>
            <a:off x="5220072" y="3861048"/>
            <a:ext cx="2664296" cy="1224136"/>
          </a:xfrm>
          <a:prstGeom prst="rect">
            <a:avLst/>
          </a:prstGeom>
          <a:solidFill>
            <a:schemeClr val="accent1">
              <a:alpha val="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60418"/>
                                        </p:tgtEl>
                                        <p:attrNameLst>
                                          <p:attrName>style.visibility</p:attrName>
                                        </p:attrNameLst>
                                      </p:cBhvr>
                                      <p:to>
                                        <p:strVal val="visible"/>
                                      </p:to>
                                    </p:set>
                                    <p:animEffect transition="in" filter="fade">
                                      <p:cBhvr>
                                        <p:cTn id="14" dur="1000"/>
                                        <p:tgtEl>
                                          <p:spTgt spid="60418"/>
                                        </p:tgtEl>
                                      </p:cBhvr>
                                    </p:animEffect>
                                    <p:anim calcmode="lin" valueType="num">
                                      <p:cBhvr>
                                        <p:cTn id="15" dur="1000" fill="hold"/>
                                        <p:tgtEl>
                                          <p:spTgt spid="60418"/>
                                        </p:tgtEl>
                                        <p:attrNameLst>
                                          <p:attrName>ppt_x</p:attrName>
                                        </p:attrNameLst>
                                      </p:cBhvr>
                                      <p:tavLst>
                                        <p:tav tm="0">
                                          <p:val>
                                            <p:strVal val="#ppt_x"/>
                                          </p:val>
                                        </p:tav>
                                        <p:tav tm="100000">
                                          <p:val>
                                            <p:strVal val="#ppt_x"/>
                                          </p:val>
                                        </p:tav>
                                      </p:tavLst>
                                    </p:anim>
                                    <p:anim calcmode="lin" valueType="num">
                                      <p:cBhvr>
                                        <p:cTn id="16" dur="1000" fill="hold"/>
                                        <p:tgtEl>
                                          <p:spTgt spid="6041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2" nodeType="clickEffect">
                                  <p:stCondLst>
                                    <p:cond delay="0"/>
                                  </p:stCondLst>
                                  <p:childTnLst>
                                    <p:set>
                                      <p:cBhvr>
                                        <p:cTn id="33" dur="1" fill="hold">
                                          <p:stCondLst>
                                            <p:cond delay="0"/>
                                          </p:stCondLst>
                                        </p:cTn>
                                        <p:tgtEl>
                                          <p:spTgt spid="9"/>
                                        </p:tgtEl>
                                        <p:attrNameLst>
                                          <p:attrName>style.visibility</p:attrName>
                                        </p:attrNameLst>
                                      </p:cBhvr>
                                      <p:to>
                                        <p:strVal val="hidden"/>
                                      </p:to>
                                    </p:set>
                                  </p:childTnLst>
                                </p:cTn>
                              </p:par>
                              <p:par>
                                <p:cTn id="34" presetID="1" presetClass="exit" presetSubtype="0" fill="hold" grpId="1" nodeType="withEffect">
                                  <p:stCondLst>
                                    <p:cond delay="0"/>
                                  </p:stCondLst>
                                  <p:childTnLst>
                                    <p:set>
                                      <p:cBhvr>
                                        <p:cTn id="35" dur="1" fill="hold">
                                          <p:stCondLst>
                                            <p:cond delay="0"/>
                                          </p:stCondLst>
                                        </p:cTn>
                                        <p:tgtEl>
                                          <p:spTgt spid="10"/>
                                        </p:tgtEl>
                                        <p:attrNameLst>
                                          <p:attrName>style.visibility</p:attrName>
                                        </p:attrNameLst>
                                      </p:cBhvr>
                                      <p:to>
                                        <p:strVal val="hidden"/>
                                      </p:to>
                                    </p:set>
                                  </p:childTnLst>
                                </p:cTn>
                              </p:par>
                              <p:par>
                                <p:cTn id="36" presetID="1" presetClass="entr" presetSubtype="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8" grpId="0"/>
      <p:bldP spid="10" grpId="0" animBg="1"/>
      <p:bldP spid="10" grpId="1" animBg="1"/>
      <p:bldP spid="9" grpId="0" animBg="1"/>
      <p:bldP spid="9" grpId="2" animBg="1"/>
      <p:bldP spid="11"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Evaluation</a:t>
            </a:r>
          </a:p>
        </p:txBody>
      </p:sp>
      <p:sp>
        <p:nvSpPr>
          <p:cNvPr id="14" name="TextBox 13"/>
          <p:cNvSpPr txBox="1"/>
          <p:nvPr/>
        </p:nvSpPr>
        <p:spPr>
          <a:xfrm>
            <a:off x="611560" y="1196752"/>
            <a:ext cx="8208912" cy="400110"/>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Simulation result -- Fairness</a:t>
            </a:r>
            <a:r>
              <a:rPr lang="en-US" altLang="zh-CN" sz="2000" dirty="0" smtClean="0">
                <a:latin typeface="Times New Roman" pitchFamily="18" charset="0"/>
                <a:ea typeface="微软雅黑" pitchFamily="34" charset="-122"/>
                <a:cs typeface="Times New Roman" pitchFamily="18" charset="0"/>
              </a:rPr>
              <a:t>:</a:t>
            </a:r>
            <a:endParaRPr lang="en-US" altLang="zh-CN" sz="2000" dirty="0" smtClean="0">
              <a:latin typeface="Times New Roman" pitchFamily="18" charset="0"/>
              <a:ea typeface="微软雅黑" pitchFamily="34" charset="-122"/>
              <a:cs typeface="Times New Roman" pitchFamily="18" charset="0"/>
            </a:endParaRPr>
          </a:p>
        </p:txBody>
      </p:sp>
      <p:pic>
        <p:nvPicPr>
          <p:cNvPr id="8" name="Picture 2"/>
          <p:cNvPicPr>
            <a:picLocks noChangeAspect="1" noChangeArrowheads="1"/>
          </p:cNvPicPr>
          <p:nvPr/>
        </p:nvPicPr>
        <p:blipFill>
          <a:blip r:embed="rId3" cstate="print"/>
          <a:srcRect/>
          <a:stretch>
            <a:fillRect/>
          </a:stretch>
        </p:blipFill>
        <p:spPr bwMode="auto">
          <a:xfrm>
            <a:off x="881063" y="2636912"/>
            <a:ext cx="7381875" cy="3209925"/>
          </a:xfrm>
          <a:prstGeom prst="rect">
            <a:avLst/>
          </a:prstGeom>
          <a:noFill/>
          <a:ln w="9525">
            <a:noFill/>
            <a:miter lim="800000"/>
            <a:headEnd/>
            <a:tailEnd/>
          </a:ln>
        </p:spPr>
      </p:pic>
      <p:sp>
        <p:nvSpPr>
          <p:cNvPr id="9" name="TextBox 8"/>
          <p:cNvSpPr txBox="1"/>
          <p:nvPr/>
        </p:nvSpPr>
        <p:spPr>
          <a:xfrm>
            <a:off x="611560" y="1542271"/>
            <a:ext cx="8208912" cy="707886"/>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MCMF-R </a:t>
            </a:r>
            <a:r>
              <a:rPr lang="en-US" altLang="zh-CN" sz="2000" dirty="0" smtClean="0">
                <a:latin typeface="Times New Roman" pitchFamily="18" charset="0"/>
                <a:ea typeface="微软雅黑" pitchFamily="34" charset="-122"/>
                <a:cs typeface="Times New Roman" pitchFamily="18" charset="0"/>
              </a:rPr>
              <a:t>and TS are at least 50% better than IRR and traditional GPS routing when the vehicle volume approaches 8×10</a:t>
            </a:r>
            <a:r>
              <a:rPr lang="en-US" altLang="zh-CN" sz="2000" baseline="30000" dirty="0" smtClean="0">
                <a:latin typeface="Times New Roman" pitchFamily="18" charset="0"/>
                <a:ea typeface="微软雅黑" pitchFamily="34" charset="-122"/>
                <a:cs typeface="Times New Roman" pitchFamily="18" charset="0"/>
              </a:rPr>
              <a:t>4</a:t>
            </a:r>
            <a:r>
              <a:rPr lang="en-US" altLang="zh-CN" sz="2000" dirty="0" smtClean="0">
                <a:latin typeface="Times New Roman" pitchFamily="18" charset="0"/>
                <a:ea typeface="微软雅黑" pitchFamily="34" charset="-122"/>
                <a:cs typeface="Times New Roman" pitchFamily="18" charset="0"/>
              </a:rPr>
              <a:t> to </a:t>
            </a:r>
            <a:r>
              <a:rPr lang="en-US" altLang="zh-CN" sz="2000" dirty="0" smtClean="0">
                <a:latin typeface="Times New Roman" pitchFamily="18" charset="0"/>
                <a:ea typeface="微软雅黑" pitchFamily="34" charset="-122"/>
                <a:cs typeface="Times New Roman" pitchFamily="18" charset="0"/>
              </a:rPr>
              <a:t>10×10</a:t>
            </a:r>
            <a:r>
              <a:rPr lang="en-US" altLang="zh-CN" sz="2000" baseline="30000" dirty="0" smtClean="0">
                <a:latin typeface="Times New Roman" pitchFamily="18" charset="0"/>
                <a:ea typeface="微软雅黑" pitchFamily="34" charset="-122"/>
                <a:cs typeface="Times New Roman" pitchFamily="18" charset="0"/>
              </a:rPr>
              <a:t>4</a:t>
            </a:r>
          </a:p>
        </p:txBody>
      </p:sp>
      <p:sp>
        <p:nvSpPr>
          <p:cNvPr id="10" name="矩形 9"/>
          <p:cNvSpPr/>
          <p:nvPr/>
        </p:nvSpPr>
        <p:spPr>
          <a:xfrm>
            <a:off x="899592" y="5013176"/>
            <a:ext cx="2592288" cy="923330"/>
          </a:xfrm>
          <a:prstGeom prst="rect">
            <a:avLst/>
          </a:prstGeom>
          <a:solidFill>
            <a:schemeClr val="bg1"/>
          </a:solidFill>
        </p:spPr>
        <p:txBody>
          <a:bodyPr wrap="square">
            <a:spAutoFit/>
          </a:bodyPr>
          <a:lstStyle/>
          <a:p>
            <a:r>
              <a:rPr lang="en-US" altLang="zh-CN" b="1" dirty="0" smtClean="0">
                <a:solidFill>
                  <a:srgbClr val="FF0000"/>
                </a:solidFill>
                <a:latin typeface="Times New Roman" pitchFamily="18" charset="0"/>
                <a:ea typeface="微软雅黑" pitchFamily="34" charset="-122"/>
                <a:cs typeface="Times New Roman" pitchFamily="18" charset="0"/>
              </a:rPr>
              <a:t>Comparable to each other when the traffic volume </a:t>
            </a:r>
            <a:r>
              <a:rPr lang="en-US" altLang="zh-CN" b="1" dirty="0" smtClean="0">
                <a:solidFill>
                  <a:srgbClr val="FF0000"/>
                </a:solidFill>
                <a:latin typeface="Times New Roman" pitchFamily="18" charset="0"/>
                <a:ea typeface="微软雅黑" pitchFamily="34" charset="-122"/>
                <a:cs typeface="Times New Roman" pitchFamily="18" charset="0"/>
              </a:rPr>
              <a:t>≤ </a:t>
            </a:r>
            <a:r>
              <a:rPr lang="en-US" altLang="zh-CN" b="1" dirty="0" smtClean="0">
                <a:solidFill>
                  <a:srgbClr val="FF0000"/>
                </a:solidFill>
                <a:latin typeface="Times New Roman" pitchFamily="18" charset="0"/>
                <a:ea typeface="微软雅黑" pitchFamily="34" charset="-122"/>
                <a:cs typeface="Times New Roman" pitchFamily="18" charset="0"/>
              </a:rPr>
              <a:t>4×10</a:t>
            </a:r>
            <a:r>
              <a:rPr lang="en-US" altLang="zh-CN" b="1" baseline="30000" dirty="0" smtClean="0">
                <a:solidFill>
                  <a:srgbClr val="FF0000"/>
                </a:solidFill>
                <a:latin typeface="Times New Roman" pitchFamily="18" charset="0"/>
                <a:ea typeface="微软雅黑" pitchFamily="34" charset="-122"/>
                <a:cs typeface="Times New Roman" pitchFamily="18" charset="0"/>
              </a:rPr>
              <a:t>4</a:t>
            </a:r>
          </a:p>
        </p:txBody>
      </p:sp>
      <p:sp>
        <p:nvSpPr>
          <p:cNvPr id="11" name="矩形 10"/>
          <p:cNvSpPr/>
          <p:nvPr/>
        </p:nvSpPr>
        <p:spPr>
          <a:xfrm>
            <a:off x="1403648" y="4293096"/>
            <a:ext cx="1152128" cy="720080"/>
          </a:xfrm>
          <a:prstGeom prst="rect">
            <a:avLst/>
          </a:prstGeom>
          <a:solidFill>
            <a:schemeClr val="accent1">
              <a:alpha val="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771800" y="5120024"/>
            <a:ext cx="5328592" cy="923330"/>
          </a:xfrm>
          <a:prstGeom prst="rect">
            <a:avLst/>
          </a:prstGeom>
          <a:solidFill>
            <a:schemeClr val="bg1"/>
          </a:solidFill>
        </p:spPr>
        <p:txBody>
          <a:bodyPr wrap="square">
            <a:spAutoFit/>
          </a:bodyPr>
          <a:lstStyle/>
          <a:p>
            <a:r>
              <a:rPr lang="en-US" altLang="zh-CN" b="1" dirty="0" smtClean="0">
                <a:solidFill>
                  <a:srgbClr val="FF0000"/>
                </a:solidFill>
                <a:latin typeface="Times New Roman" pitchFamily="18" charset="0"/>
                <a:ea typeface="微软雅黑" pitchFamily="34" charset="-122"/>
                <a:cs typeface="Times New Roman" pitchFamily="18" charset="0"/>
              </a:rPr>
              <a:t>When the traffic volume </a:t>
            </a:r>
            <a:r>
              <a:rPr lang="en-US" altLang="zh-CN" b="1" dirty="0" smtClean="0">
                <a:solidFill>
                  <a:srgbClr val="FF0000"/>
                </a:solidFill>
                <a:latin typeface="Times New Roman" pitchFamily="18" charset="0"/>
                <a:ea typeface="微软雅黑" pitchFamily="34" charset="-122"/>
                <a:cs typeface="Times New Roman" pitchFamily="18" charset="0"/>
              </a:rPr>
              <a:t>≥ 6×10</a:t>
            </a:r>
            <a:r>
              <a:rPr lang="en-US" altLang="zh-CN" b="1" baseline="30000" dirty="0" smtClean="0">
                <a:solidFill>
                  <a:srgbClr val="FF0000"/>
                </a:solidFill>
                <a:latin typeface="Times New Roman" pitchFamily="18" charset="0"/>
                <a:ea typeface="微软雅黑" pitchFamily="34" charset="-122"/>
                <a:cs typeface="Times New Roman" pitchFamily="18" charset="0"/>
              </a:rPr>
              <a:t>4</a:t>
            </a:r>
            <a:r>
              <a:rPr lang="en-US" altLang="zh-CN" b="1" dirty="0" smtClean="0">
                <a:solidFill>
                  <a:srgbClr val="FF0000"/>
                </a:solidFill>
                <a:latin typeface="Times New Roman" pitchFamily="18" charset="0"/>
                <a:ea typeface="微软雅黑" pitchFamily="34" charset="-122"/>
                <a:cs typeface="Times New Roman" pitchFamily="18" charset="0"/>
              </a:rPr>
              <a:t>, TS surpasses MCMF-R and strictly dominates </a:t>
            </a:r>
            <a:r>
              <a:rPr lang="en-US" altLang="zh-CN" b="1" dirty="0" smtClean="0">
                <a:solidFill>
                  <a:srgbClr val="FF0000"/>
                </a:solidFill>
                <a:latin typeface="Times New Roman" pitchFamily="18" charset="0"/>
                <a:ea typeface="微软雅黑" pitchFamily="34" charset="-122"/>
                <a:cs typeface="Times New Roman" pitchFamily="18" charset="0"/>
              </a:rPr>
              <a:t>it --- in </a:t>
            </a:r>
            <a:r>
              <a:rPr lang="en-US" altLang="zh-CN" b="1" dirty="0" smtClean="0">
                <a:solidFill>
                  <a:srgbClr val="FF0000"/>
                </a:solidFill>
                <a:latin typeface="Times New Roman" pitchFamily="18" charset="0"/>
                <a:ea typeface="微软雅黑" pitchFamily="34" charset="-122"/>
                <a:cs typeface="Times New Roman" pitchFamily="18" charset="0"/>
              </a:rPr>
              <a:t>MCMF-R more vehicles sacrifice for global optimization</a:t>
            </a:r>
          </a:p>
        </p:txBody>
      </p:sp>
      <p:sp>
        <p:nvSpPr>
          <p:cNvPr id="16" name="矩形 15"/>
          <p:cNvSpPr/>
          <p:nvPr/>
        </p:nvSpPr>
        <p:spPr>
          <a:xfrm>
            <a:off x="2627784" y="3789040"/>
            <a:ext cx="1440160" cy="1224136"/>
          </a:xfrm>
          <a:prstGeom prst="rect">
            <a:avLst/>
          </a:prstGeom>
          <a:solidFill>
            <a:schemeClr val="accent1">
              <a:alpha val="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4788024" y="3645024"/>
            <a:ext cx="3600400" cy="1224136"/>
          </a:xfrm>
          <a:prstGeom prst="rect">
            <a:avLst/>
          </a:prstGeom>
          <a:solidFill>
            <a:schemeClr val="accent1">
              <a:alpha val="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1" nodeType="clickEffect">
                                  <p:stCondLst>
                                    <p:cond delay="0"/>
                                  </p:stCondLst>
                                  <p:childTnLst>
                                    <p:set>
                                      <p:cBhvr>
                                        <p:cTn id="33" dur="1" fill="hold">
                                          <p:stCondLst>
                                            <p:cond delay="0"/>
                                          </p:stCondLst>
                                        </p:cTn>
                                        <p:tgtEl>
                                          <p:spTgt spid="11"/>
                                        </p:tgtEl>
                                        <p:attrNameLst>
                                          <p:attrName>style.visibility</p:attrName>
                                        </p:attrNameLst>
                                      </p:cBhvr>
                                      <p:to>
                                        <p:strVal val="hidden"/>
                                      </p:to>
                                    </p:set>
                                  </p:childTnLst>
                                </p:cTn>
                              </p:par>
                              <p:par>
                                <p:cTn id="34" presetID="1" presetClass="exit" presetSubtype="0" fill="hold" grpId="1" nodeType="withEffect">
                                  <p:stCondLst>
                                    <p:cond delay="0"/>
                                  </p:stCondLst>
                                  <p:childTnLst>
                                    <p:set>
                                      <p:cBhvr>
                                        <p:cTn id="35" dur="1" fill="hold">
                                          <p:stCondLst>
                                            <p:cond delay="0"/>
                                          </p:stCondLst>
                                        </p:cTn>
                                        <p:tgtEl>
                                          <p:spTgt spid="10"/>
                                        </p:tgtEl>
                                        <p:attrNameLst>
                                          <p:attrName>style.visibility</p:attrName>
                                        </p:attrNameLst>
                                      </p:cBhvr>
                                      <p:to>
                                        <p:strVal val="hidden"/>
                                      </p:to>
                                    </p:set>
                                  </p:childTnLst>
                                </p:cTn>
                              </p:par>
                              <p:par>
                                <p:cTn id="36" presetID="1" presetClass="entr" presetSubtype="0" fill="hold" grpId="0" nodeType="withEffect">
                                  <p:stCondLst>
                                    <p:cond delay="0"/>
                                  </p:stCondLst>
                                  <p:childTnLst>
                                    <p:set>
                                      <p:cBhvr>
                                        <p:cTn id="37" dur="1" fill="hold">
                                          <p:stCondLst>
                                            <p:cond delay="0"/>
                                          </p:stCondLst>
                                        </p:cTn>
                                        <p:tgtEl>
                                          <p:spTgt spid="16"/>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9" grpId="0"/>
      <p:bldP spid="10" grpId="0" animBg="1"/>
      <p:bldP spid="10" grpId="1" animBg="1"/>
      <p:bldP spid="11" grpId="0" animBg="1"/>
      <p:bldP spid="11" grpId="1" animBg="1"/>
      <p:bldP spid="15" grpId="0" animBg="1"/>
      <p:bldP spid="16" grpId="0" animBg="1"/>
      <p:bldP spid="1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Conclusion</a:t>
            </a:r>
          </a:p>
        </p:txBody>
      </p:sp>
      <p:sp>
        <p:nvSpPr>
          <p:cNvPr id="14" name="TextBox 13"/>
          <p:cNvSpPr txBox="1"/>
          <p:nvPr/>
        </p:nvSpPr>
        <p:spPr>
          <a:xfrm>
            <a:off x="611560" y="1196752"/>
            <a:ext cx="8208912" cy="3477875"/>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We propose two efficient algorithms for route guidance problem in vehicular network: </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MCMF-R for centralized routing</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TS for distributed routing</a:t>
            </a:r>
          </a:p>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Evaluation results show that both algorithms have better time efficiency and fairness than traditional methods. </a:t>
            </a:r>
          </a:p>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Between MCMF-R and TS, TS is more deployable, and more suitable in low traffic volume routing than MCMF-R, and when the traffic is heavy, MCMFR is better in time efficiency but worse in fairness. </a:t>
            </a:r>
          </a:p>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A hybrid framework is then proposed to provide better deployment and routing decisions under different traffic intensity situations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8"/>
          <p:cNvGrpSpPr>
            <a:grpSpLocks/>
          </p:cNvGrpSpPr>
          <p:nvPr/>
        </p:nvGrpSpPr>
        <p:grpSpPr bwMode="auto">
          <a:xfrm>
            <a:off x="1" y="780004"/>
            <a:ext cx="9269413" cy="171451"/>
            <a:chOff x="0" y="414"/>
            <a:chExt cx="5839" cy="91"/>
          </a:xfrm>
        </p:grpSpPr>
        <p:sp>
          <p:nvSpPr>
            <p:cNvPr id="18"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19"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20" name="TextBox 19"/>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Outline</a:t>
            </a:r>
          </a:p>
        </p:txBody>
      </p:sp>
      <p:sp>
        <p:nvSpPr>
          <p:cNvPr id="32" name="TextBox 31"/>
          <p:cNvSpPr txBox="1"/>
          <p:nvPr/>
        </p:nvSpPr>
        <p:spPr>
          <a:xfrm>
            <a:off x="8748464" y="6453336"/>
            <a:ext cx="432048" cy="369332"/>
          </a:xfrm>
          <a:prstGeom prst="rect">
            <a:avLst/>
          </a:prstGeom>
          <a:noFill/>
        </p:spPr>
        <p:txBody>
          <a:bodyPr wrap="square" rtlCol="0">
            <a:spAutoFit/>
          </a:bodyPr>
          <a:lstStyle/>
          <a:p>
            <a:r>
              <a:rPr lang="en-US" altLang="zh-CN" dirty="0" smtClean="0"/>
              <a:t>1</a:t>
            </a:r>
            <a:endParaRPr lang="zh-CN" altLang="en-US" dirty="0"/>
          </a:p>
        </p:txBody>
      </p:sp>
      <p:grpSp>
        <p:nvGrpSpPr>
          <p:cNvPr id="34" name="组合 7"/>
          <p:cNvGrpSpPr/>
          <p:nvPr/>
        </p:nvGrpSpPr>
        <p:grpSpPr>
          <a:xfrm>
            <a:off x="2627784" y="1988840"/>
            <a:ext cx="3960441" cy="504056"/>
            <a:chOff x="3324875" y="685763"/>
            <a:chExt cx="4592650" cy="947546"/>
          </a:xfrm>
          <a:effectLst>
            <a:outerShdw blurRad="76200" dir="18900000" sy="23000" kx="-1200000" algn="bl" rotWithShape="0">
              <a:prstClr val="black">
                <a:alpha val="20000"/>
              </a:prstClr>
            </a:outerShdw>
          </a:effectLst>
        </p:grpSpPr>
        <p:sp>
          <p:nvSpPr>
            <p:cNvPr id="35" name="AutoShape 33"/>
            <p:cNvSpPr>
              <a:spLocks noChangeArrowheads="1"/>
            </p:cNvSpPr>
            <p:nvPr/>
          </p:nvSpPr>
          <p:spPr bwMode="gray">
            <a:xfrm>
              <a:off x="3324875" y="685763"/>
              <a:ext cx="4592650" cy="947546"/>
            </a:xfrm>
            <a:prstGeom prst="roundRect">
              <a:avLst>
                <a:gd name="adj" fmla="val 12537"/>
              </a:avLst>
            </a:prstGeom>
            <a:gradFill rotWithShape="1">
              <a:gsLst>
                <a:gs pos="0">
                  <a:schemeClr val="bg1"/>
                </a:gs>
                <a:gs pos="100000">
                  <a:schemeClr val="tx2">
                    <a:lumMod val="20000"/>
                    <a:lumOff val="80000"/>
                  </a:schemeClr>
                </a:gs>
              </a:gsLst>
              <a:lin ang="0" scaled="1"/>
            </a:gradFill>
            <a:ln w="9525" algn="ctr">
              <a:solidFill>
                <a:srgbClr val="B2B2B2"/>
              </a:solidFill>
              <a:round/>
              <a:headEnd/>
              <a:tailEnd/>
            </a:ln>
          </p:spPr>
          <p:txBody>
            <a:bodyPr wrap="none" anchor="ctr"/>
            <a:lstStyle/>
            <a:p>
              <a:endParaRPr lang="zh-CN" altLang="zh-CN">
                <a:cs typeface="Arial" charset="0"/>
              </a:endParaRPr>
            </a:p>
          </p:txBody>
        </p:sp>
        <p:sp>
          <p:nvSpPr>
            <p:cNvPr id="36" name="Rectangle 32"/>
            <p:cNvSpPr>
              <a:spLocks noChangeArrowheads="1"/>
            </p:cNvSpPr>
            <p:nvPr/>
          </p:nvSpPr>
          <p:spPr bwMode="gray">
            <a:xfrm>
              <a:off x="4159902" y="821125"/>
              <a:ext cx="3757622" cy="6942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en-US" altLang="zh-CN" b="1" noProof="1" smtClean="0">
                  <a:latin typeface="Times New Roman" pitchFamily="18" charset="0"/>
                  <a:ea typeface="微软雅黑" pitchFamily="34" charset="-122"/>
                  <a:cs typeface="Times New Roman" pitchFamily="18" charset="0"/>
                </a:rPr>
                <a:t>Background and Motivation</a:t>
              </a:r>
              <a:endParaRPr lang="en-US" altLang="zh-CN" b="1" noProof="1">
                <a:latin typeface="Times New Roman" pitchFamily="18" charset="0"/>
                <a:ea typeface="微软雅黑" pitchFamily="34" charset="-122"/>
                <a:cs typeface="Times New Roman" pitchFamily="18" charset="0"/>
              </a:endParaRPr>
            </a:p>
          </p:txBody>
        </p:sp>
        <p:sp>
          <p:nvSpPr>
            <p:cNvPr id="37" name="椭圆 36"/>
            <p:cNvSpPr/>
            <p:nvPr/>
          </p:nvSpPr>
          <p:spPr>
            <a:xfrm>
              <a:off x="3543269" y="831069"/>
              <a:ext cx="449627" cy="666874"/>
            </a:xfrm>
            <a:prstGeom prst="ellipse">
              <a:avLst/>
            </a:prstGeom>
            <a:solidFill>
              <a:schemeClr val="tx2">
                <a:lumMod val="40000"/>
                <a:lumOff val="60000"/>
              </a:schemeClr>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TextBox 37"/>
            <p:cNvSpPr txBox="1"/>
            <p:nvPr/>
          </p:nvSpPr>
          <p:spPr>
            <a:xfrm>
              <a:off x="3575383" y="821125"/>
              <a:ext cx="368433" cy="636428"/>
            </a:xfrm>
            <a:prstGeom prst="rect">
              <a:avLst/>
            </a:prstGeom>
            <a:noFill/>
          </p:spPr>
          <p:txBody>
            <a:bodyPr wrap="none" rtlCol="0">
              <a:spAutoFit/>
            </a:bodyPr>
            <a:lstStyle/>
            <a:p>
              <a:r>
                <a:rPr lang="en-US" altLang="zh-CN" sz="1600" b="1" dirty="0" smtClean="0">
                  <a:latin typeface="Broadway" pitchFamily="82" charset="0"/>
                  <a:ea typeface="微软雅黑" pitchFamily="34" charset="-122"/>
                </a:rPr>
                <a:t>1</a:t>
              </a:r>
              <a:endParaRPr lang="zh-CN" altLang="en-US" sz="1600" b="1" dirty="0">
                <a:latin typeface="Broadway" pitchFamily="82" charset="0"/>
                <a:ea typeface="微软雅黑" pitchFamily="34" charset="-122"/>
              </a:endParaRPr>
            </a:p>
          </p:txBody>
        </p:sp>
      </p:grpSp>
      <p:grpSp>
        <p:nvGrpSpPr>
          <p:cNvPr id="39" name="组合 82"/>
          <p:cNvGrpSpPr/>
          <p:nvPr/>
        </p:nvGrpSpPr>
        <p:grpSpPr>
          <a:xfrm>
            <a:off x="2627783" y="2708919"/>
            <a:ext cx="3960441" cy="504056"/>
            <a:chOff x="3324875" y="685763"/>
            <a:chExt cx="4592650" cy="947546"/>
          </a:xfrm>
          <a:effectLst>
            <a:outerShdw blurRad="76200" dir="18900000" sy="23000" kx="-1200000" algn="bl" rotWithShape="0">
              <a:prstClr val="black">
                <a:alpha val="20000"/>
              </a:prstClr>
            </a:outerShdw>
          </a:effectLst>
        </p:grpSpPr>
        <p:sp>
          <p:nvSpPr>
            <p:cNvPr id="40" name="AutoShape 33"/>
            <p:cNvSpPr>
              <a:spLocks noChangeArrowheads="1"/>
            </p:cNvSpPr>
            <p:nvPr/>
          </p:nvSpPr>
          <p:spPr bwMode="gray">
            <a:xfrm>
              <a:off x="3324875" y="685763"/>
              <a:ext cx="4592650" cy="947546"/>
            </a:xfrm>
            <a:prstGeom prst="roundRect">
              <a:avLst>
                <a:gd name="adj" fmla="val 12537"/>
              </a:avLst>
            </a:prstGeom>
            <a:gradFill rotWithShape="1">
              <a:gsLst>
                <a:gs pos="0">
                  <a:schemeClr val="bg1"/>
                </a:gs>
                <a:gs pos="100000">
                  <a:schemeClr val="tx2">
                    <a:lumMod val="20000"/>
                    <a:lumOff val="80000"/>
                  </a:schemeClr>
                </a:gs>
              </a:gsLst>
              <a:lin ang="0" scaled="1"/>
            </a:gradFill>
            <a:ln w="9525" algn="ctr">
              <a:solidFill>
                <a:srgbClr val="B2B2B2"/>
              </a:solidFill>
              <a:round/>
              <a:headEnd/>
              <a:tailEnd/>
            </a:ln>
          </p:spPr>
          <p:txBody>
            <a:bodyPr wrap="none" anchor="ctr"/>
            <a:lstStyle/>
            <a:p>
              <a:endParaRPr lang="zh-CN" altLang="zh-CN">
                <a:cs typeface="Arial" charset="0"/>
              </a:endParaRPr>
            </a:p>
          </p:txBody>
        </p:sp>
        <p:sp>
          <p:nvSpPr>
            <p:cNvPr id="41" name="Rectangle 32"/>
            <p:cNvSpPr>
              <a:spLocks noChangeArrowheads="1"/>
            </p:cNvSpPr>
            <p:nvPr/>
          </p:nvSpPr>
          <p:spPr bwMode="gray">
            <a:xfrm>
              <a:off x="4159903" y="821125"/>
              <a:ext cx="3757621" cy="6942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en-US" altLang="zh-CN" b="1" noProof="1" smtClean="0">
                  <a:latin typeface="Times New Roman" pitchFamily="18" charset="0"/>
                  <a:ea typeface="微软雅黑" pitchFamily="34" charset="-122"/>
                  <a:cs typeface="Times New Roman" pitchFamily="18" charset="0"/>
                </a:rPr>
                <a:t>Problem Formulation</a:t>
              </a:r>
              <a:endParaRPr lang="en-US" altLang="zh-CN" b="1" noProof="1">
                <a:latin typeface="Times New Roman" pitchFamily="18" charset="0"/>
                <a:ea typeface="微软雅黑" pitchFamily="34" charset="-122"/>
                <a:cs typeface="Times New Roman" pitchFamily="18" charset="0"/>
              </a:endParaRPr>
            </a:p>
          </p:txBody>
        </p:sp>
        <p:sp>
          <p:nvSpPr>
            <p:cNvPr id="42" name="椭圆 41"/>
            <p:cNvSpPr/>
            <p:nvPr/>
          </p:nvSpPr>
          <p:spPr>
            <a:xfrm>
              <a:off x="3543269" y="831069"/>
              <a:ext cx="449627" cy="666874"/>
            </a:xfrm>
            <a:prstGeom prst="ellipse">
              <a:avLst/>
            </a:prstGeom>
            <a:solidFill>
              <a:schemeClr val="tx2">
                <a:lumMod val="40000"/>
                <a:lumOff val="60000"/>
              </a:schemeClr>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TextBox 42"/>
            <p:cNvSpPr txBox="1"/>
            <p:nvPr/>
          </p:nvSpPr>
          <p:spPr>
            <a:xfrm>
              <a:off x="3575383" y="821125"/>
              <a:ext cx="368433" cy="636428"/>
            </a:xfrm>
            <a:prstGeom prst="rect">
              <a:avLst/>
            </a:prstGeom>
            <a:noFill/>
          </p:spPr>
          <p:txBody>
            <a:bodyPr wrap="none" rtlCol="0">
              <a:spAutoFit/>
            </a:bodyPr>
            <a:lstStyle/>
            <a:p>
              <a:r>
                <a:rPr lang="en-US" altLang="zh-CN" sz="1600" b="1" dirty="0" smtClean="0">
                  <a:latin typeface="Broadway" pitchFamily="82" charset="0"/>
                  <a:ea typeface="微软雅黑" pitchFamily="34" charset="-122"/>
                </a:rPr>
                <a:t>2</a:t>
              </a:r>
              <a:endParaRPr lang="zh-CN" altLang="en-US" sz="1600" b="1" dirty="0">
                <a:latin typeface="Broadway" pitchFamily="82" charset="0"/>
                <a:ea typeface="微软雅黑" pitchFamily="34" charset="-122"/>
              </a:endParaRPr>
            </a:p>
          </p:txBody>
        </p:sp>
      </p:grpSp>
      <p:grpSp>
        <p:nvGrpSpPr>
          <p:cNvPr id="44" name="组合 87"/>
          <p:cNvGrpSpPr/>
          <p:nvPr/>
        </p:nvGrpSpPr>
        <p:grpSpPr>
          <a:xfrm>
            <a:off x="2627784" y="3428999"/>
            <a:ext cx="3960441" cy="504056"/>
            <a:chOff x="3324875" y="685763"/>
            <a:chExt cx="4592650" cy="947546"/>
          </a:xfrm>
          <a:effectLst>
            <a:outerShdw blurRad="76200" dir="18900000" sy="23000" kx="-1200000" algn="bl" rotWithShape="0">
              <a:prstClr val="black">
                <a:alpha val="20000"/>
              </a:prstClr>
            </a:outerShdw>
          </a:effectLst>
        </p:grpSpPr>
        <p:sp>
          <p:nvSpPr>
            <p:cNvPr id="45" name="AutoShape 33"/>
            <p:cNvSpPr>
              <a:spLocks noChangeArrowheads="1"/>
            </p:cNvSpPr>
            <p:nvPr/>
          </p:nvSpPr>
          <p:spPr bwMode="gray">
            <a:xfrm>
              <a:off x="3324875" y="685763"/>
              <a:ext cx="4592650" cy="947546"/>
            </a:xfrm>
            <a:prstGeom prst="roundRect">
              <a:avLst>
                <a:gd name="adj" fmla="val 12537"/>
              </a:avLst>
            </a:prstGeom>
            <a:gradFill rotWithShape="1">
              <a:gsLst>
                <a:gs pos="0">
                  <a:schemeClr val="bg1"/>
                </a:gs>
                <a:gs pos="100000">
                  <a:schemeClr val="tx2">
                    <a:lumMod val="20000"/>
                    <a:lumOff val="80000"/>
                  </a:schemeClr>
                </a:gs>
              </a:gsLst>
              <a:lin ang="0" scaled="1"/>
            </a:gradFill>
            <a:ln w="9525" algn="ctr">
              <a:solidFill>
                <a:srgbClr val="B2B2B2"/>
              </a:solidFill>
              <a:round/>
              <a:headEnd/>
              <a:tailEnd/>
            </a:ln>
          </p:spPr>
          <p:txBody>
            <a:bodyPr wrap="none" anchor="ctr"/>
            <a:lstStyle/>
            <a:p>
              <a:endParaRPr lang="zh-CN" altLang="zh-CN">
                <a:cs typeface="Arial" charset="0"/>
              </a:endParaRPr>
            </a:p>
          </p:txBody>
        </p:sp>
        <p:sp>
          <p:nvSpPr>
            <p:cNvPr id="46" name="Rectangle 32"/>
            <p:cNvSpPr>
              <a:spLocks noChangeArrowheads="1"/>
            </p:cNvSpPr>
            <p:nvPr/>
          </p:nvSpPr>
          <p:spPr bwMode="gray">
            <a:xfrm>
              <a:off x="4159902" y="821125"/>
              <a:ext cx="3757622" cy="6942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en-US" altLang="zh-CN" b="1" noProof="1" smtClean="0">
                  <a:latin typeface="Times New Roman" pitchFamily="18" charset="0"/>
                  <a:ea typeface="微软雅黑" pitchFamily="34" charset="-122"/>
                  <a:cs typeface="Times New Roman" pitchFamily="18" charset="0"/>
                </a:rPr>
                <a:t>Our Solutions</a:t>
              </a:r>
              <a:endParaRPr lang="en-US" altLang="zh-CN" b="1" noProof="1">
                <a:latin typeface="Times New Roman" pitchFamily="18" charset="0"/>
                <a:ea typeface="微软雅黑" pitchFamily="34" charset="-122"/>
                <a:cs typeface="Times New Roman" pitchFamily="18" charset="0"/>
              </a:endParaRPr>
            </a:p>
          </p:txBody>
        </p:sp>
        <p:sp>
          <p:nvSpPr>
            <p:cNvPr id="47" name="椭圆 46"/>
            <p:cNvSpPr/>
            <p:nvPr/>
          </p:nvSpPr>
          <p:spPr>
            <a:xfrm>
              <a:off x="3543269" y="831069"/>
              <a:ext cx="449627" cy="666874"/>
            </a:xfrm>
            <a:prstGeom prst="ellipse">
              <a:avLst/>
            </a:prstGeom>
            <a:solidFill>
              <a:schemeClr val="tx2">
                <a:lumMod val="40000"/>
                <a:lumOff val="60000"/>
              </a:schemeClr>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TextBox 47"/>
            <p:cNvSpPr txBox="1"/>
            <p:nvPr/>
          </p:nvSpPr>
          <p:spPr>
            <a:xfrm>
              <a:off x="3575383" y="821125"/>
              <a:ext cx="368433" cy="636428"/>
            </a:xfrm>
            <a:prstGeom prst="rect">
              <a:avLst/>
            </a:prstGeom>
            <a:noFill/>
          </p:spPr>
          <p:txBody>
            <a:bodyPr wrap="none" rtlCol="0">
              <a:spAutoFit/>
            </a:bodyPr>
            <a:lstStyle/>
            <a:p>
              <a:r>
                <a:rPr lang="en-US" altLang="zh-CN" sz="1600" b="1" dirty="0" smtClean="0">
                  <a:latin typeface="Broadway" pitchFamily="82" charset="0"/>
                  <a:ea typeface="微软雅黑" pitchFamily="34" charset="-122"/>
                </a:rPr>
                <a:t>3</a:t>
              </a:r>
              <a:endParaRPr lang="zh-CN" altLang="en-US" sz="1600" b="1" dirty="0">
                <a:latin typeface="Broadway" pitchFamily="82" charset="0"/>
                <a:ea typeface="微软雅黑" pitchFamily="34" charset="-122"/>
              </a:endParaRPr>
            </a:p>
          </p:txBody>
        </p:sp>
      </p:grpSp>
      <p:grpSp>
        <p:nvGrpSpPr>
          <p:cNvPr id="49" name="组合 92"/>
          <p:cNvGrpSpPr/>
          <p:nvPr/>
        </p:nvGrpSpPr>
        <p:grpSpPr>
          <a:xfrm>
            <a:off x="2627784" y="4149080"/>
            <a:ext cx="3960441" cy="504056"/>
            <a:chOff x="3324875" y="685765"/>
            <a:chExt cx="4592650" cy="947546"/>
          </a:xfrm>
          <a:effectLst>
            <a:outerShdw blurRad="76200" dir="18900000" sy="23000" kx="-1200000" algn="bl" rotWithShape="0">
              <a:prstClr val="black">
                <a:alpha val="20000"/>
              </a:prstClr>
            </a:outerShdw>
          </a:effectLst>
        </p:grpSpPr>
        <p:sp>
          <p:nvSpPr>
            <p:cNvPr id="50" name="AutoShape 33"/>
            <p:cNvSpPr>
              <a:spLocks noChangeArrowheads="1"/>
            </p:cNvSpPr>
            <p:nvPr/>
          </p:nvSpPr>
          <p:spPr bwMode="gray">
            <a:xfrm>
              <a:off x="3324875" y="685765"/>
              <a:ext cx="4592650" cy="947546"/>
            </a:xfrm>
            <a:prstGeom prst="roundRect">
              <a:avLst>
                <a:gd name="adj" fmla="val 12537"/>
              </a:avLst>
            </a:prstGeom>
            <a:gradFill rotWithShape="1">
              <a:gsLst>
                <a:gs pos="0">
                  <a:schemeClr val="bg1"/>
                </a:gs>
                <a:gs pos="100000">
                  <a:schemeClr val="tx2">
                    <a:lumMod val="20000"/>
                    <a:lumOff val="80000"/>
                  </a:schemeClr>
                </a:gs>
              </a:gsLst>
              <a:lin ang="0" scaled="1"/>
            </a:gradFill>
            <a:ln w="9525" algn="ctr">
              <a:solidFill>
                <a:srgbClr val="B2B2B2"/>
              </a:solidFill>
              <a:round/>
              <a:headEnd/>
              <a:tailEnd/>
            </a:ln>
          </p:spPr>
          <p:txBody>
            <a:bodyPr wrap="none" anchor="ctr"/>
            <a:lstStyle/>
            <a:p>
              <a:endParaRPr lang="zh-CN" altLang="zh-CN">
                <a:cs typeface="Arial" charset="0"/>
              </a:endParaRPr>
            </a:p>
          </p:txBody>
        </p:sp>
        <p:sp>
          <p:nvSpPr>
            <p:cNvPr id="51" name="Rectangle 32"/>
            <p:cNvSpPr>
              <a:spLocks noChangeArrowheads="1"/>
            </p:cNvSpPr>
            <p:nvPr/>
          </p:nvSpPr>
          <p:spPr bwMode="gray">
            <a:xfrm>
              <a:off x="4159902" y="821125"/>
              <a:ext cx="3757622" cy="6942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en-US" altLang="zh-CN" b="1" noProof="1" smtClean="0">
                  <a:latin typeface="Times New Roman" pitchFamily="18" charset="0"/>
                  <a:ea typeface="微软雅黑" pitchFamily="34" charset="-122"/>
                  <a:cs typeface="Times New Roman" pitchFamily="18" charset="0"/>
                </a:rPr>
                <a:t>Performance Evaluation</a:t>
              </a:r>
              <a:endParaRPr lang="en-US" altLang="zh-CN" b="1" noProof="1">
                <a:latin typeface="Times New Roman" pitchFamily="18" charset="0"/>
                <a:ea typeface="微软雅黑" pitchFamily="34" charset="-122"/>
                <a:cs typeface="Times New Roman" pitchFamily="18" charset="0"/>
              </a:endParaRPr>
            </a:p>
          </p:txBody>
        </p:sp>
        <p:sp>
          <p:nvSpPr>
            <p:cNvPr id="52" name="椭圆 51"/>
            <p:cNvSpPr/>
            <p:nvPr/>
          </p:nvSpPr>
          <p:spPr>
            <a:xfrm>
              <a:off x="3543269" y="831069"/>
              <a:ext cx="449627" cy="666874"/>
            </a:xfrm>
            <a:prstGeom prst="ellipse">
              <a:avLst/>
            </a:prstGeom>
            <a:solidFill>
              <a:schemeClr val="tx2">
                <a:lumMod val="40000"/>
                <a:lumOff val="60000"/>
              </a:schemeClr>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TextBox 52"/>
            <p:cNvSpPr txBox="1"/>
            <p:nvPr/>
          </p:nvSpPr>
          <p:spPr>
            <a:xfrm>
              <a:off x="3575383" y="821125"/>
              <a:ext cx="368433" cy="636428"/>
            </a:xfrm>
            <a:prstGeom prst="rect">
              <a:avLst/>
            </a:prstGeom>
            <a:noFill/>
          </p:spPr>
          <p:txBody>
            <a:bodyPr wrap="none" rtlCol="0">
              <a:spAutoFit/>
            </a:bodyPr>
            <a:lstStyle/>
            <a:p>
              <a:r>
                <a:rPr lang="en-US" altLang="zh-CN" sz="1600" b="1" dirty="0" smtClean="0">
                  <a:latin typeface="Broadway" pitchFamily="82" charset="0"/>
                  <a:ea typeface="微软雅黑" pitchFamily="34" charset="-122"/>
                </a:rPr>
                <a:t>4</a:t>
              </a:r>
              <a:endParaRPr lang="zh-CN" altLang="en-US" sz="1600" b="1" dirty="0">
                <a:latin typeface="Broadway" pitchFamily="82" charset="0"/>
                <a:ea typeface="微软雅黑" pitchFamily="34" charset="-122"/>
              </a:endParaRPr>
            </a:p>
          </p:txBody>
        </p:sp>
      </p:grpSp>
      <p:grpSp>
        <p:nvGrpSpPr>
          <p:cNvPr id="54" name="组合 98"/>
          <p:cNvGrpSpPr/>
          <p:nvPr/>
        </p:nvGrpSpPr>
        <p:grpSpPr>
          <a:xfrm>
            <a:off x="2627784" y="4869159"/>
            <a:ext cx="3960441" cy="504056"/>
            <a:chOff x="3324875" y="685763"/>
            <a:chExt cx="4592650" cy="947546"/>
          </a:xfrm>
          <a:effectLst>
            <a:outerShdw blurRad="76200" dir="18900000" sy="23000" kx="-1200000" algn="bl" rotWithShape="0">
              <a:prstClr val="black">
                <a:alpha val="20000"/>
              </a:prstClr>
            </a:outerShdw>
          </a:effectLst>
        </p:grpSpPr>
        <p:sp>
          <p:nvSpPr>
            <p:cNvPr id="55" name="AutoShape 33"/>
            <p:cNvSpPr>
              <a:spLocks noChangeArrowheads="1"/>
            </p:cNvSpPr>
            <p:nvPr/>
          </p:nvSpPr>
          <p:spPr bwMode="gray">
            <a:xfrm>
              <a:off x="3324875" y="685763"/>
              <a:ext cx="4592650" cy="947546"/>
            </a:xfrm>
            <a:prstGeom prst="roundRect">
              <a:avLst>
                <a:gd name="adj" fmla="val 12537"/>
              </a:avLst>
            </a:prstGeom>
            <a:gradFill rotWithShape="1">
              <a:gsLst>
                <a:gs pos="0">
                  <a:schemeClr val="bg1"/>
                </a:gs>
                <a:gs pos="100000">
                  <a:schemeClr val="tx2">
                    <a:lumMod val="20000"/>
                    <a:lumOff val="80000"/>
                  </a:schemeClr>
                </a:gs>
              </a:gsLst>
              <a:lin ang="0" scaled="1"/>
            </a:gradFill>
            <a:ln w="9525" algn="ctr">
              <a:solidFill>
                <a:srgbClr val="B2B2B2"/>
              </a:solidFill>
              <a:round/>
              <a:headEnd/>
              <a:tailEnd/>
            </a:ln>
          </p:spPr>
          <p:txBody>
            <a:bodyPr wrap="none" anchor="ctr"/>
            <a:lstStyle/>
            <a:p>
              <a:endParaRPr lang="zh-CN" altLang="zh-CN">
                <a:cs typeface="Arial" charset="0"/>
              </a:endParaRPr>
            </a:p>
          </p:txBody>
        </p:sp>
        <p:sp>
          <p:nvSpPr>
            <p:cNvPr id="56" name="Rectangle 32"/>
            <p:cNvSpPr>
              <a:spLocks noChangeArrowheads="1"/>
            </p:cNvSpPr>
            <p:nvPr/>
          </p:nvSpPr>
          <p:spPr bwMode="gray">
            <a:xfrm>
              <a:off x="4159902" y="821125"/>
              <a:ext cx="3757622" cy="6942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en-US" altLang="zh-CN" b="1" noProof="1" smtClean="0">
                  <a:latin typeface="Times New Roman" pitchFamily="18" charset="0"/>
                  <a:ea typeface="微软雅黑" pitchFamily="34" charset="-122"/>
                  <a:cs typeface="Times New Roman" pitchFamily="18" charset="0"/>
                </a:rPr>
                <a:t>Conclusion</a:t>
              </a:r>
              <a:endParaRPr lang="en-US" altLang="zh-CN" b="1" noProof="1">
                <a:latin typeface="Times New Roman" pitchFamily="18" charset="0"/>
                <a:ea typeface="微软雅黑" pitchFamily="34" charset="-122"/>
                <a:cs typeface="Times New Roman" pitchFamily="18" charset="0"/>
              </a:endParaRPr>
            </a:p>
          </p:txBody>
        </p:sp>
        <p:sp>
          <p:nvSpPr>
            <p:cNvPr id="57" name="椭圆 56"/>
            <p:cNvSpPr/>
            <p:nvPr/>
          </p:nvSpPr>
          <p:spPr>
            <a:xfrm>
              <a:off x="3543269" y="831069"/>
              <a:ext cx="449627" cy="666874"/>
            </a:xfrm>
            <a:prstGeom prst="ellipse">
              <a:avLst/>
            </a:prstGeom>
            <a:solidFill>
              <a:schemeClr val="tx2">
                <a:lumMod val="40000"/>
                <a:lumOff val="60000"/>
              </a:schemeClr>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TextBox 57"/>
            <p:cNvSpPr txBox="1"/>
            <p:nvPr/>
          </p:nvSpPr>
          <p:spPr>
            <a:xfrm>
              <a:off x="3575383" y="821125"/>
              <a:ext cx="368433" cy="636428"/>
            </a:xfrm>
            <a:prstGeom prst="rect">
              <a:avLst/>
            </a:prstGeom>
            <a:noFill/>
          </p:spPr>
          <p:txBody>
            <a:bodyPr wrap="none" rtlCol="0">
              <a:spAutoFit/>
            </a:bodyPr>
            <a:lstStyle/>
            <a:p>
              <a:r>
                <a:rPr lang="en-US" altLang="zh-CN" sz="1600" b="1" dirty="0" smtClean="0">
                  <a:latin typeface="Broadway" pitchFamily="82" charset="0"/>
                  <a:ea typeface="微软雅黑" pitchFamily="34" charset="-122"/>
                </a:rPr>
                <a:t>5</a:t>
              </a:r>
              <a:endParaRPr lang="zh-CN" altLang="en-US" sz="1600" b="1" dirty="0">
                <a:latin typeface="Broadway" pitchFamily="82" charset="0"/>
                <a:ea typeface="微软雅黑" pitchFamily="34" charset="-122"/>
              </a:endParaRPr>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3796298"/>
            <a:ext cx="9144000" cy="400110"/>
          </a:xfrm>
          <a:prstGeom prst="rect">
            <a:avLst/>
          </a:prstGeom>
          <a:noFill/>
        </p:spPr>
        <p:txBody>
          <a:bodyPr wrap="square" rtlCol="0">
            <a:spAutoFit/>
          </a:bodyPr>
          <a:lstStyle/>
          <a:p>
            <a:pPr algn="ctr"/>
            <a:r>
              <a:rPr lang="en-US" altLang="zh-CN" sz="2000" b="1" dirty="0" smtClean="0">
                <a:solidFill>
                  <a:schemeClr val="tx1">
                    <a:lumMod val="75000"/>
                    <a:lumOff val="25000"/>
                  </a:schemeClr>
                </a:solidFill>
                <a:latin typeface="Times New Roman" pitchFamily="18" charset="0"/>
                <a:ea typeface="微软雅黑" pitchFamily="34" charset="-122"/>
                <a:cs typeface="Times New Roman" pitchFamily="18" charset="0"/>
              </a:rPr>
              <a:t>Thank you !</a:t>
            </a:r>
            <a:endParaRPr lang="zh-CN" altLang="en-US" sz="2000" b="1" dirty="0">
              <a:solidFill>
                <a:schemeClr val="tx1">
                  <a:lumMod val="65000"/>
                  <a:lumOff val="35000"/>
                </a:schemeClr>
              </a:solidFill>
              <a:latin typeface="Times New Roman" pitchFamily="18" charset="0"/>
              <a:ea typeface="微软雅黑" pitchFamily="34" charset="-122"/>
              <a:cs typeface="Times New Roman" pitchFamily="18" charset="0"/>
            </a:endParaRPr>
          </a:p>
        </p:txBody>
      </p:sp>
      <p:pic>
        <p:nvPicPr>
          <p:cNvPr id="10246" name="Picture 6" descr="C:\Users\sophie\Desktop\电脑与生活\4.jpg"/>
          <p:cNvPicPr>
            <a:picLocks noChangeAspect="1" noChangeArrowheads="1"/>
          </p:cNvPicPr>
          <p:nvPr/>
        </p:nvPicPr>
        <p:blipFill>
          <a:blip r:embed="rId2" cstate="print"/>
          <a:srcRect/>
          <a:stretch>
            <a:fillRect/>
          </a:stretch>
        </p:blipFill>
        <p:spPr bwMode="auto">
          <a:xfrm>
            <a:off x="0" y="5716700"/>
            <a:ext cx="9144000" cy="1168684"/>
          </a:xfrm>
          <a:prstGeom prst="rect">
            <a:avLst/>
          </a:prstGeom>
          <a:noFill/>
        </p:spPr>
      </p:pic>
      <p:sp>
        <p:nvSpPr>
          <p:cNvPr id="12" name="TextBox 11"/>
          <p:cNvSpPr txBox="1"/>
          <p:nvPr/>
        </p:nvSpPr>
        <p:spPr>
          <a:xfrm>
            <a:off x="0" y="2545740"/>
            <a:ext cx="9144000" cy="584775"/>
          </a:xfrm>
          <a:prstGeom prst="rect">
            <a:avLst/>
          </a:prstGeom>
          <a:noFill/>
        </p:spPr>
        <p:txBody>
          <a:bodyPr wrap="square" rtlCol="0">
            <a:spAutoFit/>
          </a:bodyPr>
          <a:lstStyle/>
          <a:p>
            <a:pPr algn="ctr"/>
            <a:r>
              <a:rPr lang="en-US" altLang="zh-CN" sz="3200" b="1" dirty="0" smtClean="0">
                <a:solidFill>
                  <a:srgbClr val="0070C0"/>
                </a:solidFill>
                <a:latin typeface="Times New Roman" pitchFamily="18" charset="0"/>
                <a:ea typeface="仿宋" pitchFamily="49" charset="-122"/>
                <a:cs typeface="Times New Roman" pitchFamily="18" charset="0"/>
              </a:rPr>
              <a:t>Questions ?</a:t>
            </a:r>
          </a:p>
        </p:txBody>
      </p:sp>
      <p:sp>
        <p:nvSpPr>
          <p:cNvPr id="8" name="矩形 7"/>
          <p:cNvSpPr/>
          <p:nvPr/>
        </p:nvSpPr>
        <p:spPr>
          <a:xfrm>
            <a:off x="539552" y="1007017"/>
            <a:ext cx="5688632"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pic>
        <p:nvPicPr>
          <p:cNvPr id="9" name="Picture 2" descr="C:\Users\sophie\Desktop\16300000623104125722843542562.jpg"/>
          <p:cNvPicPr>
            <a:picLocks noChangeAspect="1" noChangeArrowheads="1"/>
          </p:cNvPicPr>
          <p:nvPr/>
        </p:nvPicPr>
        <p:blipFill>
          <a:blip r:embed="rId3" cstate="print"/>
          <a:srcRect/>
          <a:stretch>
            <a:fillRect/>
          </a:stretch>
        </p:blipFill>
        <p:spPr bwMode="auto">
          <a:xfrm>
            <a:off x="7445480" y="476672"/>
            <a:ext cx="798928" cy="1008112"/>
          </a:xfrm>
          <a:prstGeom prst="rect">
            <a:avLst/>
          </a:prstGeom>
          <a:noFill/>
        </p:spPr>
      </p:pic>
      <p:sp>
        <p:nvSpPr>
          <p:cNvPr id="10" name="TextBox 9"/>
          <p:cNvSpPr txBox="1"/>
          <p:nvPr/>
        </p:nvSpPr>
        <p:spPr>
          <a:xfrm>
            <a:off x="467544" y="580618"/>
            <a:ext cx="3240360" cy="400110"/>
          </a:xfrm>
          <a:prstGeom prst="rect">
            <a:avLst/>
          </a:prstGeom>
          <a:noFill/>
        </p:spPr>
        <p:txBody>
          <a:bodyPr wrap="square" rtlCol="0">
            <a:spAutoFit/>
          </a:bodyPr>
          <a:lstStyle/>
          <a:p>
            <a:r>
              <a:rPr lang="en-US" altLang="zh-CN" sz="2000" b="1" dirty="0" smtClean="0">
                <a:solidFill>
                  <a:schemeClr val="tx1">
                    <a:lumMod val="50000"/>
                    <a:lumOff val="50000"/>
                  </a:schemeClr>
                </a:solidFill>
                <a:latin typeface="Times New Roman" pitchFamily="18" charset="0"/>
                <a:ea typeface="微软雅黑" pitchFamily="34" charset="-122"/>
                <a:cs typeface="Times New Roman" pitchFamily="18" charset="0"/>
              </a:rPr>
              <a:t>WCNC 2014</a:t>
            </a:r>
            <a:endParaRPr lang="zh-CN" altLang="en-US" sz="2000" b="1" dirty="0">
              <a:solidFill>
                <a:schemeClr val="tx1">
                  <a:lumMod val="50000"/>
                  <a:lumOff val="50000"/>
                </a:schemeClr>
              </a:solidFill>
              <a:latin typeface="Times New Roman" pitchFamily="18" charset="0"/>
              <a:ea typeface="微软雅黑" pitchFamily="34" charset="-122"/>
              <a:cs typeface="Times New Roman" pitchFamily="18" charset="0"/>
            </a:endParaRPr>
          </a:p>
        </p:txBody>
      </p:sp>
    </p:spTree>
    <p:extLst>
      <p:ext uri="{BB962C8B-B14F-4D97-AF65-F5344CB8AC3E}">
        <p14:creationId xmlns="" xmlns:p14="http://schemas.microsoft.com/office/powerpoint/2010/main" val="29542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Background and Motivation</a:t>
            </a:r>
          </a:p>
        </p:txBody>
      </p:sp>
      <p:sp>
        <p:nvSpPr>
          <p:cNvPr id="6" name="TextBox 5"/>
          <p:cNvSpPr txBox="1"/>
          <p:nvPr/>
        </p:nvSpPr>
        <p:spPr>
          <a:xfrm>
            <a:off x="611560" y="1196752"/>
            <a:ext cx="8208912" cy="400110"/>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Traffic congestions can cause serious problems</a:t>
            </a:r>
          </a:p>
        </p:txBody>
      </p:sp>
      <p:sp>
        <p:nvSpPr>
          <p:cNvPr id="7" name="TextBox 6"/>
          <p:cNvSpPr txBox="1"/>
          <p:nvPr/>
        </p:nvSpPr>
        <p:spPr>
          <a:xfrm>
            <a:off x="611560" y="4471952"/>
            <a:ext cx="8280920" cy="1631216"/>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Effective route guidance system is needed</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However, traditional GPS routing only tries to find the </a:t>
            </a:r>
            <a:r>
              <a:rPr lang="en-US" altLang="zh-CN" sz="2000" b="1" u="sng" dirty="0" smtClean="0">
                <a:latin typeface="Times New Roman" pitchFamily="18" charset="0"/>
                <a:ea typeface="微软雅黑" pitchFamily="34" charset="-122"/>
                <a:cs typeface="Times New Roman" pitchFamily="18" charset="0"/>
              </a:rPr>
              <a:t>shortest path</a:t>
            </a:r>
            <a:r>
              <a:rPr lang="en-US" altLang="zh-CN" sz="2000" dirty="0" smtClean="0">
                <a:latin typeface="Times New Roman" pitchFamily="18" charset="0"/>
                <a:ea typeface="微软雅黑" pitchFamily="34" charset="-122"/>
                <a:cs typeface="Times New Roman" pitchFamily="18" charset="0"/>
              </a:rPr>
              <a:t> instead of </a:t>
            </a:r>
            <a:r>
              <a:rPr lang="en-US" altLang="zh-CN" sz="2000" b="1" u="sng" dirty="0" smtClean="0">
                <a:latin typeface="Times New Roman" pitchFamily="18" charset="0"/>
                <a:ea typeface="微软雅黑" pitchFamily="34" charset="-122"/>
                <a:cs typeface="Times New Roman" pitchFamily="18" charset="0"/>
              </a:rPr>
              <a:t>the fastest path </a:t>
            </a:r>
            <a:r>
              <a:rPr lang="en-US" altLang="zh-CN" sz="2000" dirty="0" smtClean="0">
                <a:latin typeface="Times New Roman" pitchFamily="18" charset="0"/>
                <a:ea typeface="微软雅黑" pitchFamily="34" charset="-122"/>
                <a:cs typeface="Times New Roman" pitchFamily="18" charset="0"/>
              </a:rPr>
              <a:t>we want</a:t>
            </a:r>
            <a:endParaRPr lang="en-US" altLang="zh-CN" sz="2000" i="1" u="sng" dirty="0" smtClean="0">
              <a:latin typeface="Times New Roman" pitchFamily="18" charset="0"/>
              <a:ea typeface="微软雅黑" pitchFamily="34" charset="-122"/>
              <a:cs typeface="Times New Roman" pitchFamily="18" charset="0"/>
            </a:endParaRP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Unaware of the real-time congestion situations</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All vehicles with the same destination are guided to the same route</a:t>
            </a:r>
          </a:p>
        </p:txBody>
      </p:sp>
      <p:pic>
        <p:nvPicPr>
          <p:cNvPr id="50178" name="Picture 2" descr="D:\UnderGraduate\Courses_UG\毕设\羊\paper\WCNC'14 slides\fuel-efficiency.jpg"/>
          <p:cNvPicPr>
            <a:picLocks noChangeAspect="1" noChangeArrowheads="1"/>
          </p:cNvPicPr>
          <p:nvPr/>
        </p:nvPicPr>
        <p:blipFill>
          <a:blip r:embed="rId3" cstate="print"/>
          <a:srcRect/>
          <a:stretch>
            <a:fillRect/>
          </a:stretch>
        </p:blipFill>
        <p:spPr bwMode="auto">
          <a:xfrm>
            <a:off x="467544" y="1916832"/>
            <a:ext cx="2632264" cy="1728192"/>
          </a:xfrm>
          <a:prstGeom prst="rect">
            <a:avLst/>
          </a:prstGeom>
          <a:noFill/>
        </p:spPr>
      </p:pic>
      <p:pic>
        <p:nvPicPr>
          <p:cNvPr id="50179" name="Picture 3" descr="D:\UnderGraduate\Courses_UG\毕设\羊\paper\WCNC'14 slides\car_air_pollution.jpg"/>
          <p:cNvPicPr>
            <a:picLocks noChangeAspect="1" noChangeArrowheads="1"/>
          </p:cNvPicPr>
          <p:nvPr/>
        </p:nvPicPr>
        <p:blipFill>
          <a:blip r:embed="rId4" cstate="print"/>
          <a:srcRect/>
          <a:stretch>
            <a:fillRect/>
          </a:stretch>
        </p:blipFill>
        <p:spPr bwMode="auto">
          <a:xfrm>
            <a:off x="3491880" y="1916832"/>
            <a:ext cx="2664296" cy="1728192"/>
          </a:xfrm>
          <a:prstGeom prst="rect">
            <a:avLst/>
          </a:prstGeom>
          <a:noFill/>
        </p:spPr>
      </p:pic>
      <p:pic>
        <p:nvPicPr>
          <p:cNvPr id="50180" name="Picture 4" descr="D:\UnderGraduate\Courses_UG\毕设\羊\paper\WCNC'14 slides\money.jpg"/>
          <p:cNvPicPr>
            <a:picLocks noChangeAspect="1" noChangeArrowheads="1"/>
          </p:cNvPicPr>
          <p:nvPr/>
        </p:nvPicPr>
        <p:blipFill>
          <a:blip r:embed="rId5" cstate="print"/>
          <a:srcRect/>
          <a:stretch>
            <a:fillRect/>
          </a:stretch>
        </p:blipFill>
        <p:spPr bwMode="auto">
          <a:xfrm>
            <a:off x="6533331" y="1700808"/>
            <a:ext cx="2143125" cy="2143125"/>
          </a:xfrm>
          <a:prstGeom prst="rect">
            <a:avLst/>
          </a:prstGeom>
          <a:noFill/>
        </p:spPr>
      </p:pic>
      <p:sp>
        <p:nvSpPr>
          <p:cNvPr id="11" name="TextBox 10"/>
          <p:cNvSpPr txBox="1"/>
          <p:nvPr/>
        </p:nvSpPr>
        <p:spPr>
          <a:xfrm>
            <a:off x="683568" y="3717032"/>
            <a:ext cx="2304256" cy="369332"/>
          </a:xfrm>
          <a:prstGeom prst="rect">
            <a:avLst/>
          </a:prstGeom>
          <a:noFill/>
        </p:spPr>
        <p:txBody>
          <a:bodyPr wrap="square" rtlCol="0">
            <a:spAutoFit/>
          </a:bodyPr>
          <a:lstStyle/>
          <a:p>
            <a:pPr algn="ctr"/>
            <a:r>
              <a:rPr lang="en-US" altLang="zh-CN" dirty="0" smtClean="0">
                <a:latin typeface="Times New Roman" pitchFamily="18" charset="0"/>
                <a:cs typeface="Times New Roman" pitchFamily="18" charset="0"/>
              </a:rPr>
              <a:t>Fuel consumption</a:t>
            </a:r>
            <a:endParaRPr lang="zh-CN" altLang="en-US" dirty="0">
              <a:latin typeface="Times New Roman" pitchFamily="18" charset="0"/>
              <a:cs typeface="Times New Roman" pitchFamily="18" charset="0"/>
            </a:endParaRPr>
          </a:p>
        </p:txBody>
      </p:sp>
      <p:sp>
        <p:nvSpPr>
          <p:cNvPr id="12" name="TextBox 11"/>
          <p:cNvSpPr txBox="1"/>
          <p:nvPr/>
        </p:nvSpPr>
        <p:spPr>
          <a:xfrm>
            <a:off x="3707904" y="3717032"/>
            <a:ext cx="2304256" cy="369332"/>
          </a:xfrm>
          <a:prstGeom prst="rect">
            <a:avLst/>
          </a:prstGeom>
          <a:noFill/>
        </p:spPr>
        <p:txBody>
          <a:bodyPr wrap="square" rtlCol="0">
            <a:spAutoFit/>
          </a:bodyPr>
          <a:lstStyle/>
          <a:p>
            <a:pPr algn="ctr"/>
            <a:r>
              <a:rPr lang="en-US" altLang="zh-CN" dirty="0" smtClean="0">
                <a:latin typeface="Times New Roman" pitchFamily="18" charset="0"/>
                <a:cs typeface="Times New Roman" pitchFamily="18" charset="0"/>
              </a:rPr>
              <a:t>Air pollution</a:t>
            </a:r>
            <a:endParaRPr lang="zh-CN" altLang="en-US" dirty="0">
              <a:latin typeface="Times New Roman" pitchFamily="18" charset="0"/>
              <a:cs typeface="Times New Roman" pitchFamily="18" charset="0"/>
            </a:endParaRPr>
          </a:p>
        </p:txBody>
      </p:sp>
      <p:sp>
        <p:nvSpPr>
          <p:cNvPr id="13" name="TextBox 12"/>
          <p:cNvSpPr txBox="1"/>
          <p:nvPr/>
        </p:nvSpPr>
        <p:spPr>
          <a:xfrm>
            <a:off x="6300192" y="3717032"/>
            <a:ext cx="2664296" cy="646331"/>
          </a:xfrm>
          <a:prstGeom prst="rect">
            <a:avLst/>
          </a:prstGeom>
          <a:noFill/>
        </p:spPr>
        <p:txBody>
          <a:bodyPr wrap="square" rtlCol="0">
            <a:spAutoFit/>
          </a:bodyPr>
          <a:lstStyle/>
          <a:p>
            <a:pPr algn="ctr"/>
            <a:r>
              <a:rPr lang="en-US" altLang="zh-CN" dirty="0" smtClean="0">
                <a:latin typeface="Times New Roman" pitchFamily="18" charset="0"/>
                <a:cs typeface="Times New Roman" pitchFamily="18" charset="0"/>
              </a:rPr>
              <a:t>Economic problems</a:t>
            </a:r>
          </a:p>
          <a:p>
            <a:pPr algn="ctr"/>
            <a:r>
              <a:rPr lang="en-US" altLang="zh-CN" dirty="0" smtClean="0">
                <a:latin typeface="Times New Roman" pitchFamily="18" charset="0"/>
                <a:cs typeface="Times New Roman" pitchFamily="18" charset="0"/>
              </a:rPr>
              <a:t>(over $100 billion in 2012)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50178"/>
                                        </p:tgtEl>
                                        <p:attrNameLst>
                                          <p:attrName>style.visibility</p:attrName>
                                        </p:attrNameLst>
                                      </p:cBhvr>
                                      <p:to>
                                        <p:strVal val="visible"/>
                                      </p:to>
                                    </p:set>
                                    <p:animEffect transition="in" filter="fade">
                                      <p:cBhvr>
                                        <p:cTn id="14" dur="1000"/>
                                        <p:tgtEl>
                                          <p:spTgt spid="50178"/>
                                        </p:tgtEl>
                                      </p:cBhvr>
                                    </p:animEffect>
                                    <p:anim calcmode="lin" valueType="num">
                                      <p:cBhvr>
                                        <p:cTn id="15" dur="1000" fill="hold"/>
                                        <p:tgtEl>
                                          <p:spTgt spid="50178"/>
                                        </p:tgtEl>
                                        <p:attrNameLst>
                                          <p:attrName>ppt_x</p:attrName>
                                        </p:attrNameLst>
                                      </p:cBhvr>
                                      <p:tavLst>
                                        <p:tav tm="0">
                                          <p:val>
                                            <p:strVal val="#ppt_x"/>
                                          </p:val>
                                        </p:tav>
                                        <p:tav tm="100000">
                                          <p:val>
                                            <p:strVal val="#ppt_x"/>
                                          </p:val>
                                        </p:tav>
                                      </p:tavLst>
                                    </p:anim>
                                    <p:anim calcmode="lin" valueType="num">
                                      <p:cBhvr>
                                        <p:cTn id="16" dur="1000" fill="hold"/>
                                        <p:tgtEl>
                                          <p:spTgt spid="50178"/>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nodeType="clickEffect">
                                  <p:stCondLst>
                                    <p:cond delay="0"/>
                                  </p:stCondLst>
                                  <p:childTnLst>
                                    <p:set>
                                      <p:cBhvr>
                                        <p:cTn id="25" dur="1" fill="hold">
                                          <p:stCondLst>
                                            <p:cond delay="0"/>
                                          </p:stCondLst>
                                        </p:cTn>
                                        <p:tgtEl>
                                          <p:spTgt spid="50179"/>
                                        </p:tgtEl>
                                        <p:attrNameLst>
                                          <p:attrName>style.visibility</p:attrName>
                                        </p:attrNameLst>
                                      </p:cBhvr>
                                      <p:to>
                                        <p:strVal val="visible"/>
                                      </p:to>
                                    </p:set>
                                    <p:animEffect transition="in" filter="fade">
                                      <p:cBhvr>
                                        <p:cTn id="26" dur="1000"/>
                                        <p:tgtEl>
                                          <p:spTgt spid="50179"/>
                                        </p:tgtEl>
                                      </p:cBhvr>
                                    </p:animEffect>
                                    <p:anim calcmode="lin" valueType="num">
                                      <p:cBhvr>
                                        <p:cTn id="27" dur="1000" fill="hold"/>
                                        <p:tgtEl>
                                          <p:spTgt spid="50179"/>
                                        </p:tgtEl>
                                        <p:attrNameLst>
                                          <p:attrName>ppt_x</p:attrName>
                                        </p:attrNameLst>
                                      </p:cBhvr>
                                      <p:tavLst>
                                        <p:tav tm="0">
                                          <p:val>
                                            <p:strVal val="#ppt_x"/>
                                          </p:val>
                                        </p:tav>
                                        <p:tav tm="100000">
                                          <p:val>
                                            <p:strVal val="#ppt_x"/>
                                          </p:val>
                                        </p:tav>
                                      </p:tavLst>
                                    </p:anim>
                                    <p:anim calcmode="lin" valueType="num">
                                      <p:cBhvr>
                                        <p:cTn id="28" dur="1000" fill="hold"/>
                                        <p:tgtEl>
                                          <p:spTgt spid="50179"/>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nodeType="clickEffect">
                                  <p:stCondLst>
                                    <p:cond delay="0"/>
                                  </p:stCondLst>
                                  <p:childTnLst>
                                    <p:set>
                                      <p:cBhvr>
                                        <p:cTn id="37" dur="1" fill="hold">
                                          <p:stCondLst>
                                            <p:cond delay="0"/>
                                          </p:stCondLst>
                                        </p:cTn>
                                        <p:tgtEl>
                                          <p:spTgt spid="50180"/>
                                        </p:tgtEl>
                                        <p:attrNameLst>
                                          <p:attrName>style.visibility</p:attrName>
                                        </p:attrNameLst>
                                      </p:cBhvr>
                                      <p:to>
                                        <p:strVal val="visible"/>
                                      </p:to>
                                    </p:set>
                                    <p:animEffect transition="in" filter="fade">
                                      <p:cBhvr>
                                        <p:cTn id="38" dur="1000"/>
                                        <p:tgtEl>
                                          <p:spTgt spid="50180"/>
                                        </p:tgtEl>
                                      </p:cBhvr>
                                    </p:animEffect>
                                    <p:anim calcmode="lin" valueType="num">
                                      <p:cBhvr>
                                        <p:cTn id="39" dur="1000" fill="hold"/>
                                        <p:tgtEl>
                                          <p:spTgt spid="50180"/>
                                        </p:tgtEl>
                                        <p:attrNameLst>
                                          <p:attrName>ppt_x</p:attrName>
                                        </p:attrNameLst>
                                      </p:cBhvr>
                                      <p:tavLst>
                                        <p:tav tm="0">
                                          <p:val>
                                            <p:strVal val="#ppt_x"/>
                                          </p:val>
                                        </p:tav>
                                        <p:tav tm="100000">
                                          <p:val>
                                            <p:strVal val="#ppt_x"/>
                                          </p:val>
                                        </p:tav>
                                      </p:tavLst>
                                    </p:anim>
                                    <p:anim calcmode="lin" valueType="num">
                                      <p:cBhvr>
                                        <p:cTn id="40" dur="1000" fill="hold"/>
                                        <p:tgtEl>
                                          <p:spTgt spid="50180"/>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1000"/>
                                        <p:tgtEl>
                                          <p:spTgt spid="13"/>
                                        </p:tgtEl>
                                      </p:cBhvr>
                                    </p:animEffect>
                                    <p:anim calcmode="lin" valueType="num">
                                      <p:cBhvr>
                                        <p:cTn id="44" dur="1000" fill="hold"/>
                                        <p:tgtEl>
                                          <p:spTgt spid="13"/>
                                        </p:tgtEl>
                                        <p:attrNameLst>
                                          <p:attrName>ppt_x</p:attrName>
                                        </p:attrNameLst>
                                      </p:cBhvr>
                                      <p:tavLst>
                                        <p:tav tm="0">
                                          <p:val>
                                            <p:strVal val="#ppt_x"/>
                                          </p:val>
                                        </p:tav>
                                        <p:tav tm="100000">
                                          <p:val>
                                            <p:strVal val="#ppt_x"/>
                                          </p:val>
                                        </p:tav>
                                      </p:tavLst>
                                    </p:anim>
                                    <p:anim calcmode="lin" valueType="num">
                                      <p:cBhvr>
                                        <p:cTn id="4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fade">
                                      <p:cBhvr>
                                        <p:cTn id="50" dur="1000"/>
                                        <p:tgtEl>
                                          <p:spTgt spid="7"/>
                                        </p:tgtEl>
                                      </p:cBhvr>
                                    </p:animEffect>
                                    <p:anim calcmode="lin" valueType="num">
                                      <p:cBhvr>
                                        <p:cTn id="51" dur="1000" fill="hold"/>
                                        <p:tgtEl>
                                          <p:spTgt spid="7"/>
                                        </p:tgtEl>
                                        <p:attrNameLst>
                                          <p:attrName>ppt_x</p:attrName>
                                        </p:attrNameLst>
                                      </p:cBhvr>
                                      <p:tavLst>
                                        <p:tav tm="0">
                                          <p:val>
                                            <p:strVal val="#ppt_x"/>
                                          </p:val>
                                        </p:tav>
                                        <p:tav tm="100000">
                                          <p:val>
                                            <p:strVal val="#ppt_x"/>
                                          </p:val>
                                        </p:tav>
                                      </p:tavLst>
                                    </p:anim>
                                    <p:anim calcmode="lin" valueType="num">
                                      <p:cBhvr>
                                        <p:cTn id="5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1"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Background and Motivation</a:t>
            </a:r>
          </a:p>
        </p:txBody>
      </p:sp>
      <p:sp>
        <p:nvSpPr>
          <p:cNvPr id="14" name="TextBox 13"/>
          <p:cNvSpPr txBox="1"/>
          <p:nvPr/>
        </p:nvSpPr>
        <p:spPr>
          <a:xfrm>
            <a:off x="611560" y="1196752"/>
            <a:ext cx="8208912" cy="1015663"/>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With vehicular wireless network, we have new opportunities</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Wide-deployed road-side access points (AP) can provide wireless access to users in moving vehicles and support data sharing</a:t>
            </a:r>
          </a:p>
        </p:txBody>
      </p:sp>
      <p:pic>
        <p:nvPicPr>
          <p:cNvPr id="51202" name="Picture 2" descr="D:\UnderGraduate\Courses_UG\毕设\羊\paper\WCNC'14 slides\sharing.jpg"/>
          <p:cNvPicPr>
            <a:picLocks noChangeAspect="1" noChangeArrowheads="1"/>
          </p:cNvPicPr>
          <p:nvPr/>
        </p:nvPicPr>
        <p:blipFill>
          <a:blip r:embed="rId3" cstate="print"/>
          <a:srcRect/>
          <a:stretch>
            <a:fillRect/>
          </a:stretch>
        </p:blipFill>
        <p:spPr bwMode="auto">
          <a:xfrm>
            <a:off x="1835696" y="2204864"/>
            <a:ext cx="5400600" cy="2638730"/>
          </a:xfrm>
          <a:prstGeom prst="rect">
            <a:avLst/>
          </a:prstGeom>
          <a:noFill/>
        </p:spPr>
      </p:pic>
      <p:sp>
        <p:nvSpPr>
          <p:cNvPr id="16" name="TextBox 15"/>
          <p:cNvSpPr txBox="1"/>
          <p:nvPr/>
        </p:nvSpPr>
        <p:spPr>
          <a:xfrm>
            <a:off x="611560" y="4869160"/>
            <a:ext cx="8208912" cy="1015663"/>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Our goal: leverage dynamic traffic information sharing among vehicles to design better route guidance algorithms for mitigating the congestion problems and reducing the travel time of drivers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51202"/>
                                        </p:tgtEl>
                                        <p:attrNameLst>
                                          <p:attrName>style.visibility</p:attrName>
                                        </p:attrNameLst>
                                      </p:cBhvr>
                                      <p:to>
                                        <p:strVal val="visible"/>
                                      </p:to>
                                    </p:set>
                                    <p:animEffect transition="in" filter="fade">
                                      <p:cBhvr>
                                        <p:cTn id="12" dur="1000"/>
                                        <p:tgtEl>
                                          <p:spTgt spid="51202"/>
                                        </p:tgtEl>
                                      </p:cBhvr>
                                    </p:animEffect>
                                    <p:anim calcmode="lin" valueType="num">
                                      <p:cBhvr>
                                        <p:cTn id="13" dur="1000" fill="hold"/>
                                        <p:tgtEl>
                                          <p:spTgt spid="51202"/>
                                        </p:tgtEl>
                                        <p:attrNameLst>
                                          <p:attrName>ppt_x</p:attrName>
                                        </p:attrNameLst>
                                      </p:cBhvr>
                                      <p:tavLst>
                                        <p:tav tm="0">
                                          <p:val>
                                            <p:strVal val="#ppt_x"/>
                                          </p:val>
                                        </p:tav>
                                        <p:tav tm="100000">
                                          <p:val>
                                            <p:strVal val="#ppt_x"/>
                                          </p:val>
                                        </p:tav>
                                      </p:tavLst>
                                    </p:anim>
                                    <p:anim calcmode="lin" valueType="num">
                                      <p:cBhvr>
                                        <p:cTn id="14" dur="1000" fill="hold"/>
                                        <p:tgtEl>
                                          <p:spTgt spid="5120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Problem Formulation</a:t>
            </a:r>
          </a:p>
        </p:txBody>
      </p:sp>
      <p:sp>
        <p:nvSpPr>
          <p:cNvPr id="14" name="TextBox 13"/>
          <p:cNvSpPr txBox="1"/>
          <p:nvPr/>
        </p:nvSpPr>
        <p:spPr>
          <a:xfrm>
            <a:off x="611560" y="1196752"/>
            <a:ext cx="8208912" cy="2554545"/>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Area map </a:t>
            </a:r>
            <a:r>
              <a:rPr lang="en-US" altLang="zh-CN" sz="2000" i="1" dirty="0" smtClean="0">
                <a:latin typeface="Times New Roman" pitchFamily="18" charset="0"/>
                <a:ea typeface="微软雅黑" pitchFamily="34" charset="-122"/>
                <a:cs typeface="Times New Roman" pitchFamily="18" charset="0"/>
              </a:rPr>
              <a:t>G&lt;V, E&gt;</a:t>
            </a:r>
            <a:r>
              <a:rPr lang="en-US" altLang="zh-CN" sz="2000" dirty="0" smtClean="0">
                <a:latin typeface="Times New Roman" pitchFamily="18" charset="0"/>
                <a:ea typeface="微软雅黑" pitchFamily="34" charset="-122"/>
                <a:cs typeface="Times New Roman" pitchFamily="18" charset="0"/>
              </a:rPr>
              <a:t>, </a:t>
            </a:r>
            <a:r>
              <a:rPr lang="en-US" altLang="zh-CN" sz="2000" i="1" dirty="0" smtClean="0">
                <a:latin typeface="Times New Roman" pitchFamily="18" charset="0"/>
                <a:ea typeface="微软雅黑" pitchFamily="34" charset="-122"/>
                <a:cs typeface="Times New Roman" pitchFamily="18" charset="0"/>
              </a:rPr>
              <a:t>V</a:t>
            </a:r>
            <a:r>
              <a:rPr lang="en-US" altLang="zh-CN" sz="2000" dirty="0" smtClean="0">
                <a:latin typeface="Times New Roman" pitchFamily="18" charset="0"/>
                <a:ea typeface="微软雅黑" pitchFamily="34" charset="-122"/>
                <a:cs typeface="Times New Roman" pitchFamily="18" charset="0"/>
              </a:rPr>
              <a:t> is the intersections, </a:t>
            </a:r>
            <a:r>
              <a:rPr lang="en-US" altLang="zh-CN" sz="2000" i="1" dirty="0" smtClean="0">
                <a:latin typeface="Times New Roman" pitchFamily="18" charset="0"/>
                <a:ea typeface="微软雅黑" pitchFamily="34" charset="-122"/>
                <a:cs typeface="Times New Roman" pitchFamily="18" charset="0"/>
              </a:rPr>
              <a:t>E</a:t>
            </a:r>
            <a:r>
              <a:rPr lang="en-US" altLang="zh-CN" sz="2000" dirty="0" smtClean="0">
                <a:latin typeface="Times New Roman" pitchFamily="18" charset="0"/>
                <a:ea typeface="微软雅黑" pitchFamily="34" charset="-122"/>
                <a:cs typeface="Times New Roman" pitchFamily="18" charset="0"/>
              </a:rPr>
              <a:t> is the roads</a:t>
            </a:r>
          </a:p>
          <a:p>
            <a:pPr marL="285750" indent="-285750">
              <a:buFont typeface="Arial" pitchFamily="34" charset="0"/>
              <a:buChar char="•"/>
            </a:pPr>
            <a:r>
              <a:rPr lang="en-US" altLang="zh-CN" sz="2000" i="1" dirty="0" smtClean="0">
                <a:latin typeface="Times New Roman" pitchFamily="18" charset="0"/>
                <a:ea typeface="微软雅黑" pitchFamily="34" charset="-122"/>
                <a:cs typeface="Times New Roman" pitchFamily="18" charset="0"/>
              </a:rPr>
              <a:t>C</a:t>
            </a:r>
            <a:r>
              <a:rPr lang="en-US" altLang="zh-CN" sz="2000" dirty="0" smtClean="0">
                <a:latin typeface="Times New Roman" pitchFamily="18" charset="0"/>
                <a:ea typeface="微软雅黑" pitchFamily="34" charset="-122"/>
                <a:cs typeface="Times New Roman" pitchFamily="18" charset="0"/>
              </a:rPr>
              <a:t> is the set of vehicles requesting route guidance</a:t>
            </a:r>
          </a:p>
          <a:p>
            <a:pPr marL="285750" indent="-285750">
              <a:buFont typeface="Arial" pitchFamily="34" charset="0"/>
              <a:buChar char="•"/>
            </a:pPr>
            <a:r>
              <a:rPr lang="en-US" altLang="zh-CN" sz="2000" i="1" dirty="0" smtClean="0">
                <a:latin typeface="Times New Roman" pitchFamily="18" charset="0"/>
                <a:ea typeface="微软雅黑" pitchFamily="34" charset="-122"/>
                <a:cs typeface="Times New Roman" pitchFamily="18" charset="0"/>
              </a:rPr>
              <a:t>s</a:t>
            </a:r>
            <a:r>
              <a:rPr lang="en-US" altLang="zh-CN" sz="2000" dirty="0" smtClean="0">
                <a:latin typeface="Times New Roman" pitchFamily="18" charset="0"/>
                <a:ea typeface="微软雅黑" pitchFamily="34" charset="-122"/>
                <a:cs typeface="Times New Roman" pitchFamily="18" charset="0"/>
              </a:rPr>
              <a:t>, </a:t>
            </a:r>
            <a:r>
              <a:rPr lang="en-US" altLang="zh-CN" sz="2000" i="1" dirty="0" smtClean="0">
                <a:latin typeface="Times New Roman" pitchFamily="18" charset="0"/>
                <a:ea typeface="微软雅黑" pitchFamily="34" charset="-122"/>
                <a:cs typeface="Times New Roman" pitchFamily="18" charset="0"/>
              </a:rPr>
              <a:t>d</a:t>
            </a:r>
            <a:r>
              <a:rPr lang="en-US" altLang="zh-CN" sz="2000" dirty="0" smtClean="0">
                <a:latin typeface="Times New Roman" pitchFamily="18" charset="0"/>
                <a:ea typeface="微软雅黑" pitchFamily="34" charset="-122"/>
                <a:cs typeface="Times New Roman" pitchFamily="18" charset="0"/>
              </a:rPr>
              <a:t> are source and destinations of the routing request</a:t>
            </a:r>
          </a:p>
          <a:p>
            <a:pPr marL="285750" indent="-285750">
              <a:buFont typeface="Arial" pitchFamily="34" charset="0"/>
              <a:buChar char="•"/>
            </a:pPr>
            <a:r>
              <a:rPr lang="en-US" altLang="zh-CN" sz="2000" i="1" dirty="0" smtClean="0">
                <a:latin typeface="Times New Roman" pitchFamily="18" charset="0"/>
                <a:ea typeface="微软雅黑" pitchFamily="34" charset="-122"/>
                <a:cs typeface="Times New Roman" pitchFamily="18" charset="0"/>
              </a:rPr>
              <a:t>M(</a:t>
            </a:r>
            <a:r>
              <a:rPr lang="en-US" altLang="zh-CN" sz="2000" i="1" dirty="0" err="1" smtClean="0">
                <a:latin typeface="Times New Roman" pitchFamily="18" charset="0"/>
                <a:ea typeface="微软雅黑" pitchFamily="34" charset="-122"/>
                <a:cs typeface="Times New Roman" pitchFamily="18" charset="0"/>
              </a:rPr>
              <a:t>u,v</a:t>
            </a:r>
            <a:r>
              <a:rPr lang="en-US" altLang="zh-CN" sz="2000" i="1" dirty="0" smtClean="0">
                <a:latin typeface="Times New Roman" pitchFamily="18" charset="0"/>
                <a:ea typeface="微软雅黑" pitchFamily="34" charset="-122"/>
                <a:cs typeface="Times New Roman" pitchFamily="18" charset="0"/>
              </a:rPr>
              <a:t>) </a:t>
            </a:r>
            <a:r>
              <a:rPr lang="en-US" altLang="zh-CN" sz="2000" dirty="0" smtClean="0">
                <a:latin typeface="Times New Roman" pitchFamily="18" charset="0"/>
                <a:ea typeface="微软雅黑" pitchFamily="34" charset="-122"/>
                <a:cs typeface="Times New Roman" pitchFamily="18" charset="0"/>
              </a:rPr>
              <a:t>is the maximum number of vehicles available on </a:t>
            </a:r>
            <a:r>
              <a:rPr lang="en-US" altLang="zh-CN" sz="2000" i="1" dirty="0" smtClean="0">
                <a:latin typeface="Times New Roman" pitchFamily="18" charset="0"/>
                <a:ea typeface="微软雅黑" pitchFamily="34" charset="-122"/>
                <a:cs typeface="Times New Roman" pitchFamily="18" charset="0"/>
              </a:rPr>
              <a:t>&lt;</a:t>
            </a:r>
            <a:r>
              <a:rPr lang="en-US" altLang="zh-CN" sz="2000" i="1" dirty="0" err="1" smtClean="0">
                <a:latin typeface="Times New Roman" pitchFamily="18" charset="0"/>
                <a:ea typeface="微软雅黑" pitchFamily="34" charset="-122"/>
                <a:cs typeface="Times New Roman" pitchFamily="18" charset="0"/>
              </a:rPr>
              <a:t>u,v</a:t>
            </a:r>
            <a:r>
              <a:rPr lang="en-US" altLang="zh-CN" sz="2000" i="1" dirty="0" smtClean="0">
                <a:latin typeface="Times New Roman" pitchFamily="18" charset="0"/>
                <a:ea typeface="微软雅黑" pitchFamily="34" charset="-122"/>
                <a:cs typeface="Times New Roman" pitchFamily="18" charset="0"/>
              </a:rPr>
              <a:t>&gt; ∈ E</a:t>
            </a:r>
          </a:p>
          <a:p>
            <a:pPr marL="285750" indent="-285750">
              <a:buFont typeface="Arial" pitchFamily="34" charset="0"/>
              <a:buChar char="•"/>
            </a:pPr>
            <a:r>
              <a:rPr lang="en-US" altLang="zh-CN" sz="2000" i="1" dirty="0" smtClean="0">
                <a:latin typeface="Times New Roman" pitchFamily="18" charset="0"/>
                <a:ea typeface="微软雅黑" pitchFamily="34" charset="-122"/>
                <a:cs typeface="Times New Roman" pitchFamily="18" charset="0"/>
              </a:rPr>
              <a:t>R</a:t>
            </a:r>
            <a:r>
              <a:rPr lang="en-US" altLang="zh-CN" sz="2000" dirty="0" smtClean="0">
                <a:latin typeface="Times New Roman" pitchFamily="18" charset="0"/>
                <a:ea typeface="微软雅黑" pitchFamily="34" charset="-122"/>
                <a:cs typeface="Times New Roman" pitchFamily="18" charset="0"/>
              </a:rPr>
              <a:t> is the route, which is in the form of </a:t>
            </a:r>
            <a:r>
              <a:rPr lang="en-US" altLang="zh-CN" sz="2000" i="1" dirty="0" smtClean="0">
                <a:latin typeface="Times New Roman" pitchFamily="18" charset="0"/>
                <a:ea typeface="微软雅黑" pitchFamily="34" charset="-122"/>
                <a:cs typeface="Times New Roman" pitchFamily="18" charset="0"/>
              </a:rPr>
              <a:t>&lt;v</a:t>
            </a:r>
            <a:r>
              <a:rPr lang="en-US" altLang="zh-CN" sz="2000" i="1" baseline="-25000" dirty="0" smtClean="0">
                <a:latin typeface="Times New Roman" pitchFamily="18" charset="0"/>
                <a:ea typeface="微软雅黑" pitchFamily="34" charset="-122"/>
                <a:cs typeface="Times New Roman" pitchFamily="18" charset="0"/>
              </a:rPr>
              <a:t>0</a:t>
            </a:r>
            <a:r>
              <a:rPr lang="en-US" altLang="zh-CN" sz="2000" i="1" dirty="0" smtClean="0">
                <a:latin typeface="Times New Roman" pitchFamily="18" charset="0"/>
                <a:ea typeface="微软雅黑" pitchFamily="34" charset="-122"/>
                <a:cs typeface="Times New Roman" pitchFamily="18" charset="0"/>
              </a:rPr>
              <a:t>, v</a:t>
            </a:r>
            <a:r>
              <a:rPr lang="en-US" altLang="zh-CN" sz="2000" i="1" baseline="-25000" dirty="0" smtClean="0">
                <a:latin typeface="Times New Roman" pitchFamily="18" charset="0"/>
                <a:ea typeface="微软雅黑" pitchFamily="34" charset="-122"/>
                <a:cs typeface="Times New Roman" pitchFamily="18" charset="0"/>
              </a:rPr>
              <a:t>1</a:t>
            </a:r>
            <a:r>
              <a:rPr lang="en-US" altLang="zh-CN" sz="2000" i="1" dirty="0" smtClean="0">
                <a:latin typeface="Times New Roman" pitchFamily="18" charset="0"/>
                <a:ea typeface="微软雅黑" pitchFamily="34" charset="-122"/>
                <a:cs typeface="Times New Roman" pitchFamily="18" charset="0"/>
              </a:rPr>
              <a:t>, …, </a:t>
            </a:r>
            <a:r>
              <a:rPr lang="en-US" altLang="zh-CN" sz="2000" i="1" dirty="0" err="1" smtClean="0">
                <a:latin typeface="Times New Roman" pitchFamily="18" charset="0"/>
                <a:ea typeface="微软雅黑" pitchFamily="34" charset="-122"/>
                <a:cs typeface="Times New Roman" pitchFamily="18" charset="0"/>
              </a:rPr>
              <a:t>v</a:t>
            </a:r>
            <a:r>
              <a:rPr lang="en-US" altLang="zh-CN" sz="2000" i="1" baseline="-25000" dirty="0" err="1" smtClean="0">
                <a:latin typeface="Times New Roman" pitchFamily="18" charset="0"/>
                <a:ea typeface="微软雅黑" pitchFamily="34" charset="-122"/>
                <a:cs typeface="Times New Roman" pitchFamily="18" charset="0"/>
              </a:rPr>
              <a:t>k</a:t>
            </a:r>
            <a:r>
              <a:rPr lang="en-US" altLang="zh-CN" sz="2000" i="1" dirty="0" smtClean="0">
                <a:latin typeface="Times New Roman" pitchFamily="18" charset="0"/>
                <a:ea typeface="微软雅黑" pitchFamily="34" charset="-122"/>
                <a:cs typeface="Times New Roman" pitchFamily="18" charset="0"/>
              </a:rPr>
              <a:t>&gt;</a:t>
            </a:r>
          </a:p>
          <a:p>
            <a:pPr marL="285750" indent="-285750">
              <a:buFont typeface="Arial" pitchFamily="34" charset="0"/>
              <a:buChar char="•"/>
            </a:pPr>
            <a:r>
              <a:rPr lang="en-US" altLang="zh-CN" sz="2000" i="1" dirty="0" smtClean="0">
                <a:latin typeface="Times New Roman" pitchFamily="18" charset="0"/>
                <a:ea typeface="微软雅黑" pitchFamily="34" charset="-122"/>
                <a:cs typeface="Times New Roman" pitchFamily="18" charset="0"/>
              </a:rPr>
              <a:t>T (·) </a:t>
            </a:r>
            <a:r>
              <a:rPr lang="en-US" altLang="zh-CN" sz="2000" dirty="0" smtClean="0">
                <a:latin typeface="Times New Roman" pitchFamily="18" charset="0"/>
                <a:ea typeface="微软雅黑" pitchFamily="34" charset="-122"/>
                <a:cs typeface="Times New Roman" pitchFamily="18" charset="0"/>
              </a:rPr>
              <a:t>is the time duration of a route</a:t>
            </a:r>
            <a:endParaRPr lang="en-US" altLang="zh-CN" sz="2000" i="1" dirty="0" smtClean="0">
              <a:latin typeface="Times New Roman" pitchFamily="18" charset="0"/>
              <a:ea typeface="微软雅黑" pitchFamily="34" charset="-122"/>
              <a:cs typeface="Times New Roman" pitchFamily="18" charset="0"/>
            </a:endParaRPr>
          </a:p>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Thus, we have the route guidance problem objective:</a:t>
            </a:r>
          </a:p>
          <a:p>
            <a:pPr marL="285750" indent="-285750">
              <a:buFont typeface="Arial" pitchFamily="34" charset="0"/>
              <a:buChar char="•"/>
            </a:pPr>
            <a:endParaRPr lang="en-US" altLang="zh-CN" sz="2000" dirty="0" smtClean="0">
              <a:latin typeface="Times New Roman" pitchFamily="18" charset="0"/>
              <a:ea typeface="微软雅黑" pitchFamily="34" charset="-122"/>
              <a:cs typeface="Times New Roman" pitchFamily="18" charset="0"/>
            </a:endParaRPr>
          </a:p>
        </p:txBody>
      </p:sp>
      <p:sp>
        <p:nvSpPr>
          <p:cNvPr id="16" name="TextBox 15"/>
          <p:cNvSpPr txBox="1"/>
          <p:nvPr/>
        </p:nvSpPr>
        <p:spPr>
          <a:xfrm>
            <a:off x="611560" y="5201905"/>
            <a:ext cx="8208912" cy="1631216"/>
          </a:xfrm>
          <a:prstGeom prst="rect">
            <a:avLst/>
          </a:prstGeom>
          <a:noFill/>
        </p:spPr>
        <p:txBody>
          <a:bodyPr wrap="square" rtlCol="0">
            <a:spAutoFit/>
          </a:bodyPr>
          <a:lstStyle/>
          <a:p>
            <a:pPr marL="285750" indent="-285750">
              <a:buFont typeface="Arial" pitchFamily="34" charset="0"/>
              <a:buChar char="•"/>
            </a:pPr>
            <a:endParaRPr lang="en-US" altLang="zh-CN" sz="2000" dirty="0" smtClean="0">
              <a:latin typeface="Times New Roman" pitchFamily="18" charset="0"/>
              <a:ea typeface="微软雅黑" pitchFamily="34" charset="-122"/>
              <a:cs typeface="Times New Roman" pitchFamily="18" charset="0"/>
            </a:endParaRPr>
          </a:p>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In the other word, the problem is to assign routes to all routing requests in the way that the overall travel time is minimal while the assigned routes are valid and the traffic volume on each road is not too much</a:t>
            </a:r>
          </a:p>
          <a:p>
            <a:pPr marL="285750" indent="-285750">
              <a:buFont typeface="Arial" pitchFamily="34" charset="0"/>
              <a:buChar char="•"/>
            </a:pPr>
            <a:endParaRPr lang="en-US" altLang="zh-CN" sz="2000" dirty="0" smtClean="0">
              <a:latin typeface="Times New Roman" pitchFamily="18" charset="0"/>
              <a:ea typeface="微软雅黑" pitchFamily="34" charset="-122"/>
              <a:cs typeface="Times New Roman" pitchFamily="18" charset="0"/>
            </a:endParaRPr>
          </a:p>
        </p:txBody>
      </p:sp>
      <p:pic>
        <p:nvPicPr>
          <p:cNvPr id="52228" name="Picture 4"/>
          <p:cNvPicPr>
            <a:picLocks noChangeAspect="1" noChangeArrowheads="1"/>
          </p:cNvPicPr>
          <p:nvPr/>
        </p:nvPicPr>
        <p:blipFill>
          <a:blip r:embed="rId3" cstate="print"/>
          <a:srcRect/>
          <a:stretch>
            <a:fillRect/>
          </a:stretch>
        </p:blipFill>
        <p:spPr bwMode="auto">
          <a:xfrm>
            <a:off x="1619672" y="3429000"/>
            <a:ext cx="5941140" cy="201622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Our Solutions</a:t>
            </a:r>
          </a:p>
        </p:txBody>
      </p:sp>
      <p:sp>
        <p:nvSpPr>
          <p:cNvPr id="14" name="TextBox 13"/>
          <p:cNvSpPr txBox="1"/>
          <p:nvPr/>
        </p:nvSpPr>
        <p:spPr>
          <a:xfrm>
            <a:off x="611560" y="1196752"/>
            <a:ext cx="8208912" cy="1323439"/>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System Architecture</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Components: sinks, vehicle-side sensors and a central control unit</a:t>
            </a:r>
          </a:p>
          <a:p>
            <a:pPr marL="742950" lvl="1" indent="-285750">
              <a:buFont typeface="Arial" pitchFamily="34" charset="0"/>
              <a:buChar char="•"/>
            </a:pPr>
            <a:endParaRPr lang="en-US" altLang="zh-CN" sz="2000" dirty="0" smtClean="0">
              <a:latin typeface="Times New Roman" pitchFamily="18" charset="0"/>
              <a:ea typeface="微软雅黑" pitchFamily="34" charset="-122"/>
              <a:cs typeface="Times New Roman" pitchFamily="18" charset="0"/>
            </a:endParaRPr>
          </a:p>
          <a:p>
            <a:pPr marL="742950" lvl="1" indent="-285750">
              <a:buFont typeface="Arial" pitchFamily="34" charset="0"/>
              <a:buChar char="•"/>
            </a:pPr>
            <a:endParaRPr lang="en-US" altLang="zh-CN" sz="2000" dirty="0" smtClean="0">
              <a:latin typeface="Times New Roman" pitchFamily="18" charset="0"/>
              <a:ea typeface="微软雅黑" pitchFamily="34" charset="-122"/>
              <a:cs typeface="Times New Roman" pitchFamily="18" charset="0"/>
            </a:endParaRPr>
          </a:p>
        </p:txBody>
      </p:sp>
      <p:sp>
        <p:nvSpPr>
          <p:cNvPr id="16" name="TextBox 15"/>
          <p:cNvSpPr txBox="1"/>
          <p:nvPr/>
        </p:nvSpPr>
        <p:spPr>
          <a:xfrm>
            <a:off x="611560" y="4239086"/>
            <a:ext cx="8208912" cy="2862322"/>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Two types of route guidance under this architecture:</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Centralized routing: </a:t>
            </a:r>
          </a:p>
          <a:p>
            <a:pPr marL="1657350" lvl="3"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Central control unit collects traffic information globally</a:t>
            </a:r>
          </a:p>
          <a:p>
            <a:pPr marL="1657350" lvl="3"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Needs abundant storage and computing resources</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Distributed routing:</a:t>
            </a:r>
          </a:p>
          <a:p>
            <a:pPr marL="1657350" lvl="3"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Local minimum solution due to limited information</a:t>
            </a:r>
          </a:p>
          <a:p>
            <a:pPr marL="1657350" lvl="3"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Much smaller overhead in storage and computing, and thus more deployable</a:t>
            </a:r>
          </a:p>
          <a:p>
            <a:pPr marL="285750" indent="-285750">
              <a:buFont typeface="Arial" pitchFamily="34" charset="0"/>
              <a:buChar char="•"/>
            </a:pPr>
            <a:endParaRPr lang="en-US" altLang="zh-CN" sz="2000" dirty="0" smtClean="0">
              <a:latin typeface="Times New Roman" pitchFamily="18" charset="0"/>
              <a:ea typeface="微软雅黑" pitchFamily="34" charset="-122"/>
              <a:cs typeface="Times New Roman" pitchFamily="18" charset="0"/>
            </a:endParaRPr>
          </a:p>
        </p:txBody>
      </p:sp>
      <p:pic>
        <p:nvPicPr>
          <p:cNvPr id="53250" name="Picture 2"/>
          <p:cNvPicPr>
            <a:picLocks noChangeAspect="1" noChangeArrowheads="1"/>
          </p:cNvPicPr>
          <p:nvPr/>
        </p:nvPicPr>
        <p:blipFill>
          <a:blip r:embed="rId3" cstate="print"/>
          <a:srcRect/>
          <a:stretch>
            <a:fillRect/>
          </a:stretch>
        </p:blipFill>
        <p:spPr bwMode="auto">
          <a:xfrm>
            <a:off x="2195736" y="1916832"/>
            <a:ext cx="4719216" cy="237626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53250"/>
                                        </p:tgtEl>
                                        <p:attrNameLst>
                                          <p:attrName>style.visibility</p:attrName>
                                        </p:attrNameLst>
                                      </p:cBhvr>
                                      <p:to>
                                        <p:strVal val="visible"/>
                                      </p:to>
                                    </p:set>
                                    <p:animEffect transition="in" filter="fade">
                                      <p:cBhvr>
                                        <p:cTn id="14" dur="1000"/>
                                        <p:tgtEl>
                                          <p:spTgt spid="53250"/>
                                        </p:tgtEl>
                                      </p:cBhvr>
                                    </p:animEffect>
                                    <p:anim calcmode="lin" valueType="num">
                                      <p:cBhvr>
                                        <p:cTn id="15" dur="1000" fill="hold"/>
                                        <p:tgtEl>
                                          <p:spTgt spid="53250"/>
                                        </p:tgtEl>
                                        <p:attrNameLst>
                                          <p:attrName>ppt_x</p:attrName>
                                        </p:attrNameLst>
                                      </p:cBhvr>
                                      <p:tavLst>
                                        <p:tav tm="0">
                                          <p:val>
                                            <p:strVal val="#ppt_x"/>
                                          </p:val>
                                        </p:tav>
                                        <p:tav tm="100000">
                                          <p:val>
                                            <p:strVal val="#ppt_x"/>
                                          </p:val>
                                        </p:tav>
                                      </p:tavLst>
                                    </p:anim>
                                    <p:anim calcmode="lin" valueType="num">
                                      <p:cBhvr>
                                        <p:cTn id="16" dur="1000" fill="hold"/>
                                        <p:tgtEl>
                                          <p:spTgt spid="5325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1000"/>
                                        <p:tgtEl>
                                          <p:spTgt spid="16"/>
                                        </p:tgtEl>
                                      </p:cBhvr>
                                    </p:animEffect>
                                    <p:anim calcmode="lin" valueType="num">
                                      <p:cBhvr>
                                        <p:cTn id="22" dur="1000" fill="hold"/>
                                        <p:tgtEl>
                                          <p:spTgt spid="16"/>
                                        </p:tgtEl>
                                        <p:attrNameLst>
                                          <p:attrName>ppt_x</p:attrName>
                                        </p:attrNameLst>
                                      </p:cBhvr>
                                      <p:tavLst>
                                        <p:tav tm="0">
                                          <p:val>
                                            <p:strVal val="#ppt_x"/>
                                          </p:val>
                                        </p:tav>
                                        <p:tav tm="100000">
                                          <p:val>
                                            <p:strVal val="#ppt_x"/>
                                          </p:val>
                                        </p:tav>
                                      </p:tavLst>
                                    </p:anim>
                                    <p:anim calcmode="lin" valueType="num">
                                      <p:cBhvr>
                                        <p:cTn id="2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Our Solutions</a:t>
            </a:r>
          </a:p>
        </p:txBody>
      </p:sp>
      <p:sp>
        <p:nvSpPr>
          <p:cNvPr id="14" name="TextBox 13"/>
          <p:cNvSpPr txBox="1"/>
          <p:nvPr/>
        </p:nvSpPr>
        <p:spPr>
          <a:xfrm>
            <a:off x="611560" y="1196752"/>
            <a:ext cx="8208912" cy="707886"/>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Analysis</a:t>
            </a:r>
          </a:p>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Consider a vehicle travels on road </a:t>
            </a:r>
            <a:r>
              <a:rPr lang="en-US" altLang="zh-CN" sz="2000" i="1" dirty="0" smtClean="0">
                <a:latin typeface="Times New Roman" pitchFamily="18" charset="0"/>
                <a:ea typeface="微软雅黑" pitchFamily="34" charset="-122"/>
                <a:cs typeface="Times New Roman" pitchFamily="18" charset="0"/>
              </a:rPr>
              <a:t>&lt;u, v&gt; </a:t>
            </a:r>
            <a:r>
              <a:rPr lang="en-US" altLang="zh-CN" sz="2000" dirty="0" smtClean="0">
                <a:latin typeface="Times New Roman" pitchFamily="18" charset="0"/>
                <a:ea typeface="微软雅黑" pitchFamily="34" charset="-122"/>
                <a:cs typeface="Times New Roman" pitchFamily="18" charset="0"/>
              </a:rPr>
              <a:t>and will turn to road </a:t>
            </a:r>
            <a:r>
              <a:rPr lang="en-US" altLang="zh-CN" sz="2000" i="1" dirty="0" smtClean="0">
                <a:latin typeface="Times New Roman" pitchFamily="18" charset="0"/>
                <a:ea typeface="微软雅黑" pitchFamily="34" charset="-122"/>
                <a:cs typeface="Times New Roman" pitchFamily="18" charset="0"/>
              </a:rPr>
              <a:t>&lt;</a:t>
            </a:r>
            <a:r>
              <a:rPr lang="en-US" altLang="zh-CN" sz="2000" i="1" dirty="0" err="1" smtClean="0">
                <a:latin typeface="Times New Roman" pitchFamily="18" charset="0"/>
                <a:ea typeface="微软雅黑" pitchFamily="34" charset="-122"/>
                <a:cs typeface="Times New Roman" pitchFamily="18" charset="0"/>
              </a:rPr>
              <a:t>v,w</a:t>
            </a:r>
            <a:r>
              <a:rPr lang="en-US" altLang="zh-CN" sz="2000" i="1" dirty="0" smtClean="0">
                <a:latin typeface="Times New Roman" pitchFamily="18" charset="0"/>
                <a:ea typeface="微软雅黑" pitchFamily="34" charset="-122"/>
                <a:cs typeface="Times New Roman" pitchFamily="18" charset="0"/>
              </a:rPr>
              <a:t>&gt;</a:t>
            </a:r>
            <a:r>
              <a:rPr lang="en-US" altLang="zh-CN" sz="2000" dirty="0" smtClean="0">
                <a:latin typeface="Times New Roman" pitchFamily="18" charset="0"/>
                <a:ea typeface="微软雅黑" pitchFamily="34" charset="-122"/>
                <a:cs typeface="Times New Roman" pitchFamily="18" charset="0"/>
              </a:rPr>
              <a:t>:</a:t>
            </a:r>
          </a:p>
        </p:txBody>
      </p:sp>
      <p:sp>
        <p:nvSpPr>
          <p:cNvPr id="16" name="TextBox 15"/>
          <p:cNvSpPr txBox="1"/>
          <p:nvPr/>
        </p:nvSpPr>
        <p:spPr>
          <a:xfrm>
            <a:off x="611560" y="4154304"/>
            <a:ext cx="8208912" cy="2246769"/>
          </a:xfrm>
          <a:prstGeom prst="rect">
            <a:avLst/>
          </a:prstGeom>
          <a:noFill/>
        </p:spPr>
        <p:txBody>
          <a:bodyPr wrap="square" rtlCol="0">
            <a:spAutoFit/>
          </a:bodyPr>
          <a:lstStyle/>
          <a:p>
            <a:pPr marL="1200150" lvl="2" indent="-285750">
              <a:buFont typeface="Arial" pitchFamily="34" charset="0"/>
              <a:buChar char="•"/>
            </a:pPr>
            <a:r>
              <a:rPr lang="en-US" altLang="zh-CN" sz="2000" u="sng" dirty="0" smtClean="0">
                <a:latin typeface="Times New Roman" pitchFamily="18" charset="0"/>
                <a:ea typeface="微软雅黑" pitchFamily="34" charset="-122"/>
                <a:cs typeface="Times New Roman" pitchFamily="18" charset="0"/>
              </a:rPr>
              <a:t>Driving time</a:t>
            </a:r>
            <a:r>
              <a:rPr lang="en-US" altLang="zh-CN" sz="2000" dirty="0" smtClean="0">
                <a:latin typeface="Times New Roman" pitchFamily="18" charset="0"/>
                <a:ea typeface="微软雅黑" pitchFamily="34" charset="-122"/>
                <a:cs typeface="Times New Roman" pitchFamily="18" charset="0"/>
              </a:rPr>
              <a:t>: just the distance divides the max speed</a:t>
            </a:r>
          </a:p>
          <a:p>
            <a:pPr marL="1200150" lvl="2" indent="-285750">
              <a:buFont typeface="Arial" pitchFamily="34" charset="0"/>
              <a:buChar char="•"/>
            </a:pPr>
            <a:r>
              <a:rPr lang="en-US" altLang="zh-CN" sz="2000" u="sng" dirty="0" smtClean="0">
                <a:latin typeface="Times New Roman" pitchFamily="18" charset="0"/>
                <a:ea typeface="微软雅黑" pitchFamily="34" charset="-122"/>
                <a:cs typeface="Times New Roman" pitchFamily="18" charset="0"/>
              </a:rPr>
              <a:t>Waiting time</a:t>
            </a:r>
            <a:r>
              <a:rPr lang="en-US" altLang="zh-CN" sz="2000" dirty="0" smtClean="0">
                <a:latin typeface="Times New Roman" pitchFamily="18" charset="0"/>
                <a:ea typeface="微软雅黑" pitchFamily="34" charset="-122"/>
                <a:cs typeface="Times New Roman" pitchFamily="18" charset="0"/>
              </a:rPr>
              <a:t>: mainly the time for waiting red lights</a:t>
            </a:r>
          </a:p>
          <a:p>
            <a:pPr marL="1657350" lvl="3"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With the  red light time, we need to estimate  the number of red lights the vehicle is expected to wait</a:t>
            </a:r>
          </a:p>
          <a:p>
            <a:pPr marL="1657350" lvl="3"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Number of red lights to wait = (the traffic volume ahead) / (the traffic volume one green light can release)</a:t>
            </a:r>
          </a:p>
          <a:p>
            <a:pPr marL="285750" indent="-285750">
              <a:buFont typeface="Arial" pitchFamily="34" charset="0"/>
              <a:buChar char="•"/>
            </a:pPr>
            <a:endParaRPr lang="en-US" altLang="zh-CN" sz="2000" dirty="0" smtClean="0">
              <a:latin typeface="Times New Roman" pitchFamily="18" charset="0"/>
              <a:ea typeface="微软雅黑" pitchFamily="34" charset="-122"/>
              <a:cs typeface="Times New Roman" pitchFamily="18" charset="0"/>
            </a:endParaRPr>
          </a:p>
        </p:txBody>
      </p:sp>
      <p:pic>
        <p:nvPicPr>
          <p:cNvPr id="54274" name="Picture 2" descr="D:\UnderGraduate\Courses_UG\毕设\羊\paper\WCNC'14 slides\driving.jpg"/>
          <p:cNvPicPr>
            <a:picLocks noChangeAspect="1" noChangeArrowheads="1"/>
          </p:cNvPicPr>
          <p:nvPr/>
        </p:nvPicPr>
        <p:blipFill>
          <a:blip r:embed="rId3" cstate="print"/>
          <a:srcRect/>
          <a:stretch>
            <a:fillRect/>
          </a:stretch>
        </p:blipFill>
        <p:spPr bwMode="auto">
          <a:xfrm>
            <a:off x="3419872" y="2020777"/>
            <a:ext cx="2448272" cy="1629215"/>
          </a:xfrm>
          <a:prstGeom prst="rect">
            <a:avLst/>
          </a:prstGeom>
          <a:noFill/>
        </p:spPr>
      </p:pic>
      <p:pic>
        <p:nvPicPr>
          <p:cNvPr id="54275" name="Picture 3" descr="D:\UnderGraduate\Courses_UG\毕设\羊\paper\WCNC'14 slides\car_red_light.jpg"/>
          <p:cNvPicPr>
            <a:picLocks noChangeAspect="1" noChangeArrowheads="1"/>
          </p:cNvPicPr>
          <p:nvPr/>
        </p:nvPicPr>
        <p:blipFill>
          <a:blip r:embed="rId4" cstate="print"/>
          <a:srcRect/>
          <a:stretch>
            <a:fillRect/>
          </a:stretch>
        </p:blipFill>
        <p:spPr bwMode="auto">
          <a:xfrm>
            <a:off x="6444207" y="2020778"/>
            <a:ext cx="2330521" cy="1624246"/>
          </a:xfrm>
          <a:prstGeom prst="rect">
            <a:avLst/>
          </a:prstGeom>
          <a:noFill/>
        </p:spPr>
      </p:pic>
      <p:sp>
        <p:nvSpPr>
          <p:cNvPr id="11" name="TextBox 10"/>
          <p:cNvSpPr txBox="1"/>
          <p:nvPr/>
        </p:nvSpPr>
        <p:spPr>
          <a:xfrm>
            <a:off x="3491880" y="3717032"/>
            <a:ext cx="2304256" cy="400110"/>
          </a:xfrm>
          <a:prstGeom prst="rect">
            <a:avLst/>
          </a:prstGeom>
          <a:noFill/>
        </p:spPr>
        <p:txBody>
          <a:bodyPr wrap="square" rtlCol="0">
            <a:spAutoFit/>
          </a:bodyPr>
          <a:lstStyle/>
          <a:p>
            <a:pPr algn="ctr"/>
            <a:r>
              <a:rPr lang="en-US" altLang="zh-CN" sz="2000" dirty="0" smtClean="0">
                <a:latin typeface="Times New Roman" pitchFamily="18" charset="0"/>
                <a:ea typeface="微软雅黑" pitchFamily="34" charset="-122"/>
                <a:cs typeface="Times New Roman" pitchFamily="18" charset="0"/>
              </a:rPr>
              <a:t>driving time </a:t>
            </a:r>
            <a:r>
              <a:rPr lang="en-US" altLang="zh-CN" sz="2000" i="1" dirty="0" smtClean="0">
                <a:latin typeface="Times New Roman" pitchFamily="18" charset="0"/>
                <a:ea typeface="微软雅黑" pitchFamily="34" charset="-122"/>
                <a:cs typeface="Times New Roman" pitchFamily="18" charset="0"/>
              </a:rPr>
              <a:t>D(u, v)</a:t>
            </a:r>
            <a:endParaRPr lang="zh-CN" altLang="en-US" sz="2000" i="1" dirty="0" smtClean="0">
              <a:latin typeface="Times New Roman" pitchFamily="18" charset="0"/>
              <a:ea typeface="微软雅黑" pitchFamily="34" charset="-122"/>
              <a:cs typeface="Times New Roman" pitchFamily="18" charset="0"/>
            </a:endParaRPr>
          </a:p>
        </p:txBody>
      </p:sp>
      <p:sp>
        <p:nvSpPr>
          <p:cNvPr id="12" name="TextBox 11"/>
          <p:cNvSpPr txBox="1"/>
          <p:nvPr/>
        </p:nvSpPr>
        <p:spPr>
          <a:xfrm>
            <a:off x="6372200" y="3717032"/>
            <a:ext cx="2592288" cy="400110"/>
          </a:xfrm>
          <a:prstGeom prst="rect">
            <a:avLst/>
          </a:prstGeom>
          <a:noFill/>
        </p:spPr>
        <p:txBody>
          <a:bodyPr wrap="square" rtlCol="0">
            <a:spAutoFit/>
          </a:bodyPr>
          <a:lstStyle/>
          <a:p>
            <a:pPr algn="ctr"/>
            <a:r>
              <a:rPr lang="en-US" altLang="zh-CN" sz="2000" dirty="0" smtClean="0">
                <a:latin typeface="Times New Roman" pitchFamily="18" charset="0"/>
                <a:ea typeface="微软雅黑" pitchFamily="34" charset="-122"/>
                <a:cs typeface="Times New Roman" pitchFamily="18" charset="0"/>
              </a:rPr>
              <a:t>waiting time </a:t>
            </a:r>
            <a:r>
              <a:rPr lang="en-US" altLang="zh-CN" sz="2000" i="1" dirty="0" smtClean="0">
                <a:latin typeface="Times New Roman" pitchFamily="18" charset="0"/>
                <a:ea typeface="微软雅黑" pitchFamily="34" charset="-122"/>
                <a:cs typeface="Times New Roman" pitchFamily="18" charset="0"/>
              </a:rPr>
              <a:t>W(u, v, w)</a:t>
            </a:r>
            <a:endParaRPr lang="zh-CN" altLang="en-US" sz="2000" i="1" dirty="0" smtClean="0">
              <a:latin typeface="Times New Roman" pitchFamily="18" charset="0"/>
              <a:ea typeface="微软雅黑" pitchFamily="34" charset="-122"/>
              <a:cs typeface="Times New Roman" pitchFamily="18" charset="0"/>
            </a:endParaRPr>
          </a:p>
        </p:txBody>
      </p:sp>
      <p:sp>
        <p:nvSpPr>
          <p:cNvPr id="13" name="TextBox 12"/>
          <p:cNvSpPr txBox="1"/>
          <p:nvPr/>
        </p:nvSpPr>
        <p:spPr>
          <a:xfrm>
            <a:off x="5796136" y="2708920"/>
            <a:ext cx="648072" cy="707886"/>
          </a:xfrm>
          <a:prstGeom prst="rect">
            <a:avLst/>
          </a:prstGeom>
          <a:noFill/>
        </p:spPr>
        <p:txBody>
          <a:bodyPr wrap="square" rtlCol="0">
            <a:spAutoFit/>
          </a:bodyPr>
          <a:lstStyle/>
          <a:p>
            <a:pPr algn="ctr"/>
            <a:r>
              <a:rPr lang="en-US" altLang="zh-CN" sz="4000" dirty="0" smtClean="0">
                <a:latin typeface="Times New Roman" pitchFamily="18" charset="0"/>
                <a:ea typeface="微软雅黑" pitchFamily="34" charset="-122"/>
                <a:cs typeface="Times New Roman" pitchFamily="18" charset="0"/>
              </a:rPr>
              <a:t>+</a:t>
            </a:r>
            <a:endParaRPr lang="zh-CN" altLang="en-US" sz="4000" dirty="0">
              <a:latin typeface="Times New Roman" pitchFamily="18" charset="0"/>
              <a:cs typeface="Times New Roman" pitchFamily="18" charset="0"/>
            </a:endParaRPr>
          </a:p>
        </p:txBody>
      </p:sp>
      <p:sp>
        <p:nvSpPr>
          <p:cNvPr id="15" name="TextBox 14"/>
          <p:cNvSpPr txBox="1"/>
          <p:nvPr/>
        </p:nvSpPr>
        <p:spPr>
          <a:xfrm>
            <a:off x="1043608" y="2708920"/>
            <a:ext cx="1944216" cy="707886"/>
          </a:xfrm>
          <a:prstGeom prst="rect">
            <a:avLst/>
          </a:prstGeom>
          <a:noFill/>
        </p:spPr>
        <p:txBody>
          <a:bodyPr wrap="square" rtlCol="0">
            <a:spAutoFit/>
          </a:bodyPr>
          <a:lstStyle/>
          <a:p>
            <a:pPr algn="ctr"/>
            <a:r>
              <a:rPr lang="en-US" altLang="zh-CN" sz="2000" dirty="0" smtClean="0">
                <a:latin typeface="Times New Roman" pitchFamily="18" charset="0"/>
                <a:ea typeface="微软雅黑" pitchFamily="34" charset="-122"/>
                <a:cs typeface="Times New Roman" pitchFamily="18" charset="0"/>
              </a:rPr>
              <a:t>The travel time</a:t>
            </a:r>
          </a:p>
          <a:p>
            <a:pPr algn="ctr"/>
            <a:r>
              <a:rPr lang="en-US" altLang="zh-CN" sz="2000" i="1" dirty="0" smtClean="0">
                <a:latin typeface="Times New Roman" pitchFamily="18" charset="0"/>
                <a:ea typeface="微软雅黑" pitchFamily="34" charset="-122"/>
                <a:cs typeface="Times New Roman" pitchFamily="18" charset="0"/>
              </a:rPr>
              <a:t>T(&lt;</a:t>
            </a:r>
            <a:r>
              <a:rPr lang="en-US" altLang="zh-CN" sz="2000" i="1" dirty="0" err="1" smtClean="0">
                <a:latin typeface="Times New Roman" pitchFamily="18" charset="0"/>
                <a:ea typeface="微软雅黑" pitchFamily="34" charset="-122"/>
                <a:cs typeface="Times New Roman" pitchFamily="18" charset="0"/>
              </a:rPr>
              <a:t>u,v,w</a:t>
            </a:r>
            <a:r>
              <a:rPr lang="en-US" altLang="zh-CN" sz="2000" i="1" dirty="0" smtClean="0">
                <a:latin typeface="Times New Roman" pitchFamily="18" charset="0"/>
                <a:ea typeface="微软雅黑" pitchFamily="34" charset="-122"/>
                <a:cs typeface="Times New Roman" pitchFamily="18" charset="0"/>
              </a:rPr>
              <a:t>&gt;)</a:t>
            </a:r>
            <a:endParaRPr lang="zh-CN" altLang="en-US" sz="2000" i="1" dirty="0" smtClean="0">
              <a:latin typeface="Times New Roman" pitchFamily="18" charset="0"/>
              <a:ea typeface="微软雅黑" pitchFamily="34" charset="-122"/>
              <a:cs typeface="Times New Roman" pitchFamily="18" charset="0"/>
            </a:endParaRPr>
          </a:p>
        </p:txBody>
      </p:sp>
      <p:sp>
        <p:nvSpPr>
          <p:cNvPr id="17" name="TextBox 16"/>
          <p:cNvSpPr txBox="1"/>
          <p:nvPr/>
        </p:nvSpPr>
        <p:spPr>
          <a:xfrm>
            <a:off x="2771800" y="2708920"/>
            <a:ext cx="648072" cy="707886"/>
          </a:xfrm>
          <a:prstGeom prst="rect">
            <a:avLst/>
          </a:prstGeom>
          <a:noFill/>
        </p:spPr>
        <p:txBody>
          <a:bodyPr wrap="square" rtlCol="0">
            <a:spAutoFit/>
          </a:bodyPr>
          <a:lstStyle/>
          <a:p>
            <a:pPr algn="ctr"/>
            <a:r>
              <a:rPr lang="en-US" altLang="zh-CN" sz="4000" dirty="0" smtClean="0">
                <a:latin typeface="Times New Roman" pitchFamily="18" charset="0"/>
                <a:ea typeface="微软雅黑" pitchFamily="34" charset="-122"/>
                <a:cs typeface="Times New Roman" pitchFamily="18" charset="0"/>
              </a:rPr>
              <a:t>=</a:t>
            </a:r>
            <a:endParaRPr lang="zh-CN" altLang="en-US" sz="4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nodeType="clickEffect">
                                  <p:stCondLst>
                                    <p:cond delay="0"/>
                                  </p:stCondLst>
                                  <p:childTnLst>
                                    <p:set>
                                      <p:cBhvr>
                                        <p:cTn id="25" dur="1" fill="hold">
                                          <p:stCondLst>
                                            <p:cond delay="0"/>
                                          </p:stCondLst>
                                        </p:cTn>
                                        <p:tgtEl>
                                          <p:spTgt spid="54274"/>
                                        </p:tgtEl>
                                        <p:attrNameLst>
                                          <p:attrName>style.visibility</p:attrName>
                                        </p:attrNameLst>
                                      </p:cBhvr>
                                      <p:to>
                                        <p:strVal val="visible"/>
                                      </p:to>
                                    </p:set>
                                    <p:animEffect transition="in" filter="fade">
                                      <p:cBhvr>
                                        <p:cTn id="26" dur="1000"/>
                                        <p:tgtEl>
                                          <p:spTgt spid="54274"/>
                                        </p:tgtEl>
                                      </p:cBhvr>
                                    </p:animEffect>
                                    <p:anim calcmode="lin" valueType="num">
                                      <p:cBhvr>
                                        <p:cTn id="27" dur="1000" fill="hold"/>
                                        <p:tgtEl>
                                          <p:spTgt spid="54274"/>
                                        </p:tgtEl>
                                        <p:attrNameLst>
                                          <p:attrName>ppt_x</p:attrName>
                                        </p:attrNameLst>
                                      </p:cBhvr>
                                      <p:tavLst>
                                        <p:tav tm="0">
                                          <p:val>
                                            <p:strVal val="#ppt_x"/>
                                          </p:val>
                                        </p:tav>
                                        <p:tav tm="100000">
                                          <p:val>
                                            <p:strVal val="#ppt_x"/>
                                          </p:val>
                                        </p:tav>
                                      </p:tavLst>
                                    </p:anim>
                                    <p:anim calcmode="lin" valueType="num">
                                      <p:cBhvr>
                                        <p:cTn id="28" dur="1000" fill="hold"/>
                                        <p:tgtEl>
                                          <p:spTgt spid="54274"/>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nodeType="clickEffect">
                                  <p:stCondLst>
                                    <p:cond delay="0"/>
                                  </p:stCondLst>
                                  <p:childTnLst>
                                    <p:set>
                                      <p:cBhvr>
                                        <p:cTn id="44" dur="1" fill="hold">
                                          <p:stCondLst>
                                            <p:cond delay="0"/>
                                          </p:stCondLst>
                                        </p:cTn>
                                        <p:tgtEl>
                                          <p:spTgt spid="54275"/>
                                        </p:tgtEl>
                                        <p:attrNameLst>
                                          <p:attrName>style.visibility</p:attrName>
                                        </p:attrNameLst>
                                      </p:cBhvr>
                                      <p:to>
                                        <p:strVal val="visible"/>
                                      </p:to>
                                    </p:set>
                                    <p:animEffect transition="in" filter="fade">
                                      <p:cBhvr>
                                        <p:cTn id="45" dur="1000"/>
                                        <p:tgtEl>
                                          <p:spTgt spid="54275"/>
                                        </p:tgtEl>
                                      </p:cBhvr>
                                    </p:animEffect>
                                    <p:anim calcmode="lin" valueType="num">
                                      <p:cBhvr>
                                        <p:cTn id="46" dur="1000" fill="hold"/>
                                        <p:tgtEl>
                                          <p:spTgt spid="54275"/>
                                        </p:tgtEl>
                                        <p:attrNameLst>
                                          <p:attrName>ppt_x</p:attrName>
                                        </p:attrNameLst>
                                      </p:cBhvr>
                                      <p:tavLst>
                                        <p:tav tm="0">
                                          <p:val>
                                            <p:strVal val="#ppt_x"/>
                                          </p:val>
                                        </p:tav>
                                        <p:tav tm="100000">
                                          <p:val>
                                            <p:strVal val="#ppt_x"/>
                                          </p:val>
                                        </p:tav>
                                      </p:tavLst>
                                    </p:anim>
                                    <p:anim calcmode="lin" valueType="num">
                                      <p:cBhvr>
                                        <p:cTn id="47" dur="1000" fill="hold"/>
                                        <p:tgtEl>
                                          <p:spTgt spid="54275"/>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1000"/>
                                        <p:tgtEl>
                                          <p:spTgt spid="12"/>
                                        </p:tgtEl>
                                      </p:cBhvr>
                                    </p:animEffect>
                                    <p:anim calcmode="lin" valueType="num">
                                      <p:cBhvr>
                                        <p:cTn id="51" dur="1000" fill="hold"/>
                                        <p:tgtEl>
                                          <p:spTgt spid="12"/>
                                        </p:tgtEl>
                                        <p:attrNameLst>
                                          <p:attrName>ppt_x</p:attrName>
                                        </p:attrNameLst>
                                      </p:cBhvr>
                                      <p:tavLst>
                                        <p:tav tm="0">
                                          <p:val>
                                            <p:strVal val="#ppt_x"/>
                                          </p:val>
                                        </p:tav>
                                        <p:tav tm="100000">
                                          <p:val>
                                            <p:strVal val="#ppt_x"/>
                                          </p:val>
                                        </p:tav>
                                      </p:tavLst>
                                    </p:anim>
                                    <p:anim calcmode="lin" valueType="num">
                                      <p:cBhvr>
                                        <p:cTn id="5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7"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1000"/>
                                        <p:tgtEl>
                                          <p:spTgt spid="16"/>
                                        </p:tgtEl>
                                      </p:cBhvr>
                                    </p:animEffect>
                                    <p:anim calcmode="lin" valueType="num">
                                      <p:cBhvr>
                                        <p:cTn id="58" dur="1000" fill="hold"/>
                                        <p:tgtEl>
                                          <p:spTgt spid="16"/>
                                        </p:tgtEl>
                                        <p:attrNameLst>
                                          <p:attrName>ppt_x</p:attrName>
                                        </p:attrNameLst>
                                      </p:cBhvr>
                                      <p:tavLst>
                                        <p:tav tm="0">
                                          <p:val>
                                            <p:strVal val="#ppt_x"/>
                                          </p:val>
                                        </p:tav>
                                        <p:tav tm="100000">
                                          <p:val>
                                            <p:strVal val="#ppt_x"/>
                                          </p:val>
                                        </p:tav>
                                      </p:tavLst>
                                    </p:anim>
                                    <p:anim calcmode="lin" valueType="num">
                                      <p:cBhvr>
                                        <p:cTn id="5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1" grpId="0"/>
      <p:bldP spid="12" grpId="0"/>
      <p:bldP spid="13" grpId="0"/>
      <p:bldP spid="15"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Our Solutions</a:t>
            </a:r>
          </a:p>
        </p:txBody>
      </p:sp>
      <p:sp>
        <p:nvSpPr>
          <p:cNvPr id="14" name="TextBox 13"/>
          <p:cNvSpPr txBox="1"/>
          <p:nvPr/>
        </p:nvSpPr>
        <p:spPr>
          <a:xfrm>
            <a:off x="611560" y="1196752"/>
            <a:ext cx="8208912" cy="400110"/>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Baseline Routing </a:t>
            </a:r>
            <a:r>
              <a:rPr lang="en-US" altLang="zh-CN" sz="2000" dirty="0" smtClean="0">
                <a:latin typeface="Times New Roman" pitchFamily="18" charset="0"/>
                <a:ea typeface="微软雅黑" pitchFamily="34" charset="-122"/>
                <a:cs typeface="Times New Roman" pitchFamily="18" charset="0"/>
              </a:rPr>
              <a:t>Algorithm</a:t>
            </a:r>
            <a:endParaRPr lang="en-US" altLang="zh-CN" sz="2000" dirty="0" smtClean="0">
              <a:latin typeface="Times New Roman" pitchFamily="18" charset="0"/>
              <a:ea typeface="微软雅黑" pitchFamily="34" charset="-122"/>
              <a:cs typeface="Times New Roman" pitchFamily="18" charset="0"/>
            </a:endParaRPr>
          </a:p>
        </p:txBody>
      </p:sp>
      <p:sp>
        <p:nvSpPr>
          <p:cNvPr id="7" name="TextBox 6"/>
          <p:cNvSpPr txBox="1"/>
          <p:nvPr/>
        </p:nvSpPr>
        <p:spPr>
          <a:xfrm>
            <a:off x="611560" y="1484784"/>
            <a:ext cx="8208912" cy="707886"/>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For comparison</a:t>
            </a:r>
            <a:r>
              <a:rPr lang="en-US" altLang="zh-CN" sz="2000" dirty="0" smtClean="0">
                <a:latin typeface="Times New Roman" pitchFamily="18" charset="0"/>
                <a:ea typeface="微软雅黑" pitchFamily="34" charset="-122"/>
                <a:cs typeface="Times New Roman" pitchFamily="18" charset="0"/>
              </a:rPr>
              <a:t>, we need </a:t>
            </a:r>
            <a:r>
              <a:rPr lang="en-US" altLang="zh-CN" sz="2000" dirty="0" smtClean="0">
                <a:latin typeface="Times New Roman" pitchFamily="18" charset="0"/>
                <a:ea typeface="微软雅黑" pitchFamily="34" charset="-122"/>
                <a:cs typeface="Times New Roman" pitchFamily="18" charset="0"/>
              </a:rPr>
              <a:t>a </a:t>
            </a:r>
            <a:r>
              <a:rPr lang="en-US" altLang="zh-CN" sz="2000" dirty="0" smtClean="0">
                <a:latin typeface="Times New Roman" pitchFamily="18" charset="0"/>
                <a:ea typeface="微软雅黑" pitchFamily="34" charset="-122"/>
                <a:cs typeface="Times New Roman" pitchFamily="18" charset="0"/>
              </a:rPr>
              <a:t>baseline algorithm </a:t>
            </a:r>
            <a:r>
              <a:rPr lang="en-US" altLang="zh-CN" sz="2000" dirty="0" smtClean="0">
                <a:latin typeface="Times New Roman" pitchFamily="18" charset="0"/>
                <a:ea typeface="微软雅黑" pitchFamily="34" charset="-122"/>
                <a:cs typeface="Times New Roman" pitchFamily="18" charset="0"/>
              </a:rPr>
              <a:t> </a:t>
            </a:r>
            <a:r>
              <a:rPr lang="en-US" altLang="zh-CN" sz="2000" dirty="0" smtClean="0">
                <a:latin typeface="Times New Roman" pitchFamily="18" charset="0"/>
                <a:ea typeface="微软雅黑" pitchFamily="34" charset="-122"/>
                <a:cs typeface="Times New Roman" pitchFamily="18" charset="0"/>
              </a:rPr>
              <a:t>similar  to routing without </a:t>
            </a:r>
            <a:r>
              <a:rPr lang="en-US" altLang="zh-CN" sz="2000" dirty="0" smtClean="0">
                <a:latin typeface="Times New Roman" pitchFamily="18" charset="0"/>
                <a:ea typeface="微软雅黑" pitchFamily="34" charset="-122"/>
                <a:cs typeface="Times New Roman" pitchFamily="18" charset="0"/>
              </a:rPr>
              <a:t>any route </a:t>
            </a:r>
            <a:r>
              <a:rPr lang="en-US" altLang="zh-CN" sz="2000" dirty="0" smtClean="0">
                <a:latin typeface="Times New Roman" pitchFamily="18" charset="0"/>
                <a:ea typeface="微软雅黑" pitchFamily="34" charset="-122"/>
                <a:cs typeface="Times New Roman" pitchFamily="18" charset="0"/>
              </a:rPr>
              <a:t>guidance</a:t>
            </a:r>
            <a:endParaRPr lang="en-US" altLang="zh-CN" sz="2000" dirty="0" smtClean="0">
              <a:latin typeface="Times New Roman" pitchFamily="18" charset="0"/>
              <a:ea typeface="微软雅黑" pitchFamily="34" charset="-122"/>
              <a:cs typeface="Times New Roman" pitchFamily="18" charset="0"/>
            </a:endParaRPr>
          </a:p>
        </p:txBody>
      </p:sp>
      <p:sp>
        <p:nvSpPr>
          <p:cNvPr id="8" name="TextBox 7"/>
          <p:cNvSpPr txBox="1"/>
          <p:nvPr/>
        </p:nvSpPr>
        <p:spPr>
          <a:xfrm>
            <a:off x="611560" y="2073042"/>
            <a:ext cx="8208912" cy="400110"/>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A simple solution is to </a:t>
            </a:r>
            <a:r>
              <a:rPr lang="en-US" altLang="zh-CN" sz="2000" dirty="0" smtClean="0">
                <a:latin typeface="Times New Roman" pitchFamily="18" charset="0"/>
                <a:ea typeface="微软雅黑" pitchFamily="34" charset="-122"/>
                <a:cs typeface="Times New Roman" pitchFamily="18" charset="0"/>
              </a:rPr>
              <a:t>randomly selecting routes from </a:t>
            </a:r>
            <a:r>
              <a:rPr lang="en-US" altLang="zh-CN" sz="2000" i="1" dirty="0" smtClean="0">
                <a:latin typeface="Times New Roman" pitchFamily="18" charset="0"/>
                <a:ea typeface="微软雅黑" pitchFamily="34" charset="-122"/>
                <a:cs typeface="Times New Roman" pitchFamily="18" charset="0"/>
              </a:rPr>
              <a:t>s </a:t>
            </a:r>
            <a:r>
              <a:rPr lang="en-US" altLang="zh-CN" sz="2000" dirty="0" smtClean="0">
                <a:latin typeface="Times New Roman" pitchFamily="18" charset="0"/>
                <a:ea typeface="微软雅黑" pitchFamily="34" charset="-122"/>
                <a:cs typeface="Times New Roman" pitchFamily="18" charset="0"/>
              </a:rPr>
              <a:t>to </a:t>
            </a:r>
            <a:r>
              <a:rPr lang="en-US" altLang="zh-CN" sz="2000" i="1" dirty="0" smtClean="0">
                <a:latin typeface="Times New Roman" pitchFamily="18" charset="0"/>
                <a:ea typeface="微软雅黑" pitchFamily="34" charset="-122"/>
                <a:cs typeface="Times New Roman" pitchFamily="18" charset="0"/>
              </a:rPr>
              <a:t>d</a:t>
            </a:r>
            <a:r>
              <a:rPr lang="en-US" altLang="zh-CN" sz="2000" dirty="0" smtClean="0">
                <a:latin typeface="Times New Roman" pitchFamily="18" charset="0"/>
                <a:ea typeface="微软雅黑" pitchFamily="34" charset="-122"/>
                <a:cs typeface="Times New Roman" pitchFamily="18" charset="0"/>
              </a:rPr>
              <a:t> </a:t>
            </a:r>
            <a:r>
              <a:rPr lang="en-US" altLang="zh-CN" sz="2000" dirty="0" smtClean="0">
                <a:latin typeface="Times New Roman" pitchFamily="18" charset="0"/>
                <a:ea typeface="微软雅黑" pitchFamily="34" charset="-122"/>
                <a:cs typeface="Times New Roman" pitchFamily="18" charset="0"/>
              </a:rPr>
              <a:t>uniformly</a:t>
            </a:r>
          </a:p>
        </p:txBody>
      </p:sp>
      <p:sp>
        <p:nvSpPr>
          <p:cNvPr id="9" name="TextBox 8"/>
          <p:cNvSpPr txBox="1"/>
          <p:nvPr/>
        </p:nvSpPr>
        <p:spPr>
          <a:xfrm>
            <a:off x="611560" y="4089266"/>
            <a:ext cx="8208912" cy="707886"/>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C</a:t>
            </a:r>
            <a:r>
              <a:rPr lang="en-US" altLang="zh-CN" sz="2000" dirty="0" smtClean="0">
                <a:latin typeface="Times New Roman" pitchFamily="18" charset="0"/>
                <a:ea typeface="微软雅黑" pitchFamily="34" charset="-122"/>
                <a:cs typeface="Times New Roman" pitchFamily="18" charset="0"/>
              </a:rPr>
              <a:t>ombines </a:t>
            </a:r>
            <a:r>
              <a:rPr lang="en-US" altLang="zh-CN" sz="2000" dirty="0" smtClean="0">
                <a:latin typeface="Times New Roman" pitchFamily="18" charset="0"/>
                <a:ea typeface="微软雅黑" pitchFamily="34" charset="-122"/>
                <a:cs typeface="Times New Roman" pitchFamily="18" charset="0"/>
              </a:rPr>
              <a:t>the proximity to the shortest path and imperfection of human </a:t>
            </a:r>
            <a:r>
              <a:rPr lang="en-US" altLang="zh-CN" sz="2000" dirty="0" smtClean="0">
                <a:latin typeface="Times New Roman" pitchFamily="18" charset="0"/>
                <a:ea typeface="微软雅黑" pitchFamily="34" charset="-122"/>
                <a:cs typeface="Times New Roman" pitchFamily="18" charset="0"/>
              </a:rPr>
              <a:t>beings: </a:t>
            </a:r>
            <a:r>
              <a:rPr lang="en-US" altLang="zh-CN" sz="2000" i="1" dirty="0" smtClean="0">
                <a:latin typeface="Times New Roman" pitchFamily="18" charset="0"/>
                <a:ea typeface="微软雅黑" pitchFamily="34" charset="-122"/>
                <a:cs typeface="Times New Roman" pitchFamily="18" charset="0"/>
              </a:rPr>
              <a:t>random </a:t>
            </a:r>
            <a:r>
              <a:rPr lang="en-US" altLang="zh-CN" sz="2000" i="1" dirty="0" smtClean="0">
                <a:latin typeface="Times New Roman" pitchFamily="18" charset="0"/>
                <a:ea typeface="微软雅黑" pitchFamily="34" charset="-122"/>
                <a:cs typeface="Times New Roman" pitchFamily="18" charset="0"/>
              </a:rPr>
              <a:t>routing decisions made by some local taxi drivers</a:t>
            </a:r>
          </a:p>
        </p:txBody>
      </p:sp>
      <p:pic>
        <p:nvPicPr>
          <p:cNvPr id="1026" name="Picture 2"/>
          <p:cNvPicPr>
            <a:picLocks noChangeAspect="1" noChangeArrowheads="1"/>
          </p:cNvPicPr>
          <p:nvPr/>
        </p:nvPicPr>
        <p:blipFill>
          <a:blip r:embed="rId3" cstate="print"/>
          <a:srcRect/>
          <a:stretch>
            <a:fillRect/>
          </a:stretch>
        </p:blipFill>
        <p:spPr bwMode="auto">
          <a:xfrm>
            <a:off x="1835696" y="4821109"/>
            <a:ext cx="5436096" cy="2064275"/>
          </a:xfrm>
          <a:prstGeom prst="rect">
            <a:avLst/>
          </a:prstGeom>
          <a:noFill/>
          <a:ln w="9525">
            <a:noFill/>
            <a:miter lim="800000"/>
            <a:headEnd/>
            <a:tailEnd/>
          </a:ln>
        </p:spPr>
      </p:pic>
      <p:grpSp>
        <p:nvGrpSpPr>
          <p:cNvPr id="28" name="组合 27"/>
          <p:cNvGrpSpPr/>
          <p:nvPr/>
        </p:nvGrpSpPr>
        <p:grpSpPr>
          <a:xfrm>
            <a:off x="2915816" y="5837202"/>
            <a:ext cx="3312368" cy="760150"/>
            <a:chOff x="2915816" y="5765194"/>
            <a:chExt cx="3312368" cy="760150"/>
          </a:xfrm>
        </p:grpSpPr>
        <p:cxnSp>
          <p:nvCxnSpPr>
            <p:cNvPr id="17" name="直接连接符 16"/>
            <p:cNvCxnSpPr/>
            <p:nvPr/>
          </p:nvCxnSpPr>
          <p:spPr>
            <a:xfrm>
              <a:off x="2915816" y="5805264"/>
              <a:ext cx="720080" cy="0"/>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3635896" y="5805264"/>
              <a:ext cx="0" cy="720080"/>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3635896" y="6525344"/>
              <a:ext cx="1656184" cy="0"/>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flipV="1">
              <a:off x="3851920" y="5805264"/>
              <a:ext cx="1440160" cy="720080"/>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3851920" y="5805264"/>
              <a:ext cx="2376264" cy="0"/>
            </a:xfrm>
            <a:prstGeom prst="line">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580112" y="5765194"/>
              <a:ext cx="360040" cy="400110"/>
            </a:xfrm>
            <a:prstGeom prst="rect">
              <a:avLst/>
            </a:prstGeom>
            <a:noFill/>
          </p:spPr>
          <p:txBody>
            <a:bodyPr wrap="square" rtlCol="0">
              <a:spAutoFit/>
            </a:bodyPr>
            <a:lstStyle/>
            <a:p>
              <a:r>
                <a:rPr lang="en-US" altLang="zh-CN" sz="2000" b="1" dirty="0" smtClean="0">
                  <a:solidFill>
                    <a:srgbClr val="FF0000"/>
                  </a:solidFill>
                  <a:latin typeface="Times New Roman" pitchFamily="18" charset="0"/>
                  <a:cs typeface="Times New Roman" pitchFamily="18" charset="0"/>
                </a:rPr>
                <a:t>1</a:t>
              </a:r>
              <a:endParaRPr lang="zh-CN" altLang="en-US" sz="2000" b="1" dirty="0">
                <a:solidFill>
                  <a:srgbClr val="FF0000"/>
                </a:solidFill>
                <a:latin typeface="Times New Roman" pitchFamily="18" charset="0"/>
                <a:cs typeface="Times New Roman" pitchFamily="18" charset="0"/>
              </a:endParaRPr>
            </a:p>
          </p:txBody>
        </p:sp>
      </p:grpSp>
      <p:grpSp>
        <p:nvGrpSpPr>
          <p:cNvPr id="37" name="组合 36"/>
          <p:cNvGrpSpPr/>
          <p:nvPr/>
        </p:nvGrpSpPr>
        <p:grpSpPr>
          <a:xfrm>
            <a:off x="2699792" y="4829090"/>
            <a:ext cx="3672408" cy="760150"/>
            <a:chOff x="2699792" y="4757082"/>
            <a:chExt cx="3672408" cy="760150"/>
          </a:xfrm>
        </p:grpSpPr>
        <p:cxnSp>
          <p:nvCxnSpPr>
            <p:cNvPr id="29" name="直接连接符 28"/>
            <p:cNvCxnSpPr/>
            <p:nvPr/>
          </p:nvCxnSpPr>
          <p:spPr>
            <a:xfrm flipV="1">
              <a:off x="2699792" y="4797152"/>
              <a:ext cx="1008112" cy="720080"/>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3707904" y="4797152"/>
              <a:ext cx="1800200" cy="0"/>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508104" y="4797152"/>
              <a:ext cx="864096" cy="648072"/>
            </a:xfrm>
            <a:prstGeom prst="line">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940152" y="4757082"/>
              <a:ext cx="360040" cy="400110"/>
            </a:xfrm>
            <a:prstGeom prst="rect">
              <a:avLst/>
            </a:prstGeom>
            <a:noFill/>
          </p:spPr>
          <p:txBody>
            <a:bodyPr wrap="square" rtlCol="0">
              <a:spAutoFit/>
            </a:bodyPr>
            <a:lstStyle/>
            <a:p>
              <a:r>
                <a:rPr lang="en-US" altLang="zh-CN" sz="2000" b="1" dirty="0" smtClean="0">
                  <a:solidFill>
                    <a:srgbClr val="FF0000"/>
                  </a:solidFill>
                  <a:latin typeface="Times New Roman" pitchFamily="18" charset="0"/>
                  <a:cs typeface="Times New Roman" pitchFamily="18" charset="0"/>
                </a:rPr>
                <a:t>2</a:t>
              </a:r>
              <a:endParaRPr lang="zh-CN" altLang="en-US" sz="2000" b="1" dirty="0">
                <a:solidFill>
                  <a:srgbClr val="FF0000"/>
                </a:solidFill>
                <a:latin typeface="Times New Roman" pitchFamily="18" charset="0"/>
                <a:cs typeface="Times New Roman" pitchFamily="18" charset="0"/>
              </a:endParaRPr>
            </a:p>
          </p:txBody>
        </p:sp>
      </p:grpSp>
      <p:grpSp>
        <p:nvGrpSpPr>
          <p:cNvPr id="47" name="组合 46"/>
          <p:cNvGrpSpPr/>
          <p:nvPr/>
        </p:nvGrpSpPr>
        <p:grpSpPr>
          <a:xfrm>
            <a:off x="2852192" y="5021560"/>
            <a:ext cx="3303984" cy="720080"/>
            <a:chOff x="2852192" y="4949552"/>
            <a:chExt cx="3303984" cy="720080"/>
          </a:xfrm>
        </p:grpSpPr>
        <p:cxnSp>
          <p:nvCxnSpPr>
            <p:cNvPr id="38" name="直接连接符 37"/>
            <p:cNvCxnSpPr/>
            <p:nvPr/>
          </p:nvCxnSpPr>
          <p:spPr>
            <a:xfrm flipV="1">
              <a:off x="2852192" y="4949552"/>
              <a:ext cx="1008112" cy="720080"/>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3779912" y="5013176"/>
              <a:ext cx="1584176" cy="0"/>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a:off x="3923928" y="5013176"/>
              <a:ext cx="1440160" cy="576064"/>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H="1">
              <a:off x="3923928" y="5589240"/>
              <a:ext cx="2232248" cy="0"/>
            </a:xfrm>
            <a:prstGeom prst="line">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5364088" y="5189130"/>
              <a:ext cx="360040" cy="400110"/>
            </a:xfrm>
            <a:prstGeom prst="rect">
              <a:avLst/>
            </a:prstGeom>
            <a:noFill/>
          </p:spPr>
          <p:txBody>
            <a:bodyPr wrap="square" rtlCol="0">
              <a:spAutoFit/>
            </a:bodyPr>
            <a:lstStyle/>
            <a:p>
              <a:r>
                <a:rPr lang="en-US" altLang="zh-CN" sz="2000" b="1" dirty="0" smtClean="0">
                  <a:solidFill>
                    <a:srgbClr val="FF0000"/>
                  </a:solidFill>
                  <a:latin typeface="Times New Roman" pitchFamily="18" charset="0"/>
                  <a:cs typeface="Times New Roman" pitchFamily="18" charset="0"/>
                </a:rPr>
                <a:t>3</a:t>
              </a:r>
              <a:endParaRPr lang="zh-CN" altLang="en-US" sz="2000" b="1" dirty="0">
                <a:solidFill>
                  <a:srgbClr val="FF0000"/>
                </a:solidFill>
                <a:latin typeface="Times New Roman" pitchFamily="18" charset="0"/>
                <a:cs typeface="Times New Roman" pitchFamily="18" charset="0"/>
              </a:endParaRPr>
            </a:p>
          </p:txBody>
        </p:sp>
      </p:grpSp>
      <p:cxnSp>
        <p:nvCxnSpPr>
          <p:cNvPr id="48" name="直接连接符 47"/>
          <p:cNvCxnSpPr/>
          <p:nvPr/>
        </p:nvCxnSpPr>
        <p:spPr>
          <a:xfrm flipH="1">
            <a:off x="2915816" y="5733256"/>
            <a:ext cx="3384376" cy="0"/>
          </a:xfrm>
          <a:prstGeom prst="line">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732512" y="5733256"/>
            <a:ext cx="360040" cy="400110"/>
          </a:xfrm>
          <a:prstGeom prst="rect">
            <a:avLst/>
          </a:prstGeom>
          <a:noFill/>
        </p:spPr>
        <p:txBody>
          <a:bodyPr wrap="square" rtlCol="0">
            <a:spAutoFit/>
          </a:bodyPr>
          <a:lstStyle/>
          <a:p>
            <a:r>
              <a:rPr lang="en-US" altLang="zh-CN" sz="2000" b="1" dirty="0" smtClean="0">
                <a:solidFill>
                  <a:srgbClr val="FF0000"/>
                </a:solidFill>
                <a:latin typeface="Times New Roman" pitchFamily="18" charset="0"/>
                <a:cs typeface="Times New Roman" pitchFamily="18" charset="0"/>
              </a:rPr>
              <a:t>1</a:t>
            </a:r>
            <a:endParaRPr lang="zh-CN" altLang="en-US" sz="2000" b="1" dirty="0">
              <a:solidFill>
                <a:srgbClr val="FF0000"/>
              </a:solidFill>
              <a:latin typeface="Times New Roman" pitchFamily="18" charset="0"/>
              <a:cs typeface="Times New Roman" pitchFamily="18" charset="0"/>
            </a:endParaRPr>
          </a:p>
        </p:txBody>
      </p:sp>
      <p:sp>
        <p:nvSpPr>
          <p:cNvPr id="51" name="TextBox 50"/>
          <p:cNvSpPr txBox="1"/>
          <p:nvPr/>
        </p:nvSpPr>
        <p:spPr>
          <a:xfrm>
            <a:off x="4283968" y="5589240"/>
            <a:ext cx="576064" cy="523220"/>
          </a:xfrm>
          <a:prstGeom prst="rect">
            <a:avLst/>
          </a:prstGeom>
          <a:noFill/>
        </p:spPr>
        <p:txBody>
          <a:bodyPr wrap="square" rtlCol="0">
            <a:spAutoFit/>
          </a:bodyPr>
          <a:lstStyle/>
          <a:p>
            <a:r>
              <a:rPr lang="en-US" altLang="zh-CN" sz="2800" b="1" dirty="0" smtClean="0">
                <a:latin typeface="Times New Roman" pitchFamily="18" charset="0"/>
                <a:cs typeface="Times New Roman" pitchFamily="18" charset="0"/>
              </a:rPr>
              <a:t>×</a:t>
            </a:r>
            <a:endParaRPr lang="zh-CN" altLang="en-US" sz="2800" b="1" dirty="0">
              <a:latin typeface="Times New Roman" pitchFamily="18" charset="0"/>
              <a:cs typeface="Times New Roman" pitchFamily="18" charset="0"/>
            </a:endParaRPr>
          </a:p>
        </p:txBody>
      </p:sp>
      <p:grpSp>
        <p:nvGrpSpPr>
          <p:cNvPr id="57" name="组合 56"/>
          <p:cNvGrpSpPr/>
          <p:nvPr/>
        </p:nvGrpSpPr>
        <p:grpSpPr>
          <a:xfrm>
            <a:off x="3671900" y="5013176"/>
            <a:ext cx="2340260" cy="720080"/>
            <a:chOff x="3671900" y="4941168"/>
            <a:chExt cx="2340260" cy="720080"/>
          </a:xfrm>
        </p:grpSpPr>
        <p:cxnSp>
          <p:nvCxnSpPr>
            <p:cNvPr id="52" name="直接连接符 51"/>
            <p:cNvCxnSpPr/>
            <p:nvPr/>
          </p:nvCxnSpPr>
          <p:spPr>
            <a:xfrm flipH="1">
              <a:off x="3671900" y="5013176"/>
              <a:ext cx="1620180" cy="648072"/>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H="1" flipV="1">
              <a:off x="5364088" y="5013176"/>
              <a:ext cx="648072" cy="504056"/>
            </a:xfrm>
            <a:prstGeom prst="line">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5580112" y="4941168"/>
              <a:ext cx="360040" cy="400110"/>
            </a:xfrm>
            <a:prstGeom prst="rect">
              <a:avLst/>
            </a:prstGeom>
            <a:noFill/>
          </p:spPr>
          <p:txBody>
            <a:bodyPr wrap="square" rtlCol="0">
              <a:spAutoFit/>
            </a:bodyPr>
            <a:lstStyle/>
            <a:p>
              <a:r>
                <a:rPr lang="en-US" altLang="zh-CN" sz="2000" b="1" dirty="0" smtClean="0">
                  <a:solidFill>
                    <a:srgbClr val="FF0000"/>
                  </a:solidFill>
                  <a:latin typeface="Times New Roman" pitchFamily="18" charset="0"/>
                  <a:cs typeface="Times New Roman" pitchFamily="18" charset="0"/>
                </a:rPr>
                <a:t>2</a:t>
              </a:r>
              <a:endParaRPr lang="zh-CN" altLang="en-US" sz="2000" b="1" dirty="0">
                <a:solidFill>
                  <a:srgbClr val="FF0000"/>
                </a:solidFill>
                <a:latin typeface="Times New Roman" pitchFamily="18" charset="0"/>
                <a:cs typeface="Times New Roman" pitchFamily="18" charset="0"/>
              </a:endParaRPr>
            </a:p>
          </p:txBody>
        </p:sp>
      </p:grpSp>
      <p:sp>
        <p:nvSpPr>
          <p:cNvPr id="58" name="TextBox 57"/>
          <p:cNvSpPr txBox="1"/>
          <p:nvPr/>
        </p:nvSpPr>
        <p:spPr>
          <a:xfrm>
            <a:off x="4427984" y="5210036"/>
            <a:ext cx="576064" cy="523220"/>
          </a:xfrm>
          <a:prstGeom prst="rect">
            <a:avLst/>
          </a:prstGeom>
          <a:noFill/>
        </p:spPr>
        <p:txBody>
          <a:bodyPr wrap="square" rtlCol="0">
            <a:spAutoFit/>
          </a:bodyPr>
          <a:lstStyle/>
          <a:p>
            <a:r>
              <a:rPr lang="en-US" altLang="zh-CN" sz="2800" b="1" dirty="0" smtClean="0">
                <a:latin typeface="Times New Roman" pitchFamily="18" charset="0"/>
                <a:cs typeface="Times New Roman" pitchFamily="18" charset="0"/>
              </a:rPr>
              <a:t>×</a:t>
            </a:r>
            <a:endParaRPr lang="zh-CN" altLang="en-US" sz="2800" b="1" dirty="0">
              <a:latin typeface="Times New Roman" pitchFamily="18" charset="0"/>
              <a:cs typeface="Times New Roman" pitchFamily="18" charset="0"/>
            </a:endParaRPr>
          </a:p>
        </p:txBody>
      </p:sp>
      <p:grpSp>
        <p:nvGrpSpPr>
          <p:cNvPr id="65" name="组合 64"/>
          <p:cNvGrpSpPr/>
          <p:nvPr/>
        </p:nvGrpSpPr>
        <p:grpSpPr>
          <a:xfrm>
            <a:off x="3707904" y="5733256"/>
            <a:ext cx="2520280" cy="904166"/>
            <a:chOff x="3707904" y="5661248"/>
            <a:chExt cx="2520280" cy="904166"/>
          </a:xfrm>
        </p:grpSpPr>
        <p:cxnSp>
          <p:nvCxnSpPr>
            <p:cNvPr id="59" name="直接连接符 58"/>
            <p:cNvCxnSpPr/>
            <p:nvPr/>
          </p:nvCxnSpPr>
          <p:spPr>
            <a:xfrm flipH="1" flipV="1">
              <a:off x="3707904" y="5661248"/>
              <a:ext cx="1728192" cy="864096"/>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flipH="1">
              <a:off x="5436096" y="5877272"/>
              <a:ext cx="792088" cy="620688"/>
            </a:xfrm>
            <a:prstGeom prst="line">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868144" y="6165304"/>
              <a:ext cx="360040" cy="400110"/>
            </a:xfrm>
            <a:prstGeom prst="rect">
              <a:avLst/>
            </a:prstGeom>
            <a:noFill/>
          </p:spPr>
          <p:txBody>
            <a:bodyPr wrap="square" rtlCol="0">
              <a:spAutoFit/>
            </a:bodyPr>
            <a:lstStyle/>
            <a:p>
              <a:r>
                <a:rPr lang="en-US" altLang="zh-CN" sz="2000" b="1" dirty="0" smtClean="0">
                  <a:solidFill>
                    <a:srgbClr val="FF0000"/>
                  </a:solidFill>
                  <a:latin typeface="Times New Roman" pitchFamily="18" charset="0"/>
                  <a:cs typeface="Times New Roman" pitchFamily="18" charset="0"/>
                </a:rPr>
                <a:t>3</a:t>
              </a:r>
              <a:endParaRPr lang="zh-CN" altLang="en-US" sz="2000" b="1" dirty="0">
                <a:solidFill>
                  <a:srgbClr val="FF0000"/>
                </a:solidFill>
                <a:latin typeface="Times New Roman" pitchFamily="18" charset="0"/>
                <a:cs typeface="Times New Roman" pitchFamily="18" charset="0"/>
              </a:endParaRPr>
            </a:p>
          </p:txBody>
        </p:sp>
      </p:grpSp>
      <p:sp>
        <p:nvSpPr>
          <p:cNvPr id="66" name="TextBox 65"/>
          <p:cNvSpPr txBox="1"/>
          <p:nvPr/>
        </p:nvSpPr>
        <p:spPr>
          <a:xfrm>
            <a:off x="611560" y="2636912"/>
            <a:ext cx="8208912" cy="1631216"/>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Thus</a:t>
            </a:r>
            <a:r>
              <a:rPr lang="en-US" altLang="zh-CN" sz="2000" dirty="0" smtClean="0">
                <a:latin typeface="Times New Roman" pitchFamily="18" charset="0"/>
                <a:ea typeface="微软雅黑" pitchFamily="34" charset="-122"/>
                <a:cs typeface="Times New Roman" pitchFamily="18" charset="0"/>
              </a:rPr>
              <a:t>, we propose an improved random routing algorithm (IRR):</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1</a:t>
            </a:r>
            <a:r>
              <a:rPr lang="en-US" altLang="zh-CN" sz="2000" baseline="30000" dirty="0" smtClean="0">
                <a:latin typeface="Times New Roman" pitchFamily="18" charset="0"/>
                <a:ea typeface="微软雅黑" pitchFamily="34" charset="-122"/>
                <a:cs typeface="Times New Roman" pitchFamily="18" charset="0"/>
              </a:rPr>
              <a:t>st</a:t>
            </a:r>
            <a:r>
              <a:rPr lang="en-US" altLang="zh-CN" sz="2000" dirty="0" smtClean="0">
                <a:latin typeface="Times New Roman" pitchFamily="18" charset="0"/>
                <a:ea typeface="微软雅黑" pitchFamily="34" charset="-122"/>
                <a:cs typeface="Times New Roman" pitchFamily="18" charset="0"/>
              </a:rPr>
              <a:t> path: choose the shortest path from </a:t>
            </a:r>
            <a:r>
              <a:rPr lang="en-US" altLang="zh-CN" sz="2000" i="1" dirty="0" smtClean="0">
                <a:latin typeface="Times New Roman" pitchFamily="18" charset="0"/>
                <a:ea typeface="微软雅黑" pitchFamily="34" charset="-122"/>
                <a:cs typeface="Times New Roman" pitchFamily="18" charset="0"/>
              </a:rPr>
              <a:t>s</a:t>
            </a:r>
            <a:r>
              <a:rPr lang="en-US" altLang="zh-CN" sz="2000" dirty="0" smtClean="0">
                <a:latin typeface="Times New Roman" pitchFamily="18" charset="0"/>
                <a:ea typeface="微软雅黑" pitchFamily="34" charset="-122"/>
                <a:cs typeface="Times New Roman" pitchFamily="18" charset="0"/>
              </a:rPr>
              <a:t> to </a:t>
            </a:r>
            <a:r>
              <a:rPr lang="en-US" altLang="zh-CN" sz="2000" i="1" dirty="0" smtClean="0">
                <a:latin typeface="Times New Roman" pitchFamily="18" charset="0"/>
                <a:ea typeface="微软雅黑" pitchFamily="34" charset="-122"/>
                <a:cs typeface="Times New Roman" pitchFamily="18" charset="0"/>
              </a:rPr>
              <a:t>d</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From the 2</a:t>
            </a:r>
            <a:r>
              <a:rPr lang="en-US" altLang="zh-CN" sz="2000" baseline="30000" dirty="0" smtClean="0">
                <a:latin typeface="Times New Roman" pitchFamily="18" charset="0"/>
                <a:ea typeface="微软雅黑" pitchFamily="34" charset="-122"/>
                <a:cs typeface="Times New Roman" pitchFamily="18" charset="0"/>
              </a:rPr>
              <a:t>nd</a:t>
            </a:r>
            <a:r>
              <a:rPr lang="en-US" altLang="zh-CN" sz="2000" dirty="0" smtClean="0">
                <a:latin typeface="Times New Roman" pitchFamily="18" charset="0"/>
                <a:ea typeface="微软雅黑" pitchFamily="34" charset="-122"/>
                <a:cs typeface="Times New Roman" pitchFamily="18" charset="0"/>
              </a:rPr>
              <a:t> path, randomly delete an edge in the previous path, then find the shortest path again as a new </a:t>
            </a:r>
            <a:r>
              <a:rPr lang="en-US" altLang="zh-CN" sz="2000" dirty="0" smtClean="0">
                <a:latin typeface="Times New Roman" pitchFamily="18" charset="0"/>
                <a:ea typeface="微软雅黑" pitchFamily="34" charset="-122"/>
                <a:cs typeface="Times New Roman" pitchFamily="18" charset="0"/>
              </a:rPr>
              <a:t>path</a:t>
            </a:r>
          </a:p>
          <a:p>
            <a:pPr marL="1657350" lvl="3"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mimic the imperfection of human beings</a:t>
            </a:r>
          </a:p>
        </p:txBody>
      </p:sp>
      <p:sp>
        <p:nvSpPr>
          <p:cNvPr id="67" name="TextBox 66"/>
          <p:cNvSpPr txBox="1"/>
          <p:nvPr/>
        </p:nvSpPr>
        <p:spPr>
          <a:xfrm>
            <a:off x="611560" y="2380818"/>
            <a:ext cx="8208912" cy="400110"/>
          </a:xfrm>
          <a:prstGeom prst="rect">
            <a:avLst/>
          </a:prstGeom>
          <a:noFill/>
        </p:spPr>
        <p:txBody>
          <a:bodyPr wrap="square" rtlCol="0">
            <a:spAutoFit/>
          </a:bodyPr>
          <a:lstStyle/>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Not reasonable: </a:t>
            </a:r>
            <a:r>
              <a:rPr lang="en-US" altLang="zh-CN" sz="2000" i="1" u="sng" dirty="0" smtClean="0">
                <a:latin typeface="Times New Roman" pitchFamily="18" charset="0"/>
                <a:ea typeface="微软雅黑" pitchFamily="34" charset="-122"/>
                <a:cs typeface="Times New Roman" pitchFamily="18" charset="0"/>
              </a:rPr>
              <a:t>should be closer to </a:t>
            </a:r>
            <a:r>
              <a:rPr lang="en-US" altLang="zh-CN" sz="2000" i="1" u="sng" dirty="0" smtClean="0">
                <a:latin typeface="Times New Roman" pitchFamily="18" charset="0"/>
                <a:ea typeface="微软雅黑" pitchFamily="34" charset="-122"/>
                <a:cs typeface="Times New Roman" pitchFamily="18" charset="0"/>
              </a:rPr>
              <a:t>the shortest </a:t>
            </a:r>
            <a:r>
              <a:rPr lang="en-US" altLang="zh-CN" sz="2000" i="1" u="sng" dirty="0" smtClean="0">
                <a:latin typeface="Times New Roman" pitchFamily="18" charset="0"/>
                <a:ea typeface="微软雅黑" pitchFamily="34" charset="-122"/>
                <a:cs typeface="Times New Roman" pitchFamily="18" charset="0"/>
              </a:rPr>
              <a:t>path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1026"/>
                                        </p:tgtEl>
                                        <p:attrNameLst>
                                          <p:attrName>style.visibility</p:attrName>
                                        </p:attrNameLst>
                                      </p:cBhvr>
                                      <p:to>
                                        <p:strVal val="visible"/>
                                      </p:to>
                                    </p:set>
                                    <p:animEffect transition="in" filter="fade">
                                      <p:cBhvr>
                                        <p:cTn id="28" dur="1000"/>
                                        <p:tgtEl>
                                          <p:spTgt spid="1026"/>
                                        </p:tgtEl>
                                      </p:cBhvr>
                                    </p:animEffect>
                                    <p:anim calcmode="lin" valueType="num">
                                      <p:cBhvr>
                                        <p:cTn id="29" dur="1000" fill="hold"/>
                                        <p:tgtEl>
                                          <p:spTgt spid="1026"/>
                                        </p:tgtEl>
                                        <p:attrNameLst>
                                          <p:attrName>ppt_x</p:attrName>
                                        </p:attrNameLst>
                                      </p:cBhvr>
                                      <p:tavLst>
                                        <p:tav tm="0">
                                          <p:val>
                                            <p:strVal val="#ppt_x"/>
                                          </p:val>
                                        </p:tav>
                                        <p:tav tm="100000">
                                          <p:val>
                                            <p:strVal val="#ppt_x"/>
                                          </p:val>
                                        </p:tav>
                                      </p:tavLst>
                                    </p:anim>
                                    <p:anim calcmode="lin" valueType="num">
                                      <p:cBhvr>
                                        <p:cTn id="30"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67"/>
                                        </p:tgtEl>
                                        <p:attrNameLst>
                                          <p:attrName>style.visibility</p:attrName>
                                        </p:attrNameLst>
                                      </p:cBhvr>
                                      <p:to>
                                        <p:strVal val="visible"/>
                                      </p:to>
                                    </p:set>
                                    <p:animEffect transition="in" filter="fade">
                                      <p:cBhvr>
                                        <p:cTn id="47" dur="1000"/>
                                        <p:tgtEl>
                                          <p:spTgt spid="67"/>
                                        </p:tgtEl>
                                      </p:cBhvr>
                                    </p:animEffect>
                                    <p:anim calcmode="lin" valueType="num">
                                      <p:cBhvr>
                                        <p:cTn id="48" dur="1000" fill="hold"/>
                                        <p:tgtEl>
                                          <p:spTgt spid="67"/>
                                        </p:tgtEl>
                                        <p:attrNameLst>
                                          <p:attrName>ppt_x</p:attrName>
                                        </p:attrNameLst>
                                      </p:cBhvr>
                                      <p:tavLst>
                                        <p:tav tm="0">
                                          <p:val>
                                            <p:strVal val="#ppt_x"/>
                                          </p:val>
                                        </p:tav>
                                        <p:tav tm="100000">
                                          <p:val>
                                            <p:strVal val="#ppt_x"/>
                                          </p:val>
                                        </p:tav>
                                      </p:tavLst>
                                    </p:anim>
                                    <p:anim calcmode="lin" valueType="num">
                                      <p:cBhvr>
                                        <p:cTn id="49"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1" nodeType="clickEffect">
                                  <p:stCondLst>
                                    <p:cond delay="0"/>
                                  </p:stCondLst>
                                  <p:childTnLst>
                                    <p:set>
                                      <p:cBhvr>
                                        <p:cTn id="53" dur="1" fill="hold">
                                          <p:stCondLst>
                                            <p:cond delay="0"/>
                                          </p:stCondLst>
                                        </p:cTn>
                                        <p:tgtEl>
                                          <p:spTgt spid="66"/>
                                        </p:tgtEl>
                                        <p:attrNameLst>
                                          <p:attrName>style.visibility</p:attrName>
                                        </p:attrNameLst>
                                      </p:cBhvr>
                                      <p:to>
                                        <p:strVal val="visible"/>
                                      </p:to>
                                    </p:set>
                                    <p:animEffect transition="in" filter="fade">
                                      <p:cBhvr>
                                        <p:cTn id="54" dur="1000"/>
                                        <p:tgtEl>
                                          <p:spTgt spid="66"/>
                                        </p:tgtEl>
                                      </p:cBhvr>
                                    </p:animEffect>
                                    <p:anim calcmode="lin" valueType="num">
                                      <p:cBhvr>
                                        <p:cTn id="55" dur="1000" fill="hold"/>
                                        <p:tgtEl>
                                          <p:spTgt spid="66"/>
                                        </p:tgtEl>
                                        <p:attrNameLst>
                                          <p:attrName>ppt_x</p:attrName>
                                        </p:attrNameLst>
                                      </p:cBhvr>
                                      <p:tavLst>
                                        <p:tav tm="0">
                                          <p:val>
                                            <p:strVal val="#ppt_x"/>
                                          </p:val>
                                        </p:tav>
                                        <p:tav tm="100000">
                                          <p:val>
                                            <p:strVal val="#ppt_x"/>
                                          </p:val>
                                        </p:tav>
                                      </p:tavLst>
                                    </p:anim>
                                    <p:anim calcmode="lin" valueType="num">
                                      <p:cBhvr>
                                        <p:cTn id="56"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nodeType="clickEffect">
                                  <p:stCondLst>
                                    <p:cond delay="0"/>
                                  </p:stCondLst>
                                  <p:childTnLst>
                                    <p:set>
                                      <p:cBhvr>
                                        <p:cTn id="60" dur="1" fill="hold">
                                          <p:stCondLst>
                                            <p:cond delay="0"/>
                                          </p:stCondLst>
                                        </p:cTn>
                                        <p:tgtEl>
                                          <p:spTgt spid="28"/>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47"/>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37"/>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50"/>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5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8"/>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6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47" presetClass="entr" presetSubtype="0" fill="hold" grpId="0" nodeType="click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fade">
                                      <p:cBhvr>
                                        <p:cTn id="91" dur="1000"/>
                                        <p:tgtEl>
                                          <p:spTgt spid="9"/>
                                        </p:tgtEl>
                                      </p:cBhvr>
                                    </p:animEffect>
                                    <p:anim calcmode="lin" valueType="num">
                                      <p:cBhvr>
                                        <p:cTn id="92" dur="1000" fill="hold"/>
                                        <p:tgtEl>
                                          <p:spTgt spid="9"/>
                                        </p:tgtEl>
                                        <p:attrNameLst>
                                          <p:attrName>ppt_x</p:attrName>
                                        </p:attrNameLst>
                                      </p:cBhvr>
                                      <p:tavLst>
                                        <p:tav tm="0">
                                          <p:val>
                                            <p:strVal val="#ppt_x"/>
                                          </p:val>
                                        </p:tav>
                                        <p:tav tm="100000">
                                          <p:val>
                                            <p:strVal val="#ppt_x"/>
                                          </p:val>
                                        </p:tav>
                                      </p:tavLst>
                                    </p:anim>
                                    <p:anim calcmode="lin" valueType="num">
                                      <p:cBhvr>
                                        <p:cTn id="9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7" grpId="0"/>
      <p:bldP spid="8" grpId="0"/>
      <p:bldP spid="9" grpId="0"/>
      <p:bldP spid="50" grpId="0"/>
      <p:bldP spid="51" grpId="0"/>
      <p:bldP spid="58" grpId="0"/>
      <p:bldP spid="66" grpId="1"/>
      <p:bldP spid="6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 y="780004"/>
            <a:ext cx="9269413" cy="171451"/>
            <a:chOff x="0" y="414"/>
            <a:chExt cx="5839" cy="91"/>
          </a:xfrm>
        </p:grpSpPr>
        <p:sp>
          <p:nvSpPr>
            <p:cNvPr id="3" name="Rectangle 5"/>
            <p:cNvSpPr>
              <a:spLocks noChangeArrowheads="1"/>
            </p:cNvSpPr>
            <p:nvPr/>
          </p:nvSpPr>
          <p:spPr bwMode="auto">
            <a:xfrm>
              <a:off x="0" y="414"/>
              <a:ext cx="408" cy="91"/>
            </a:xfrm>
            <a:prstGeom prst="rect">
              <a:avLst/>
            </a:prstGeom>
            <a:solidFill>
              <a:srgbClr val="5487C4">
                <a:alpha val="74001"/>
              </a:srgbClr>
            </a:solidFill>
            <a:ln w="9525">
              <a:noFill/>
              <a:miter lim="800000"/>
              <a:headEnd/>
              <a:tailEnd/>
            </a:ln>
            <a:effectLst/>
          </p:spPr>
          <p:txBody>
            <a:bodyPr wrap="none" anchor="ctr"/>
            <a:lstStyle/>
            <a:p>
              <a:endParaRPr lang="zh-CN" altLang="en-US"/>
            </a:p>
          </p:txBody>
        </p:sp>
        <p:sp>
          <p:nvSpPr>
            <p:cNvPr id="4" name="Rectangle 7"/>
            <p:cNvSpPr>
              <a:spLocks noChangeArrowheads="1"/>
            </p:cNvSpPr>
            <p:nvPr/>
          </p:nvSpPr>
          <p:spPr bwMode="auto">
            <a:xfrm rot="10800000">
              <a:off x="396" y="459"/>
              <a:ext cx="5443" cy="23"/>
            </a:xfrm>
            <a:prstGeom prst="rect">
              <a:avLst/>
            </a:prstGeom>
            <a:gradFill rotWithShape="1">
              <a:gsLst>
                <a:gs pos="0">
                  <a:schemeClr val="bg1">
                    <a:alpha val="0"/>
                  </a:schemeClr>
                </a:gs>
                <a:gs pos="100000">
                  <a:srgbClr val="5487C4"/>
                </a:gs>
              </a:gsLst>
              <a:lin ang="0" scaled="1"/>
            </a:gradFill>
            <a:ln w="9525">
              <a:noFill/>
              <a:miter lim="800000"/>
              <a:headEnd/>
              <a:tailEnd/>
            </a:ln>
            <a:effectLst/>
          </p:spPr>
          <p:txBody>
            <a:bodyPr wrap="none" anchor="ctr"/>
            <a:lstStyle/>
            <a:p>
              <a:endParaRPr lang="zh-CN" altLang="en-US"/>
            </a:p>
          </p:txBody>
        </p:sp>
      </p:grpSp>
      <p:sp>
        <p:nvSpPr>
          <p:cNvPr id="5" name="TextBox 4"/>
          <p:cNvSpPr txBox="1"/>
          <p:nvPr/>
        </p:nvSpPr>
        <p:spPr>
          <a:xfrm>
            <a:off x="611560" y="447055"/>
            <a:ext cx="8064896" cy="430887"/>
          </a:xfrm>
          <a:prstGeom prst="rect">
            <a:avLst/>
          </a:prstGeom>
          <a:noFill/>
        </p:spPr>
        <p:txBody>
          <a:bodyPr wrap="square" rtlCol="0">
            <a:spAutoFit/>
          </a:bodyPr>
          <a:lstStyle/>
          <a:p>
            <a:r>
              <a:rPr lang="en-US" altLang="zh-CN" sz="2200" b="1" dirty="0" smtClean="0">
                <a:solidFill>
                  <a:srgbClr val="0070C0"/>
                </a:solidFill>
                <a:latin typeface="Times New Roman" pitchFamily="18" charset="0"/>
                <a:ea typeface="微软雅黑" pitchFamily="34" charset="-122"/>
                <a:cs typeface="Times New Roman" pitchFamily="18" charset="0"/>
              </a:rPr>
              <a:t>Our Solutions</a:t>
            </a:r>
          </a:p>
        </p:txBody>
      </p:sp>
      <p:sp>
        <p:nvSpPr>
          <p:cNvPr id="14" name="TextBox 13"/>
          <p:cNvSpPr txBox="1"/>
          <p:nvPr/>
        </p:nvSpPr>
        <p:spPr>
          <a:xfrm>
            <a:off x="611560" y="1196752"/>
            <a:ext cx="8208912" cy="400110"/>
          </a:xfrm>
          <a:prstGeom prst="rect">
            <a:avLst/>
          </a:prstGeom>
          <a:noFill/>
        </p:spPr>
        <p:txBody>
          <a:bodyPr wrap="square" rtlCol="0">
            <a:spAutoFit/>
          </a:bodyPr>
          <a:lstStyle/>
          <a:p>
            <a:pPr marL="285750"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Centralized </a:t>
            </a:r>
            <a:r>
              <a:rPr lang="en-US" altLang="zh-CN" sz="2000" dirty="0" smtClean="0">
                <a:latin typeface="Times New Roman" pitchFamily="18" charset="0"/>
                <a:ea typeface="微软雅黑" pitchFamily="34" charset="-122"/>
                <a:cs typeface="Times New Roman" pitchFamily="18" charset="0"/>
              </a:rPr>
              <a:t>Solution</a:t>
            </a:r>
            <a:endParaRPr lang="en-US" altLang="zh-CN" sz="2000" dirty="0" smtClean="0">
              <a:latin typeface="Times New Roman" pitchFamily="18" charset="0"/>
              <a:ea typeface="微软雅黑" pitchFamily="34" charset="-122"/>
              <a:cs typeface="Times New Roman" pitchFamily="18" charset="0"/>
            </a:endParaRPr>
          </a:p>
        </p:txBody>
      </p:sp>
      <p:pic>
        <p:nvPicPr>
          <p:cNvPr id="55298" name="Picture 2"/>
          <p:cNvPicPr>
            <a:picLocks noChangeAspect="1" noChangeArrowheads="1"/>
          </p:cNvPicPr>
          <p:nvPr/>
        </p:nvPicPr>
        <p:blipFill>
          <a:blip r:embed="rId3" cstate="print"/>
          <a:srcRect/>
          <a:stretch>
            <a:fillRect/>
          </a:stretch>
        </p:blipFill>
        <p:spPr bwMode="auto">
          <a:xfrm>
            <a:off x="2555776" y="3077319"/>
            <a:ext cx="4276725" cy="1647825"/>
          </a:xfrm>
          <a:prstGeom prst="rect">
            <a:avLst/>
          </a:prstGeom>
          <a:noFill/>
          <a:ln w="9525">
            <a:noFill/>
            <a:miter lim="800000"/>
            <a:headEnd/>
            <a:tailEnd/>
          </a:ln>
        </p:spPr>
      </p:pic>
      <p:sp>
        <p:nvSpPr>
          <p:cNvPr id="8" name="TextBox 7"/>
          <p:cNvSpPr txBox="1"/>
          <p:nvPr/>
        </p:nvSpPr>
        <p:spPr>
          <a:xfrm>
            <a:off x="611560" y="4581128"/>
            <a:ext cx="8208912" cy="707886"/>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Thus, centralized route guidance problem with single source and single destination can be solved as a minimum-cost maximum-flow </a:t>
            </a:r>
            <a:r>
              <a:rPr lang="en-US" altLang="zh-CN" sz="2000" dirty="0" smtClean="0">
                <a:latin typeface="Times New Roman" pitchFamily="18" charset="0"/>
                <a:ea typeface="微软雅黑" pitchFamily="34" charset="-122"/>
                <a:cs typeface="Times New Roman" pitchFamily="18" charset="0"/>
              </a:rPr>
              <a:t>problem</a:t>
            </a:r>
            <a:endParaRPr lang="en-US" altLang="zh-CN" sz="2000" dirty="0" smtClean="0">
              <a:latin typeface="Times New Roman" pitchFamily="18" charset="0"/>
              <a:ea typeface="微软雅黑" pitchFamily="34" charset="-122"/>
              <a:cs typeface="Times New Roman" pitchFamily="18" charset="0"/>
            </a:endParaRPr>
          </a:p>
        </p:txBody>
      </p:sp>
      <p:sp>
        <p:nvSpPr>
          <p:cNvPr id="9" name="TextBox 8"/>
          <p:cNvSpPr txBox="1"/>
          <p:nvPr/>
        </p:nvSpPr>
        <p:spPr>
          <a:xfrm>
            <a:off x="611560" y="1484784"/>
            <a:ext cx="8208912" cy="400110"/>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Target </a:t>
            </a:r>
            <a:r>
              <a:rPr lang="en-US" altLang="zh-CN" sz="2000" dirty="0" smtClean="0">
                <a:latin typeface="Times New Roman" pitchFamily="18" charset="0"/>
                <a:ea typeface="微软雅黑" pitchFamily="34" charset="-122"/>
                <a:cs typeface="Times New Roman" pitchFamily="18" charset="0"/>
              </a:rPr>
              <a:t>at extremely heavy traffic situation, e.g. rush </a:t>
            </a:r>
            <a:r>
              <a:rPr lang="en-US" altLang="zh-CN" sz="2000" dirty="0" smtClean="0">
                <a:latin typeface="Times New Roman" pitchFamily="18" charset="0"/>
                <a:ea typeface="微软雅黑" pitchFamily="34" charset="-122"/>
                <a:cs typeface="Times New Roman" pitchFamily="18" charset="0"/>
              </a:rPr>
              <a:t>hour</a:t>
            </a:r>
            <a:endParaRPr lang="en-US" altLang="zh-CN" sz="2000" dirty="0" smtClean="0">
              <a:latin typeface="Times New Roman" pitchFamily="18" charset="0"/>
              <a:ea typeface="微软雅黑" pitchFamily="34" charset="-122"/>
              <a:cs typeface="Times New Roman" pitchFamily="18" charset="0"/>
            </a:endParaRPr>
          </a:p>
        </p:txBody>
      </p:sp>
      <p:sp>
        <p:nvSpPr>
          <p:cNvPr id="10" name="TextBox 9"/>
          <p:cNvSpPr txBox="1"/>
          <p:nvPr/>
        </p:nvSpPr>
        <p:spPr>
          <a:xfrm>
            <a:off x="611560" y="1772816"/>
            <a:ext cx="8208912" cy="1015663"/>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Goal</a:t>
            </a:r>
            <a:r>
              <a:rPr lang="en-US" altLang="zh-CN" sz="2000" dirty="0" smtClean="0">
                <a:latin typeface="Times New Roman" pitchFamily="18" charset="0"/>
                <a:ea typeface="微软雅黑" pitchFamily="34" charset="-122"/>
                <a:cs typeface="Times New Roman" pitchFamily="18" charset="0"/>
              </a:rPr>
              <a:t>:</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Maximize: the number of vehicles that can reach the destination</a:t>
            </a:r>
          </a:p>
          <a:p>
            <a:pPr marL="1200150" lvl="2"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Minimize: the total time duration from source to </a:t>
            </a:r>
            <a:r>
              <a:rPr lang="en-US" altLang="zh-CN" sz="2000" dirty="0" smtClean="0">
                <a:latin typeface="Times New Roman" pitchFamily="18" charset="0"/>
                <a:ea typeface="微软雅黑" pitchFamily="34" charset="-122"/>
                <a:cs typeface="Times New Roman" pitchFamily="18" charset="0"/>
              </a:rPr>
              <a:t>destination</a:t>
            </a:r>
            <a:endParaRPr lang="en-US" altLang="zh-CN" sz="2000" dirty="0" smtClean="0">
              <a:latin typeface="Times New Roman" pitchFamily="18" charset="0"/>
              <a:ea typeface="微软雅黑" pitchFamily="34" charset="-122"/>
              <a:cs typeface="Times New Roman" pitchFamily="18" charset="0"/>
            </a:endParaRPr>
          </a:p>
        </p:txBody>
      </p:sp>
      <p:sp>
        <p:nvSpPr>
          <p:cNvPr id="11" name="TextBox 10"/>
          <p:cNvSpPr txBox="1"/>
          <p:nvPr/>
        </p:nvSpPr>
        <p:spPr>
          <a:xfrm>
            <a:off x="611560" y="2708920"/>
            <a:ext cx="8208912" cy="400110"/>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The </a:t>
            </a:r>
            <a:r>
              <a:rPr lang="en-US" altLang="zh-CN" sz="2000" dirty="0" smtClean="0">
                <a:latin typeface="Times New Roman" pitchFamily="18" charset="0"/>
                <a:ea typeface="微软雅黑" pitchFamily="34" charset="-122"/>
                <a:cs typeface="Times New Roman" pitchFamily="18" charset="0"/>
              </a:rPr>
              <a:t>routing problems can be viewed as follows:</a:t>
            </a:r>
          </a:p>
        </p:txBody>
      </p:sp>
      <p:sp>
        <p:nvSpPr>
          <p:cNvPr id="12" name="TextBox 11"/>
          <p:cNvSpPr txBox="1"/>
          <p:nvPr/>
        </p:nvSpPr>
        <p:spPr>
          <a:xfrm>
            <a:off x="611560" y="5157192"/>
            <a:ext cx="8208912" cy="1015663"/>
          </a:xfrm>
          <a:prstGeom prst="rect">
            <a:avLst/>
          </a:prstGeom>
          <a:noFill/>
        </p:spPr>
        <p:txBody>
          <a:bodyPr wrap="square" rtlCol="0">
            <a:spAutoFit/>
          </a:bodyPr>
          <a:lstStyle/>
          <a:p>
            <a:pPr marL="1200150" lvl="2" indent="-285750">
              <a:buFont typeface="Arial" pitchFamily="34" charset="0"/>
              <a:buChar char="•"/>
            </a:pPr>
            <a:r>
              <a:rPr lang="en-US" altLang="zh-CN" sz="2000" b="1" dirty="0" smtClean="0">
                <a:latin typeface="Times New Roman" pitchFamily="18" charset="0"/>
                <a:ea typeface="微软雅黑" pitchFamily="34" charset="-122"/>
                <a:cs typeface="Times New Roman" pitchFamily="18" charset="0"/>
              </a:rPr>
              <a:t>Flow</a:t>
            </a:r>
            <a:r>
              <a:rPr lang="en-US" altLang="zh-CN" sz="2000" dirty="0" smtClean="0">
                <a:latin typeface="Times New Roman" pitchFamily="18" charset="0"/>
                <a:ea typeface="微软雅黑" pitchFamily="34" charset="-122"/>
                <a:cs typeface="Times New Roman" pitchFamily="18" charset="0"/>
              </a:rPr>
              <a:t> ---</a:t>
            </a:r>
            <a:r>
              <a:rPr lang="en-US" altLang="zh-CN" sz="2000" dirty="0" smtClean="0">
                <a:latin typeface="Times New Roman" pitchFamily="18" charset="0"/>
                <a:ea typeface="微软雅黑" pitchFamily="34" charset="-122"/>
                <a:cs typeface="Times New Roman" pitchFamily="18" charset="0"/>
              </a:rPr>
              <a:t> </a:t>
            </a:r>
            <a:r>
              <a:rPr lang="en-US" altLang="zh-CN" sz="2000" dirty="0" smtClean="0">
                <a:latin typeface="Times New Roman" pitchFamily="18" charset="0"/>
                <a:ea typeface="微软雅黑" pitchFamily="34" charset="-122"/>
                <a:cs typeface="Times New Roman" pitchFamily="18" charset="0"/>
              </a:rPr>
              <a:t>the traffic volume on the road</a:t>
            </a:r>
          </a:p>
          <a:p>
            <a:pPr marL="1200150" lvl="2" indent="-285750">
              <a:buFont typeface="Arial" pitchFamily="34" charset="0"/>
              <a:buChar char="•"/>
            </a:pPr>
            <a:r>
              <a:rPr lang="en-US" altLang="zh-CN" sz="2000" b="1" dirty="0" smtClean="0">
                <a:latin typeface="Times New Roman" pitchFamily="18" charset="0"/>
                <a:ea typeface="微软雅黑" pitchFamily="34" charset="-122"/>
                <a:cs typeface="Times New Roman" pitchFamily="18" charset="0"/>
              </a:rPr>
              <a:t>Capacity</a:t>
            </a:r>
            <a:r>
              <a:rPr lang="en-US" altLang="zh-CN" sz="2000" dirty="0" smtClean="0">
                <a:latin typeface="Times New Roman" pitchFamily="18" charset="0"/>
                <a:ea typeface="微软雅黑" pitchFamily="34" charset="-122"/>
                <a:cs typeface="Times New Roman" pitchFamily="18" charset="0"/>
              </a:rPr>
              <a:t> </a:t>
            </a:r>
            <a:r>
              <a:rPr lang="en-US" altLang="zh-CN" sz="2000" dirty="0" smtClean="0">
                <a:latin typeface="Times New Roman" pitchFamily="18" charset="0"/>
                <a:ea typeface="微软雅黑" pitchFamily="34" charset="-122"/>
                <a:cs typeface="Times New Roman" pitchFamily="18" charset="0"/>
              </a:rPr>
              <a:t>--- </a:t>
            </a:r>
            <a:r>
              <a:rPr lang="en-US" altLang="zh-CN" sz="2000" dirty="0" smtClean="0">
                <a:latin typeface="Times New Roman" pitchFamily="18" charset="0"/>
                <a:ea typeface="微软雅黑" pitchFamily="34" charset="-122"/>
                <a:cs typeface="Times New Roman" pitchFamily="18" charset="0"/>
              </a:rPr>
              <a:t>maximum number of vehicles available on the road </a:t>
            </a:r>
          </a:p>
          <a:p>
            <a:pPr marL="1200150" lvl="2" indent="-285750">
              <a:buFont typeface="Arial" pitchFamily="34" charset="0"/>
              <a:buChar char="•"/>
            </a:pPr>
            <a:r>
              <a:rPr lang="en-US" altLang="zh-CN" sz="2000" b="1" dirty="0" smtClean="0">
                <a:latin typeface="Times New Roman" pitchFamily="18" charset="0"/>
                <a:ea typeface="微软雅黑" pitchFamily="34" charset="-122"/>
                <a:cs typeface="Times New Roman" pitchFamily="18" charset="0"/>
              </a:rPr>
              <a:t>Cost </a:t>
            </a:r>
            <a:r>
              <a:rPr lang="en-US" altLang="zh-CN" sz="2000" dirty="0" smtClean="0">
                <a:latin typeface="Times New Roman" pitchFamily="18" charset="0"/>
                <a:ea typeface="微软雅黑" pitchFamily="34" charset="-122"/>
                <a:cs typeface="Times New Roman" pitchFamily="18" charset="0"/>
              </a:rPr>
              <a:t>---the </a:t>
            </a:r>
            <a:r>
              <a:rPr lang="en-US" altLang="zh-CN" sz="2000" dirty="0" smtClean="0">
                <a:latin typeface="Times New Roman" pitchFamily="18" charset="0"/>
                <a:ea typeface="微软雅黑" pitchFamily="34" charset="-122"/>
                <a:cs typeface="Times New Roman" pitchFamily="18" charset="0"/>
              </a:rPr>
              <a:t>travel time </a:t>
            </a:r>
            <a:r>
              <a:rPr lang="en-US" altLang="zh-CN" sz="2000" i="1" dirty="0" smtClean="0">
                <a:latin typeface="Times New Roman" pitchFamily="18" charset="0"/>
                <a:ea typeface="微软雅黑" pitchFamily="34" charset="-122"/>
                <a:cs typeface="Times New Roman" pitchFamily="18" charset="0"/>
              </a:rPr>
              <a:t>T (·) </a:t>
            </a:r>
          </a:p>
        </p:txBody>
      </p:sp>
      <p:sp>
        <p:nvSpPr>
          <p:cNvPr id="13" name="TextBox 12"/>
          <p:cNvSpPr txBox="1"/>
          <p:nvPr/>
        </p:nvSpPr>
        <p:spPr>
          <a:xfrm>
            <a:off x="611560" y="6033482"/>
            <a:ext cx="8208912" cy="707886"/>
          </a:xfrm>
          <a:prstGeom prst="rect">
            <a:avLst/>
          </a:prstGeom>
          <a:noFill/>
        </p:spPr>
        <p:txBody>
          <a:bodyPr wrap="square" rtlCol="0">
            <a:spAutoFit/>
          </a:bodyPr>
          <a:lstStyle/>
          <a:p>
            <a:pPr marL="742950" lvl="1" indent="-285750">
              <a:buFont typeface="Arial" pitchFamily="34" charset="0"/>
              <a:buChar char="•"/>
            </a:pPr>
            <a:r>
              <a:rPr lang="en-US" altLang="zh-CN" sz="2000" dirty="0" smtClean="0">
                <a:latin typeface="Times New Roman" pitchFamily="18" charset="0"/>
                <a:ea typeface="微软雅黑" pitchFamily="34" charset="-122"/>
                <a:cs typeface="Times New Roman" pitchFamily="18" charset="0"/>
              </a:rPr>
              <a:t>We </a:t>
            </a:r>
            <a:r>
              <a:rPr lang="en-US" altLang="zh-CN" sz="2000" dirty="0" smtClean="0">
                <a:latin typeface="Times New Roman" pitchFamily="18" charset="0"/>
                <a:ea typeface="微软雅黑" pitchFamily="34" charset="-122"/>
                <a:cs typeface="Times New Roman" pitchFamily="18" charset="0"/>
              </a:rPr>
              <a:t>name this routing algorithm </a:t>
            </a:r>
            <a:r>
              <a:rPr lang="en-US" altLang="zh-CN" sz="2000" i="1" dirty="0" smtClean="0">
                <a:latin typeface="Times New Roman" pitchFamily="18" charset="0"/>
                <a:ea typeface="微软雅黑" pitchFamily="34" charset="-122"/>
                <a:cs typeface="Times New Roman" pitchFamily="18" charset="0"/>
              </a:rPr>
              <a:t>Minimum-Cost Maximum-Flow based Routing (MCMF-R)</a:t>
            </a:r>
            <a:endParaRPr lang="en-US" altLang="zh-CN" sz="4400" i="1" dirty="0" smtClean="0">
              <a:latin typeface="Times New Roman" pitchFamily="18" charset="0"/>
              <a:ea typeface="微软雅黑" pitchFamily="34"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55298"/>
                                        </p:tgtEl>
                                        <p:attrNameLst>
                                          <p:attrName>style.visibility</p:attrName>
                                        </p:attrNameLst>
                                      </p:cBhvr>
                                      <p:to>
                                        <p:strVal val="visible"/>
                                      </p:to>
                                    </p:set>
                                    <p:animEffect transition="in" filter="fade">
                                      <p:cBhvr>
                                        <p:cTn id="35" dur="1000"/>
                                        <p:tgtEl>
                                          <p:spTgt spid="55298"/>
                                        </p:tgtEl>
                                      </p:cBhvr>
                                    </p:animEffect>
                                    <p:anim calcmode="lin" valueType="num">
                                      <p:cBhvr>
                                        <p:cTn id="36" dur="1000" fill="hold"/>
                                        <p:tgtEl>
                                          <p:spTgt spid="55298"/>
                                        </p:tgtEl>
                                        <p:attrNameLst>
                                          <p:attrName>ppt_x</p:attrName>
                                        </p:attrNameLst>
                                      </p:cBhvr>
                                      <p:tavLst>
                                        <p:tav tm="0">
                                          <p:val>
                                            <p:strVal val="#ppt_x"/>
                                          </p:val>
                                        </p:tav>
                                        <p:tav tm="100000">
                                          <p:val>
                                            <p:strVal val="#ppt_x"/>
                                          </p:val>
                                        </p:tav>
                                      </p:tavLst>
                                    </p:anim>
                                    <p:anim calcmode="lin" valueType="num">
                                      <p:cBhvr>
                                        <p:cTn id="37" dur="1000" fill="hold"/>
                                        <p:tgtEl>
                                          <p:spTgt spid="5529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fade">
                                      <p:cBhvr>
                                        <p:cTn id="56" dur="1000"/>
                                        <p:tgtEl>
                                          <p:spTgt spid="13"/>
                                        </p:tgtEl>
                                      </p:cBhvr>
                                    </p:animEffect>
                                    <p:anim calcmode="lin" valueType="num">
                                      <p:cBhvr>
                                        <p:cTn id="57" dur="1000" fill="hold"/>
                                        <p:tgtEl>
                                          <p:spTgt spid="13"/>
                                        </p:tgtEl>
                                        <p:attrNameLst>
                                          <p:attrName>ppt_x</p:attrName>
                                        </p:attrNameLst>
                                      </p:cBhvr>
                                      <p:tavLst>
                                        <p:tav tm="0">
                                          <p:val>
                                            <p:strVal val="#ppt_x"/>
                                          </p:val>
                                        </p:tav>
                                        <p:tav tm="100000">
                                          <p:val>
                                            <p:strVal val="#ppt_x"/>
                                          </p:val>
                                        </p:tav>
                                      </p:tavLst>
                                    </p:anim>
                                    <p:anim calcmode="lin" valueType="num">
                                      <p:cBhvr>
                                        <p:cTn id="5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8" grpId="0"/>
      <p:bldP spid="9" grpId="0"/>
      <p:bldP spid="10" grpId="0"/>
      <p:bldP spid="11" grpId="0"/>
      <p:bldP spid="12" grpId="0"/>
      <p:bldP spid="13"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1711</TotalTime>
  <Words>2246</Words>
  <Application>Microsoft Office PowerPoint</Application>
  <PresentationFormat>全屏显示(4:3)</PresentationFormat>
  <Paragraphs>224</Paragraphs>
  <Slides>20</Slides>
  <Notes>17</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sophie</dc:creator>
  <cp:lastModifiedBy>Alfred</cp:lastModifiedBy>
  <cp:revision>646</cp:revision>
  <dcterms:created xsi:type="dcterms:W3CDTF">2013-11-01T01:51:28Z</dcterms:created>
  <dcterms:modified xsi:type="dcterms:W3CDTF">2014-03-19T05:25:30Z</dcterms:modified>
</cp:coreProperties>
</file>